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364331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565-C76D-48A6-90AC-86D58FB7FAEF}" type="datetimeFigureOut">
              <a:rPr lang="ko-KR" altLang="en-US" smtClean="0"/>
              <a:t>2015-09-23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6804-DB0B-4941-B134-5F8F43119C64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457200" y="228599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565-C76D-48A6-90AC-86D58FB7FAEF}" type="datetimeFigureOut">
              <a:rPr lang="ko-KR" altLang="en-US" smtClean="0"/>
              <a:t>2015-09-23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6804-DB0B-4941-B134-5F8F43119C64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62263" y="51347"/>
            <a:ext cx="1000131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565-C76D-48A6-90AC-86D58FB7FAEF}" type="datetimeFigureOut">
              <a:rPr lang="ko-KR" altLang="en-US" smtClean="0"/>
              <a:t>2015-09-23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6804-DB0B-4941-B134-5F8F43119C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929454" y="428606"/>
            <a:ext cx="1757346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28596" y="428606"/>
            <a:ext cx="6357982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1600202"/>
            <a:ext cx="8258204" cy="4525963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565-C76D-48A6-90AC-86D58FB7FAEF}" type="datetimeFigureOut">
              <a:rPr lang="ko-KR" altLang="en-US" smtClean="0"/>
              <a:t>2015-09-23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6804-DB0B-4941-B134-5F8F43119C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72386" cy="1000132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71407" y="106210"/>
            <a:ext cx="1000131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4414" y="1857364"/>
            <a:ext cx="69071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565-C76D-48A6-90AC-86D58FB7FAEF}" type="datetimeFigureOut">
              <a:rPr lang="ko-KR" altLang="en-US" smtClean="0"/>
              <a:t>2015-09-23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6804-DB0B-4941-B134-5F8F43119C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14414" y="3286124"/>
            <a:ext cx="6915144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42845" y="1857364"/>
            <a:ext cx="1000131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3"/>
            <a:ext cx="9144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565-C76D-48A6-90AC-86D58FB7FAEF}" type="datetimeFigureOut">
              <a:rPr lang="ko-KR" altLang="en-US" smtClean="0"/>
              <a:t>2015-09-23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6804-DB0B-4941-B134-5F8F43119C6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565-C76D-48A6-90AC-86D58FB7FAEF}" type="datetimeFigureOut">
              <a:rPr lang="ko-KR" altLang="en-US" smtClean="0"/>
              <a:t>2015-09-23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6804-DB0B-4941-B134-5F8F43119C64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71407" y="71414"/>
            <a:ext cx="1000131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565-C76D-48A6-90AC-86D58FB7FAEF}" type="datetimeFigureOut">
              <a:rPr lang="ko-KR" altLang="en-US" smtClean="0"/>
              <a:t>2015-09-23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6804-DB0B-4941-B134-5F8F43119C64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71407" y="106211"/>
            <a:ext cx="1000131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7"/>
            <a:ext cx="9144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565-C76D-48A6-90AC-86D58FB7FAEF}" type="datetimeFigureOut">
              <a:rPr lang="ko-KR" altLang="en-US" smtClean="0"/>
              <a:t>2015-09-23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6804-DB0B-4941-B134-5F8F43119C64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71407" y="87922"/>
            <a:ext cx="1000131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06400" y="384598"/>
            <a:ext cx="750099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7662" y="1089026"/>
            <a:ext cx="4686304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71580" y="1089026"/>
            <a:ext cx="2686038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565-C76D-48A6-90AC-86D58FB7FAEF}" type="datetimeFigureOut">
              <a:rPr lang="ko-KR" altLang="en-US" smtClean="0"/>
              <a:t>2015-09-23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6804-DB0B-4941-B134-5F8F43119C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340905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71407" y="653955"/>
            <a:ext cx="247040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73902" y="106210"/>
            <a:ext cx="248288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823251" y="894237"/>
            <a:ext cx="2482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344103" y="376692"/>
            <a:ext cx="479107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3857652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9190" y="1928802"/>
            <a:ext cx="3857652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D0565-C76D-48A6-90AC-86D58FB7FAEF}" type="datetimeFigureOut">
              <a:rPr lang="ko-KR" altLang="en-US" smtClean="0"/>
              <a:t>2015-09-23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26804-DB0B-4941-B134-5F8F43119C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 rot="21422455">
            <a:off x="609122" y="1000108"/>
            <a:ext cx="4000528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642910" y="1000108"/>
            <a:ext cx="4004390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8116469" y="45696"/>
            <a:ext cx="1000131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77D0565-C76D-48A6-90AC-86D58FB7FAEF}" type="datetimeFigureOut">
              <a:rPr lang="ko-KR" altLang="en-US" smtClean="0"/>
              <a:t>2015-09-23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CF26804-DB0B-4941-B134-5F8F43119C6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err="1" smtClean="0"/>
              <a:t>지근</a:t>
            </a:r>
            <a:r>
              <a:rPr lang="ko-KR" altLang="en-US" dirty="0" err="1"/>
              <a:t>명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위탁 검사 연동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서브코드 생성방법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7715250" cy="1512168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107504" y="3501008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200" dirty="0" smtClean="0">
                <a:solidFill>
                  <a:schemeClr val="tx1"/>
                </a:solidFill>
                <a:effectLst/>
              </a:rPr>
              <a:t>서브코드를 </a:t>
            </a:r>
            <a:r>
              <a:rPr lang="ko-KR" altLang="en-US" sz="2200" dirty="0" err="1" smtClean="0">
                <a:solidFill>
                  <a:schemeClr val="tx1"/>
                </a:solidFill>
                <a:effectLst/>
              </a:rPr>
              <a:t>생성뒤</a:t>
            </a:r>
            <a:r>
              <a:rPr lang="ko-KR" altLang="en-US" sz="2200" dirty="0" smtClean="0">
                <a:solidFill>
                  <a:schemeClr val="tx1"/>
                </a:solidFill>
                <a:effectLst/>
              </a:rPr>
              <a:t> 적용시킨 후 </a:t>
            </a:r>
            <a:r>
              <a:rPr lang="ko-KR" altLang="en-US" sz="2200" dirty="0" err="1" smtClean="0">
                <a:solidFill>
                  <a:schemeClr val="tx1"/>
                </a:solidFill>
                <a:effectLst/>
              </a:rPr>
              <a:t>캡처입니다</a:t>
            </a:r>
            <a:r>
              <a:rPr lang="en-US" altLang="ko-KR" sz="22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algn="l"/>
            <a:r>
              <a:rPr lang="ko-KR" altLang="en-US" sz="2200" dirty="0" err="1" smtClean="0">
                <a:solidFill>
                  <a:schemeClr val="tx1"/>
                </a:solidFill>
                <a:effectLst/>
              </a:rPr>
              <a:t>위와같이</a:t>
            </a:r>
            <a:r>
              <a:rPr lang="ko-KR" altLang="en-US" sz="2200" dirty="0" smtClean="0">
                <a:solidFill>
                  <a:schemeClr val="tx1"/>
                </a:solidFill>
                <a:effectLst/>
              </a:rPr>
              <a:t> 위탁검사 기관에서는 </a:t>
            </a:r>
            <a:r>
              <a:rPr lang="ko-KR" altLang="en-US" sz="2200" dirty="0" err="1" smtClean="0">
                <a:solidFill>
                  <a:schemeClr val="tx1"/>
                </a:solidFill>
                <a:effectLst/>
              </a:rPr>
              <a:t>코드와같이</a:t>
            </a:r>
            <a:r>
              <a:rPr lang="ko-KR" altLang="en-US" sz="2200" dirty="0" smtClean="0">
                <a:solidFill>
                  <a:schemeClr val="tx1"/>
                </a:solidFill>
                <a:effectLst/>
              </a:rPr>
              <a:t> 명칭이 같이 들어와줘야 </a:t>
            </a:r>
            <a:r>
              <a:rPr lang="ko-KR" altLang="en-US" sz="2200" dirty="0" err="1" smtClean="0">
                <a:solidFill>
                  <a:schemeClr val="tx1"/>
                </a:solidFill>
                <a:effectLst/>
              </a:rPr>
              <a:t>하기때문에</a:t>
            </a:r>
            <a:r>
              <a:rPr lang="ko-KR" altLang="en-US" sz="2200" dirty="0" smtClean="0">
                <a:solidFill>
                  <a:schemeClr val="tx1"/>
                </a:solidFill>
                <a:effectLst/>
              </a:rPr>
              <a:t> 서브코드를 </a:t>
            </a:r>
            <a:r>
              <a:rPr lang="ko-KR" altLang="en-US" sz="2200" dirty="0" err="1" smtClean="0">
                <a:solidFill>
                  <a:schemeClr val="tx1"/>
                </a:solidFill>
                <a:effectLst/>
              </a:rPr>
              <a:t>생성해줘야합니다</a:t>
            </a:r>
            <a:r>
              <a:rPr lang="en-US" altLang="ko-KR" sz="2200" dirty="0" smtClean="0">
                <a:solidFill>
                  <a:schemeClr val="tx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위탁검사란 </a:t>
            </a:r>
            <a:r>
              <a:rPr lang="ko-KR" altLang="en-US" dirty="0" err="1" smtClean="0"/>
              <a:t>내원검진을</a:t>
            </a:r>
            <a:r>
              <a:rPr lang="ko-KR" altLang="en-US" dirty="0" smtClean="0"/>
              <a:t> 실시하는 병</a:t>
            </a:r>
            <a:r>
              <a:rPr lang="en-US" altLang="ko-KR" dirty="0" smtClean="0"/>
              <a:t>.</a:t>
            </a:r>
            <a:r>
              <a:rPr lang="ko-KR" altLang="en-US" dirty="0" smtClean="0"/>
              <a:t>의원 에서 검사를 실시 하였지만 장비부족으로 결과를 받아볼 수 없을 때 해당 장비가 있는 위탁검사 업체에 검사한 결과물을 보내고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업체로부터 결과치를 받아오는 것을 의미합니다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이때 위탁검사 업체는 지정 기준에 정한 시설과 장비를 갖추고 </a:t>
            </a:r>
            <a:r>
              <a:rPr lang="ko-KR" altLang="en-US" dirty="0" err="1" smtClean="0"/>
              <a:t>검체를</a:t>
            </a:r>
            <a:r>
              <a:rPr lang="ko-KR" altLang="en-US" dirty="0" smtClean="0"/>
              <a:t> 분석하여야 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</p:txBody>
      </p:sp>
      <p:sp>
        <p:nvSpPr>
          <p:cNvPr id="5" name="제목 4"/>
          <p:cNvSpPr txBox="1">
            <a:spLocks/>
          </p:cNvSpPr>
          <p:nvPr/>
        </p:nvSpPr>
        <p:spPr>
          <a:xfrm>
            <a:off x="46903" y="188640"/>
            <a:ext cx="9061601" cy="792088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effectLst/>
              </a:rPr>
              <a:t>위탁검사란</a:t>
            </a:r>
            <a:r>
              <a:rPr lang="en-US" altLang="ko-KR" dirty="0" smtClean="0">
                <a:effectLst/>
              </a:rPr>
              <a:t>?</a:t>
            </a:r>
            <a:endParaRPr lang="ko-KR" alt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856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" y="1967567"/>
            <a:ext cx="6325297" cy="1656184"/>
          </a:xfrm>
          <a:prstGeom prst="rect">
            <a:avLst/>
          </a:prstGeo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effectLst/>
              </a:rPr>
              <a:t>위탁검사</a:t>
            </a:r>
            <a:r>
              <a:rPr lang="ko-KR" altLang="en-US" sz="4000" dirty="0" smtClean="0"/>
              <a:t> </a:t>
            </a:r>
            <a:r>
              <a:rPr lang="ko-KR" altLang="en-US" sz="4000" dirty="0" smtClean="0">
                <a:effectLst/>
              </a:rPr>
              <a:t>연동 전 </a:t>
            </a:r>
            <a:r>
              <a:rPr lang="en-US" altLang="ko-KR" sz="4000" dirty="0" smtClean="0">
                <a:effectLst/>
              </a:rPr>
              <a:t>Setup</a:t>
            </a:r>
            <a:r>
              <a:rPr lang="ko-KR" altLang="en-US" sz="4000" dirty="0" smtClean="0">
                <a:effectLst/>
              </a:rPr>
              <a:t>설정</a:t>
            </a:r>
            <a:endParaRPr lang="ko-KR" altLang="en-US" sz="4000" dirty="0">
              <a:effectLst/>
            </a:endParaRPr>
          </a:p>
        </p:txBody>
      </p:sp>
      <p:sp>
        <p:nvSpPr>
          <p:cNvPr id="6" name="제목 4"/>
          <p:cNvSpPr txBox="1">
            <a:spLocks/>
          </p:cNvSpPr>
          <p:nvPr/>
        </p:nvSpPr>
        <p:spPr>
          <a:xfrm>
            <a:off x="72008" y="1124744"/>
            <a:ext cx="4932040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000" dirty="0" smtClean="0">
                <a:solidFill>
                  <a:schemeClr val="tx1"/>
                </a:solidFill>
                <a:effectLst/>
              </a:rPr>
              <a:t>Server setup </a:t>
            </a:r>
            <a:r>
              <a:rPr lang="ko-KR" altLang="en-US" sz="3000" dirty="0" smtClean="0">
                <a:solidFill>
                  <a:schemeClr val="tx1"/>
                </a:solidFill>
                <a:effectLst/>
              </a:rPr>
              <a:t>설정</a:t>
            </a:r>
            <a:endParaRPr lang="ko-KR" altLang="en-US" sz="3000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09120"/>
            <a:ext cx="6337077" cy="1755097"/>
          </a:xfrm>
          <a:prstGeom prst="rect">
            <a:avLst/>
          </a:prstGeom>
        </p:spPr>
      </p:pic>
      <p:sp>
        <p:nvSpPr>
          <p:cNvPr id="9" name="제목 4"/>
          <p:cNvSpPr txBox="1">
            <a:spLocks/>
          </p:cNvSpPr>
          <p:nvPr/>
        </p:nvSpPr>
        <p:spPr>
          <a:xfrm>
            <a:off x="75953" y="3717032"/>
            <a:ext cx="6120571" cy="792088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000" dirty="0" smtClean="0">
                <a:solidFill>
                  <a:schemeClr val="tx1"/>
                </a:solidFill>
                <a:effectLst/>
              </a:rPr>
              <a:t>Client Setup </a:t>
            </a:r>
            <a:r>
              <a:rPr lang="ko-KR" altLang="en-US" sz="3000" dirty="0" smtClean="0">
                <a:solidFill>
                  <a:schemeClr val="tx1"/>
                </a:solidFill>
                <a:effectLst/>
              </a:rPr>
              <a:t>설정</a:t>
            </a:r>
            <a:endParaRPr lang="ko-KR" altLang="en-US" sz="3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57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5508104" y="1684734"/>
            <a:ext cx="3635896" cy="404852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b="0" dirty="0" smtClean="0">
                <a:solidFill>
                  <a:schemeClr val="tx1"/>
                </a:solidFill>
                <a:effectLst/>
                <a:latin typeface="+mn-lt"/>
              </a:rPr>
              <a:t>기초자료 </a:t>
            </a:r>
            <a:r>
              <a:rPr lang="en-US" altLang="ko-KR" sz="1600" b="0" dirty="0" smtClean="0">
                <a:solidFill>
                  <a:schemeClr val="tx1"/>
                </a:solidFill>
                <a:effectLst/>
                <a:latin typeface="+mn-lt"/>
              </a:rPr>
              <a:t>– </a:t>
            </a:r>
            <a:r>
              <a:rPr lang="ko-KR" altLang="en-US" sz="1600" b="0" dirty="0" smtClean="0">
                <a:solidFill>
                  <a:schemeClr val="tx1"/>
                </a:solidFill>
                <a:effectLst/>
                <a:latin typeface="+mn-lt"/>
              </a:rPr>
              <a:t>의뢰기관등록</a:t>
            </a:r>
            <a:endParaRPr lang="en-US" altLang="ko-KR" sz="1600" b="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endParaRPr lang="en-US" altLang="ko-KR" sz="1600" b="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ko-KR" altLang="en-US" sz="1600" b="0" dirty="0" smtClean="0">
                <a:solidFill>
                  <a:srgbClr val="FF0000"/>
                </a:solidFill>
                <a:effectLst/>
                <a:latin typeface="+mn-lt"/>
              </a:rPr>
              <a:t>①코드</a:t>
            </a:r>
            <a:r>
              <a:rPr lang="en-US" altLang="ko-KR" sz="1600" b="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en-US" altLang="ko-KR" sz="1600" b="0" dirty="0" smtClean="0">
                <a:solidFill>
                  <a:schemeClr val="tx1"/>
                </a:solidFill>
                <a:effectLst/>
                <a:latin typeface="+mn-lt"/>
              </a:rPr>
              <a:t>: </a:t>
            </a:r>
            <a:r>
              <a:rPr lang="ko-KR" altLang="en-US" sz="1600" b="0" dirty="0" err="1" smtClean="0">
                <a:solidFill>
                  <a:schemeClr val="tx1"/>
                </a:solidFill>
                <a:effectLst/>
                <a:latin typeface="+mn-lt"/>
              </a:rPr>
              <a:t>병원에서사용하는</a:t>
            </a:r>
            <a:r>
              <a:rPr lang="ko-KR" altLang="en-US" sz="1600" b="0" dirty="0" smtClean="0">
                <a:solidFill>
                  <a:schemeClr val="tx1"/>
                </a:solidFill>
                <a:effectLst/>
                <a:latin typeface="+mn-lt"/>
              </a:rPr>
              <a:t> 코드</a:t>
            </a:r>
            <a:endParaRPr lang="en-US" altLang="ko-KR" sz="1600" b="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endParaRPr lang="en-US" altLang="ko-KR" sz="1600" b="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ko-KR" altLang="en-US" sz="1600" b="0" dirty="0" smtClean="0">
                <a:solidFill>
                  <a:srgbClr val="FF0000"/>
                </a:solidFill>
                <a:effectLst/>
                <a:latin typeface="+mn-lt"/>
              </a:rPr>
              <a:t>②요양기관기호 </a:t>
            </a:r>
            <a:r>
              <a:rPr lang="en-US" altLang="ko-KR" sz="1600" b="0" dirty="0" smtClean="0">
                <a:solidFill>
                  <a:srgbClr val="FF0000"/>
                </a:solidFill>
                <a:effectLst/>
                <a:latin typeface="+mn-lt"/>
              </a:rPr>
              <a:t>: </a:t>
            </a:r>
          </a:p>
          <a:p>
            <a:pPr algn="l"/>
            <a:r>
              <a:rPr lang="ko-KR" altLang="en-US" sz="1600" b="0" dirty="0" smtClean="0">
                <a:solidFill>
                  <a:schemeClr val="tx1"/>
                </a:solidFill>
                <a:effectLst/>
                <a:latin typeface="+mn-lt"/>
              </a:rPr>
              <a:t>위탁검사기관  요양기관번호</a:t>
            </a:r>
            <a:endParaRPr lang="en-US" altLang="ko-KR" sz="1600" b="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endParaRPr lang="en-US" altLang="ko-KR" sz="1600" b="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ko-KR" altLang="en-US" sz="1600" b="0" dirty="0" smtClean="0">
                <a:solidFill>
                  <a:srgbClr val="FF0000"/>
                </a:solidFill>
                <a:effectLst/>
                <a:latin typeface="+mn-lt"/>
              </a:rPr>
              <a:t>③의뢰기관 명칭 </a:t>
            </a:r>
            <a:r>
              <a:rPr lang="en-US" altLang="ko-KR" sz="1600" b="0" dirty="0" smtClean="0">
                <a:solidFill>
                  <a:srgbClr val="FF0000"/>
                </a:solidFill>
                <a:effectLst/>
                <a:latin typeface="+mn-lt"/>
              </a:rPr>
              <a:t>: </a:t>
            </a:r>
            <a:r>
              <a:rPr lang="ko-KR" altLang="en-US" sz="1600" b="0" dirty="0" smtClean="0">
                <a:solidFill>
                  <a:schemeClr val="tx1"/>
                </a:solidFill>
                <a:effectLst/>
                <a:latin typeface="+mn-lt"/>
              </a:rPr>
              <a:t>위탁검사기관 명칭</a:t>
            </a:r>
            <a:endParaRPr lang="en-US" altLang="ko-KR" sz="1600" b="0" dirty="0" smtClean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endParaRPr lang="en-US" altLang="ko-KR" sz="1600" b="0" dirty="0">
              <a:solidFill>
                <a:schemeClr val="tx1"/>
              </a:solidFill>
              <a:effectLst/>
              <a:latin typeface="+mn-lt"/>
            </a:endParaRPr>
          </a:p>
          <a:p>
            <a:pPr algn="l"/>
            <a:r>
              <a:rPr lang="ko-KR" altLang="en-US" sz="1600" b="0" dirty="0" smtClean="0">
                <a:solidFill>
                  <a:srgbClr val="FF0000"/>
                </a:solidFill>
                <a:effectLst/>
                <a:latin typeface="+mn-lt"/>
              </a:rPr>
              <a:t>④홈페이지</a:t>
            </a:r>
            <a:r>
              <a:rPr lang="en-US" altLang="ko-KR" sz="1600" b="0" dirty="0" smtClean="0">
                <a:solidFill>
                  <a:srgbClr val="FF0000"/>
                </a:solidFill>
                <a:effectLst/>
                <a:latin typeface="+mn-lt"/>
              </a:rPr>
              <a:t>,ID, </a:t>
            </a:r>
            <a:r>
              <a:rPr lang="ko-KR" altLang="en-US" sz="1600" b="0" dirty="0" smtClean="0">
                <a:solidFill>
                  <a:srgbClr val="FF0000"/>
                </a:solidFill>
                <a:effectLst/>
                <a:latin typeface="+mn-lt"/>
              </a:rPr>
              <a:t>비밀번호 </a:t>
            </a:r>
            <a:r>
              <a:rPr lang="en-US" altLang="ko-KR" sz="1600" b="0" dirty="0" smtClean="0">
                <a:solidFill>
                  <a:srgbClr val="FF0000"/>
                </a:solidFill>
                <a:effectLst/>
                <a:latin typeface="+mn-lt"/>
              </a:rPr>
              <a:t>,</a:t>
            </a:r>
            <a:r>
              <a:rPr lang="ko-KR" altLang="en-US" sz="1600" b="0" dirty="0" smtClean="0">
                <a:solidFill>
                  <a:srgbClr val="FF0000"/>
                </a:solidFill>
                <a:effectLst/>
                <a:latin typeface="+mn-lt"/>
              </a:rPr>
              <a:t>거래처코드</a:t>
            </a:r>
            <a:endParaRPr lang="en-US" altLang="ko-KR" sz="1600" b="0" dirty="0" smtClean="0">
              <a:solidFill>
                <a:srgbClr val="FF0000"/>
              </a:solidFill>
              <a:effectLst/>
              <a:latin typeface="+mn-lt"/>
            </a:endParaRPr>
          </a:p>
          <a:p>
            <a:pPr algn="l"/>
            <a:r>
              <a:rPr lang="ko-KR" altLang="en-US" sz="1600" b="0" dirty="0" smtClean="0">
                <a:solidFill>
                  <a:schemeClr val="tx1"/>
                </a:solidFill>
                <a:effectLst/>
                <a:latin typeface="+mn-lt"/>
              </a:rPr>
              <a:t>위탁검사기관과 각 병원마다 다릅니다</a:t>
            </a:r>
            <a:r>
              <a:rPr lang="en-US" altLang="ko-KR" sz="1600" b="0" dirty="0" smtClean="0">
                <a:solidFill>
                  <a:schemeClr val="tx1"/>
                </a:solidFill>
                <a:effectLst/>
                <a:latin typeface="+mn-lt"/>
              </a:rPr>
              <a:t>.</a:t>
            </a:r>
            <a:endParaRPr lang="en-US" altLang="ko-KR" sz="1600" b="0" dirty="0"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2699792" y="3573016"/>
            <a:ext cx="15841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2699792" y="328498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0512"/>
            <a:ext cx="5345692" cy="49275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220486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1760" y="252483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②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80350" y="285293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③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5816" y="4725144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0000"/>
                </a:solidFill>
              </a:rPr>
              <a:t>④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제목 4"/>
          <p:cNvSpPr>
            <a:spLocks noGrp="1"/>
          </p:cNvSpPr>
          <p:nvPr>
            <p:ph type="title"/>
          </p:nvPr>
        </p:nvSpPr>
        <p:spPr>
          <a:xfrm>
            <a:off x="46903" y="188640"/>
            <a:ext cx="9061601" cy="792088"/>
          </a:xfrm>
        </p:spPr>
        <p:txBody>
          <a:bodyPr>
            <a:normAutofit/>
          </a:bodyPr>
          <a:lstStyle/>
          <a:p>
            <a:r>
              <a:rPr lang="ko-KR" altLang="en-US" sz="4000" dirty="0" smtClean="0">
                <a:effectLst/>
              </a:rPr>
              <a:t>위탁검사의뢰기관 등록</a:t>
            </a:r>
            <a:endParaRPr lang="ko-KR" altLang="en-US" sz="4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96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7" y="1237617"/>
            <a:ext cx="6152977" cy="5431743"/>
          </a:xfrm>
          <a:prstGeom prst="rect">
            <a:avLst/>
          </a:prstGeom>
        </p:spPr>
      </p:pic>
      <p:sp>
        <p:nvSpPr>
          <p:cNvPr id="10" name="제목 4"/>
          <p:cNvSpPr>
            <a:spLocks noGrp="1"/>
          </p:cNvSpPr>
          <p:nvPr>
            <p:ph type="title"/>
          </p:nvPr>
        </p:nvSpPr>
        <p:spPr>
          <a:xfrm>
            <a:off x="46903" y="188640"/>
            <a:ext cx="9061601" cy="792088"/>
          </a:xfrm>
        </p:spPr>
        <p:txBody>
          <a:bodyPr>
            <a:normAutofit/>
          </a:bodyPr>
          <a:lstStyle/>
          <a:p>
            <a:r>
              <a:rPr lang="ko-KR" altLang="en-US" sz="4000" dirty="0" err="1" smtClean="0">
                <a:effectLst/>
              </a:rPr>
              <a:t>약수가등록</a:t>
            </a:r>
            <a:r>
              <a:rPr lang="ko-KR" altLang="en-US" sz="4000" dirty="0" smtClean="0">
                <a:effectLst/>
              </a:rPr>
              <a:t> </a:t>
            </a:r>
            <a:r>
              <a:rPr lang="en-US" altLang="ko-KR" sz="4000" dirty="0" smtClean="0">
                <a:effectLst/>
              </a:rPr>
              <a:t>–</a:t>
            </a:r>
            <a:r>
              <a:rPr lang="ko-KR" altLang="en-US" sz="4000" dirty="0" smtClean="0">
                <a:effectLst/>
              </a:rPr>
              <a:t> 위탁검사수가 업체 등록</a:t>
            </a:r>
            <a:endParaRPr lang="ko-KR" altLang="en-US" sz="4000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1628800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약수가등록에서</a:t>
            </a:r>
            <a:r>
              <a:rPr lang="ko-KR" altLang="en-US" dirty="0" smtClean="0"/>
              <a:t> 위탁검사수가코드를 불러온 후 </a:t>
            </a:r>
            <a:r>
              <a:rPr lang="ko-KR" altLang="en-US" dirty="0" err="1" smtClean="0"/>
              <a:t>일투여량</a:t>
            </a:r>
            <a:r>
              <a:rPr lang="ko-KR" altLang="en-US" dirty="0" smtClean="0"/>
              <a:t> </a:t>
            </a:r>
            <a:r>
              <a:rPr lang="en-US" altLang="ko-KR" dirty="0" smtClean="0"/>
              <a:t>1.1 </a:t>
            </a:r>
            <a:r>
              <a:rPr lang="ko-KR" altLang="en-US" dirty="0" smtClean="0"/>
              <a:t>위탁검사구분을 맞게 설정해준다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93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ko-KR" altLang="en-US" sz="4000" dirty="0" smtClean="0">
                <a:effectLst/>
              </a:rPr>
              <a:t>서브코드 적용과 생성방법</a:t>
            </a:r>
            <a:endParaRPr lang="ko-KR" altLang="en-US" sz="4000" dirty="0">
              <a:effectLst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80027" y="3933056"/>
            <a:ext cx="8229600" cy="1143000"/>
          </a:xfrm>
          <a:prstGeom prst="rect">
            <a:avLst/>
          </a:prstGeom>
        </p:spPr>
        <p:txBody>
          <a:bodyPr vert="horz" anchor="ctr">
            <a:normAutofit fontScale="4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solidFill>
                  <a:schemeClr val="tx1"/>
                </a:solidFill>
                <a:effectLst/>
              </a:rPr>
              <a:t>Ex) b0030 </a:t>
            </a:r>
            <a:r>
              <a:rPr lang="ko-KR" altLang="en-US" dirty="0" err="1" smtClean="0">
                <a:solidFill>
                  <a:schemeClr val="tx1"/>
                </a:solidFill>
                <a:effectLst/>
              </a:rPr>
              <a:t>요검사</a:t>
            </a:r>
            <a:r>
              <a:rPr lang="en-US" altLang="ko-KR" dirty="0" smtClean="0">
                <a:solidFill>
                  <a:schemeClr val="tx1"/>
                </a:solidFill>
                <a:effectLst/>
              </a:rPr>
              <a:t>10</a:t>
            </a:r>
            <a:r>
              <a:rPr lang="ko-KR" altLang="en-US" dirty="0" smtClean="0">
                <a:solidFill>
                  <a:schemeClr val="tx1"/>
                </a:solidFill>
                <a:effectLst/>
              </a:rPr>
              <a:t>종</a:t>
            </a:r>
            <a:endParaRPr lang="en-US" altLang="ko-KR" dirty="0">
              <a:solidFill>
                <a:schemeClr val="tx1"/>
              </a:solidFill>
              <a:effectLst/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  <a:effectLst/>
              </a:rPr>
              <a:t>대표코드는</a:t>
            </a:r>
            <a:r>
              <a:rPr lang="en-US" altLang="ko-KR" dirty="0" smtClean="0">
                <a:solidFill>
                  <a:schemeClr val="tx1"/>
                </a:solidFill>
                <a:effectLst/>
              </a:rPr>
              <a:t> b0030 </a:t>
            </a:r>
            <a:r>
              <a:rPr lang="ko-KR" altLang="en-US" dirty="0" smtClean="0">
                <a:solidFill>
                  <a:schemeClr val="tx1"/>
                </a:solidFill>
                <a:effectLst/>
              </a:rPr>
              <a:t>이지만 위탁검사기관에서 </a:t>
            </a:r>
            <a:r>
              <a:rPr lang="ko-KR" altLang="en-US" dirty="0" err="1" smtClean="0">
                <a:solidFill>
                  <a:schemeClr val="tx1"/>
                </a:solidFill>
                <a:effectLst/>
              </a:rPr>
              <a:t>검사연동시</a:t>
            </a:r>
            <a:endParaRPr lang="en-US" altLang="ko-KR" dirty="0">
              <a:solidFill>
                <a:schemeClr val="tx1"/>
              </a:solidFill>
              <a:effectLst/>
            </a:endParaRPr>
          </a:p>
          <a:p>
            <a:pPr algn="l"/>
            <a:r>
              <a:rPr lang="ko-KR" altLang="en-US" dirty="0" err="1" smtClean="0">
                <a:solidFill>
                  <a:schemeClr val="tx1"/>
                </a:solidFill>
                <a:effectLst/>
              </a:rPr>
              <a:t>가져오게되는</a:t>
            </a:r>
            <a:r>
              <a:rPr lang="ko-KR" altLang="en-US" dirty="0">
                <a:solidFill>
                  <a:schemeClr val="tx1"/>
                </a:solidFill>
                <a:effectLst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effectLst/>
              </a:rPr>
              <a:t>코드와 명칭은 </a:t>
            </a:r>
            <a:r>
              <a:rPr lang="ko-KR" altLang="en-US" dirty="0" err="1" smtClean="0">
                <a:solidFill>
                  <a:schemeClr val="tx1"/>
                </a:solidFill>
                <a:effectLst/>
              </a:rPr>
              <a:t>요검사</a:t>
            </a:r>
            <a:r>
              <a:rPr lang="en-US" altLang="ko-KR" dirty="0" smtClean="0">
                <a:solidFill>
                  <a:schemeClr val="tx1"/>
                </a:solidFill>
                <a:effectLst/>
              </a:rPr>
              <a:t>10</a:t>
            </a:r>
            <a:r>
              <a:rPr lang="ko-KR" altLang="en-US" dirty="0" err="1" smtClean="0">
                <a:solidFill>
                  <a:schemeClr val="tx1"/>
                </a:solidFill>
                <a:effectLst/>
              </a:rPr>
              <a:t>종이아닌</a:t>
            </a:r>
            <a:r>
              <a:rPr lang="ko-KR" altLang="en-US" dirty="0" smtClean="0">
                <a:solidFill>
                  <a:schemeClr val="tx1"/>
                </a:solidFill>
                <a:effectLst/>
              </a:rPr>
              <a:t> </a:t>
            </a:r>
            <a:endParaRPr lang="en-US" altLang="ko-KR" dirty="0" smtClean="0">
              <a:solidFill>
                <a:schemeClr val="tx1"/>
              </a:solidFill>
              <a:effectLst/>
            </a:endParaRPr>
          </a:p>
          <a:p>
            <a:pPr algn="l"/>
            <a:r>
              <a:rPr lang="ko-KR" altLang="en-US" dirty="0" smtClean="0">
                <a:solidFill>
                  <a:schemeClr val="tx1"/>
                </a:solidFill>
                <a:effectLst/>
              </a:rPr>
              <a:t>위의 </a:t>
            </a:r>
            <a:r>
              <a:rPr lang="ko-KR" altLang="en-US" dirty="0" err="1" smtClean="0">
                <a:solidFill>
                  <a:schemeClr val="tx1"/>
                </a:solidFill>
                <a:effectLst/>
              </a:rPr>
              <a:t>캡쳐와</a:t>
            </a:r>
            <a:r>
              <a:rPr lang="ko-KR" altLang="en-US" dirty="0" smtClean="0">
                <a:solidFill>
                  <a:schemeClr val="tx1"/>
                </a:solidFill>
                <a:effectLst/>
              </a:rPr>
              <a:t> 같습니다</a:t>
            </a:r>
            <a:r>
              <a:rPr lang="en-US" altLang="ko-KR" dirty="0" smtClean="0">
                <a:solidFill>
                  <a:schemeClr val="tx1"/>
                </a:solidFill>
                <a:effectLst/>
              </a:rPr>
              <a:t>.  </a:t>
            </a:r>
            <a:endParaRPr lang="ko-KR" alt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5054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8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4"/>
          <p:cNvSpPr txBox="1">
            <a:spLocks/>
          </p:cNvSpPr>
          <p:nvPr/>
        </p:nvSpPr>
        <p:spPr>
          <a:xfrm>
            <a:off x="46903" y="188640"/>
            <a:ext cx="9061601" cy="79208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1" kern="1200" spc="50">
                <a:ln>
                  <a:noFill/>
                  <a:prstDash val="solid"/>
                </a:ln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  <a:effectLst>
                  <a:outerShdw blurRad="50800" dist="50800" dir="54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sz="4000" dirty="0" err="1" smtClean="0">
                <a:effectLst/>
              </a:rPr>
              <a:t>약수가등록</a:t>
            </a:r>
            <a:r>
              <a:rPr lang="ko-KR" altLang="en-US" sz="4000" dirty="0" smtClean="0">
                <a:effectLst/>
              </a:rPr>
              <a:t> </a:t>
            </a:r>
            <a:r>
              <a:rPr lang="en-US" altLang="ko-KR" sz="4000" dirty="0" smtClean="0">
                <a:effectLst/>
              </a:rPr>
              <a:t>–</a:t>
            </a:r>
            <a:r>
              <a:rPr lang="ko-KR" altLang="en-US" sz="4000" dirty="0" smtClean="0">
                <a:effectLst/>
              </a:rPr>
              <a:t> 서브코드 </a:t>
            </a:r>
            <a:r>
              <a:rPr lang="ko-KR" altLang="en-US" sz="4000" dirty="0" err="1" smtClean="0">
                <a:effectLst/>
              </a:rPr>
              <a:t>비급여등록</a:t>
            </a:r>
            <a:endParaRPr lang="ko-KR" altLang="en-US" sz="4000" dirty="0">
              <a:effectLst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02278" y="5445224"/>
            <a:ext cx="8934218" cy="1143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dirty="0" smtClean="0">
                <a:solidFill>
                  <a:schemeClr val="tx1"/>
                </a:solidFill>
                <a:effectLst/>
              </a:rPr>
              <a:t>약수가 등록에서 위탁수가코</a:t>
            </a:r>
            <a:r>
              <a:rPr lang="ko-KR" altLang="en-US" sz="1600" dirty="0">
                <a:solidFill>
                  <a:schemeClr val="tx1"/>
                </a:solidFill>
                <a:effectLst/>
              </a:rPr>
              <a:t>드</a:t>
            </a:r>
            <a:r>
              <a:rPr lang="ko-KR" altLang="en-US" sz="1600" dirty="0" smtClean="0">
                <a:solidFill>
                  <a:schemeClr val="tx1"/>
                </a:solidFill>
                <a:effectLst/>
              </a:rPr>
              <a:t>를 먼저</a:t>
            </a:r>
            <a:r>
              <a:rPr lang="en-US" altLang="ko-KR" sz="1600" dirty="0">
                <a:solidFill>
                  <a:schemeClr val="tx1"/>
                </a:solidFill>
                <a:effectLst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effectLst/>
              </a:rPr>
              <a:t>불러온 후 해당개수에 따라 </a:t>
            </a:r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-1 </a:t>
            </a:r>
            <a:r>
              <a:rPr lang="ko-KR" altLang="en-US" sz="1600" dirty="0" smtClean="0">
                <a:solidFill>
                  <a:schemeClr val="tx1"/>
                </a:solidFill>
                <a:effectLst/>
              </a:rPr>
              <a:t>부터 </a:t>
            </a:r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-8</a:t>
            </a:r>
            <a:r>
              <a:rPr lang="ko-KR" altLang="en-US" sz="1600" dirty="0" smtClean="0">
                <a:solidFill>
                  <a:schemeClr val="tx1"/>
                </a:solidFill>
                <a:effectLst/>
              </a:rPr>
              <a:t>까지 새로운 코드를 생성해줍니다</a:t>
            </a:r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algn="l"/>
            <a:r>
              <a:rPr lang="ko-KR" altLang="en-US" sz="1600" dirty="0" smtClean="0">
                <a:solidFill>
                  <a:schemeClr val="tx1"/>
                </a:solidFill>
                <a:effectLst/>
              </a:rPr>
              <a:t>이 때 중요한 점은 </a:t>
            </a:r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b0030</a:t>
            </a:r>
            <a:r>
              <a:rPr lang="ko-KR" altLang="en-US" sz="1600" dirty="0" smtClean="0">
                <a:solidFill>
                  <a:schemeClr val="tx1"/>
                </a:solidFill>
                <a:effectLst/>
              </a:rPr>
              <a:t>을 제외한 </a:t>
            </a:r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-1</a:t>
            </a:r>
            <a:r>
              <a:rPr lang="ko-KR" altLang="en-US" sz="1600" dirty="0" smtClean="0">
                <a:solidFill>
                  <a:schemeClr val="tx1"/>
                </a:solidFill>
                <a:effectLst/>
              </a:rPr>
              <a:t>부터 </a:t>
            </a:r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-8</a:t>
            </a:r>
            <a:r>
              <a:rPr lang="ko-KR" altLang="en-US" sz="1600" dirty="0" smtClean="0">
                <a:solidFill>
                  <a:schemeClr val="tx1"/>
                </a:solidFill>
                <a:effectLst/>
              </a:rPr>
              <a:t>까지의 코드는 </a:t>
            </a:r>
            <a:r>
              <a:rPr lang="ko-KR" altLang="en-US" sz="1600" dirty="0" err="1" smtClean="0">
                <a:solidFill>
                  <a:schemeClr val="tx1"/>
                </a:solidFill>
                <a:effectLst/>
              </a:rPr>
              <a:t>비보험에</a:t>
            </a:r>
            <a:r>
              <a:rPr lang="ko-KR" altLang="en-US" sz="1600" dirty="0" smtClean="0">
                <a:solidFill>
                  <a:schemeClr val="tx1"/>
                </a:solidFill>
                <a:effectLst/>
              </a:rPr>
              <a:t> 단가는</a:t>
            </a:r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0</a:t>
            </a:r>
            <a:r>
              <a:rPr lang="ko-KR" altLang="en-US" sz="1600" dirty="0" smtClean="0">
                <a:solidFill>
                  <a:schemeClr val="tx1"/>
                </a:solidFill>
                <a:effectLst/>
              </a:rPr>
              <a:t>원으로 맞춰줍니다</a:t>
            </a:r>
            <a:r>
              <a:rPr lang="en-US" altLang="ko-KR" sz="1600" dirty="0" smtClean="0">
                <a:solidFill>
                  <a:schemeClr val="tx1"/>
                </a:solidFill>
                <a:effectLst/>
              </a:rPr>
              <a:t>.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6" y="1196752"/>
            <a:ext cx="7456957" cy="409473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323526" y="4869160"/>
            <a:ext cx="5832650" cy="4223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78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서브코드 생성방법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묶음등록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7045658" cy="4752528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280027" y="5661248"/>
            <a:ext cx="8229600" cy="1143000"/>
          </a:xfrm>
          <a:prstGeom prst="rect">
            <a:avLst/>
          </a:prstGeom>
        </p:spPr>
        <p:txBody>
          <a:bodyPr vert="horz"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dirty="0" smtClean="0">
                <a:solidFill>
                  <a:schemeClr val="tx1"/>
                </a:solidFill>
                <a:effectLst/>
              </a:rPr>
              <a:t>묶음등록에서 </a:t>
            </a:r>
            <a:r>
              <a:rPr lang="en-US" altLang="ko-KR" dirty="0" smtClean="0">
                <a:solidFill>
                  <a:schemeClr val="tx1"/>
                </a:solidFill>
                <a:effectLst/>
              </a:rPr>
              <a:t>B0030</a:t>
            </a:r>
            <a:r>
              <a:rPr lang="ko-KR" altLang="en-US" dirty="0" smtClean="0">
                <a:solidFill>
                  <a:schemeClr val="tx1"/>
                </a:solidFill>
                <a:effectLst/>
              </a:rPr>
              <a:t>이 들어간</a:t>
            </a:r>
            <a:endParaRPr lang="en-US" altLang="ko-KR" dirty="0" smtClean="0">
              <a:solidFill>
                <a:schemeClr val="tx1"/>
              </a:solidFill>
              <a:effectLst/>
            </a:endParaRPr>
          </a:p>
          <a:p>
            <a:r>
              <a:rPr lang="ko-KR" altLang="en-US" dirty="0" smtClean="0">
                <a:solidFill>
                  <a:schemeClr val="tx1"/>
                </a:solidFill>
                <a:effectLst/>
              </a:rPr>
              <a:t>묶음 처방에다가는 </a:t>
            </a:r>
            <a:r>
              <a:rPr lang="ko-KR" altLang="en-US" dirty="0" err="1" smtClean="0">
                <a:solidFill>
                  <a:schemeClr val="tx1"/>
                </a:solidFill>
                <a:effectLst/>
              </a:rPr>
              <a:t>약수가에서</a:t>
            </a:r>
            <a:r>
              <a:rPr lang="ko-KR" altLang="en-US" dirty="0" smtClean="0">
                <a:solidFill>
                  <a:schemeClr val="tx1"/>
                </a:solidFill>
                <a:effectLst/>
              </a:rPr>
              <a:t> 추가한 </a:t>
            </a:r>
            <a:endParaRPr lang="en-US" altLang="ko-KR" dirty="0" smtClean="0">
              <a:solidFill>
                <a:schemeClr val="tx1"/>
              </a:solidFill>
              <a:effectLst/>
            </a:endParaRPr>
          </a:p>
          <a:p>
            <a:r>
              <a:rPr lang="en-US" altLang="ko-KR" dirty="0" smtClean="0">
                <a:solidFill>
                  <a:schemeClr val="tx1"/>
                </a:solidFill>
                <a:effectLst/>
              </a:rPr>
              <a:t>B0030-1</a:t>
            </a:r>
            <a:r>
              <a:rPr lang="ko-KR" altLang="en-US" dirty="0" smtClean="0">
                <a:solidFill>
                  <a:schemeClr val="tx1"/>
                </a:solidFill>
                <a:effectLst/>
              </a:rPr>
              <a:t>부터 </a:t>
            </a:r>
            <a:r>
              <a:rPr lang="en-US" altLang="ko-KR" dirty="0" smtClean="0">
                <a:solidFill>
                  <a:schemeClr val="tx1"/>
                </a:solidFill>
                <a:effectLst/>
              </a:rPr>
              <a:t>b0030-8</a:t>
            </a:r>
            <a:r>
              <a:rPr lang="ko-KR" altLang="en-US" dirty="0" smtClean="0">
                <a:solidFill>
                  <a:schemeClr val="tx1"/>
                </a:solidFill>
                <a:effectLst/>
              </a:rPr>
              <a:t>까지 추가를 해줍니다</a:t>
            </a:r>
            <a:r>
              <a:rPr lang="en-US" altLang="ko-KR" dirty="0" smtClean="0">
                <a:solidFill>
                  <a:schemeClr val="tx1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/>
              <a:t>서브코드 생성방법 </a:t>
            </a:r>
            <a:r>
              <a:rPr lang="en-US" altLang="ko-KR" dirty="0"/>
              <a:t>– </a:t>
            </a:r>
            <a:r>
              <a:rPr lang="ko-KR" altLang="en-US" dirty="0" smtClean="0"/>
              <a:t>검사코드등록</a:t>
            </a: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7704856" cy="4437894"/>
          </a:xfrm>
          <a:prstGeom prst="rect">
            <a:avLst/>
          </a:prstGeom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280027" y="5517232"/>
            <a:ext cx="8229600" cy="1143000"/>
          </a:xfrm>
          <a:prstGeom prst="rect">
            <a:avLst/>
          </a:prstGeom>
        </p:spPr>
        <p:txBody>
          <a:bodyPr vert="horz"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500" dirty="0" err="1" smtClean="0">
                <a:solidFill>
                  <a:schemeClr val="tx1"/>
                </a:solidFill>
                <a:effectLst/>
              </a:rPr>
              <a:t>지원실</a:t>
            </a:r>
            <a:r>
              <a:rPr lang="en-US" altLang="ko-KR" sz="2500" dirty="0">
                <a:solidFill>
                  <a:schemeClr val="tx1"/>
                </a:solidFill>
                <a:effectLst/>
              </a:rPr>
              <a:t> </a:t>
            </a:r>
            <a:r>
              <a:rPr lang="en-US" altLang="ko-KR" sz="2500" dirty="0" smtClean="0">
                <a:solidFill>
                  <a:schemeClr val="tx1"/>
                </a:solidFill>
                <a:effectLst/>
              </a:rPr>
              <a:t>– 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검사실 </a:t>
            </a:r>
            <a:r>
              <a:rPr lang="en-US" altLang="ko-KR" sz="2500" dirty="0" smtClean="0">
                <a:solidFill>
                  <a:schemeClr val="tx1"/>
                </a:solidFill>
                <a:effectLst/>
              </a:rPr>
              <a:t>– 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기초</a:t>
            </a:r>
            <a:r>
              <a:rPr lang="en-US" altLang="ko-KR" sz="2500" dirty="0" smtClean="0">
                <a:solidFill>
                  <a:schemeClr val="tx1"/>
                </a:solidFill>
                <a:effectLst/>
              </a:rPr>
              <a:t>(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검사코드등록</a:t>
            </a:r>
            <a:r>
              <a:rPr lang="en-US" altLang="ko-KR" sz="2500" dirty="0" smtClean="0">
                <a:solidFill>
                  <a:schemeClr val="tx1"/>
                </a:solidFill>
                <a:effectLst/>
              </a:rPr>
              <a:t>)</a:t>
            </a:r>
            <a:r>
              <a:rPr lang="en-US" altLang="ko-KR" sz="2500" dirty="0">
                <a:solidFill>
                  <a:schemeClr val="tx1"/>
                </a:solidFill>
                <a:effectLst/>
              </a:rPr>
              <a:t> 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화면에서</a:t>
            </a:r>
            <a:endParaRPr lang="en-US" altLang="ko-KR" sz="2500" dirty="0">
              <a:solidFill>
                <a:schemeClr val="tx1"/>
              </a:solidFill>
              <a:effectLst/>
            </a:endParaRPr>
          </a:p>
          <a:p>
            <a:r>
              <a:rPr lang="en-US" altLang="ko-KR" sz="2500" dirty="0" smtClean="0">
                <a:solidFill>
                  <a:schemeClr val="tx1"/>
                </a:solidFill>
                <a:effectLst/>
              </a:rPr>
              <a:t>B0030 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코드를 </a:t>
            </a:r>
            <a:r>
              <a:rPr lang="ko-KR" altLang="en-US" sz="2500" dirty="0" err="1" smtClean="0">
                <a:solidFill>
                  <a:schemeClr val="tx1"/>
                </a:solidFill>
                <a:effectLst/>
              </a:rPr>
              <a:t>불러온뒤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 </a:t>
            </a:r>
            <a:r>
              <a:rPr lang="ko-KR" altLang="en-US" sz="2500" dirty="0" err="1" smtClean="0">
                <a:solidFill>
                  <a:schemeClr val="tx1"/>
                </a:solidFill>
                <a:effectLst/>
              </a:rPr>
              <a:t>약수가에서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 저장한 명칭과</a:t>
            </a:r>
            <a:endParaRPr lang="en-US" altLang="ko-KR" sz="2500" dirty="0" smtClean="0">
              <a:solidFill>
                <a:schemeClr val="tx1"/>
              </a:solidFill>
              <a:effectLst/>
            </a:endParaRPr>
          </a:p>
          <a:p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똑같이 </a:t>
            </a:r>
            <a:r>
              <a:rPr lang="en-US" altLang="ko-KR" sz="2500" dirty="0" smtClean="0">
                <a:solidFill>
                  <a:schemeClr val="tx1"/>
                </a:solidFill>
                <a:effectLst/>
              </a:rPr>
              <a:t>-1 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부터 </a:t>
            </a:r>
            <a:r>
              <a:rPr lang="en-US" altLang="ko-KR" sz="2500" dirty="0" smtClean="0">
                <a:solidFill>
                  <a:schemeClr val="tx1"/>
                </a:solidFill>
                <a:effectLst/>
              </a:rPr>
              <a:t>-8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까지 서브코드명칭을 </a:t>
            </a:r>
            <a:r>
              <a:rPr lang="ko-KR" altLang="en-US" sz="2500" dirty="0" err="1" smtClean="0">
                <a:solidFill>
                  <a:schemeClr val="tx1"/>
                </a:solidFill>
                <a:effectLst/>
              </a:rPr>
              <a:t>맞춰준뒤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 </a:t>
            </a:r>
            <a:r>
              <a:rPr lang="ko-KR" altLang="en-US" sz="2500" dirty="0" err="1" smtClean="0">
                <a:solidFill>
                  <a:schemeClr val="tx1"/>
                </a:solidFill>
                <a:effectLst/>
              </a:rPr>
              <a:t>그외의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 </a:t>
            </a:r>
            <a:endParaRPr lang="en-US" altLang="ko-KR" sz="2500" dirty="0" smtClean="0">
              <a:solidFill>
                <a:schemeClr val="tx1"/>
              </a:solidFill>
              <a:effectLst/>
            </a:endParaRPr>
          </a:p>
          <a:p>
            <a:r>
              <a:rPr lang="ko-KR" altLang="en-US" sz="2500" dirty="0" err="1" smtClean="0">
                <a:solidFill>
                  <a:schemeClr val="tx1"/>
                </a:solidFill>
                <a:effectLst/>
              </a:rPr>
              <a:t>항목들은삭제한다</a:t>
            </a:r>
            <a:endParaRPr lang="en-US" altLang="ko-KR" sz="2500" dirty="0" smtClean="0">
              <a:solidFill>
                <a:schemeClr val="tx1"/>
              </a:solidFill>
              <a:effectLst/>
            </a:endParaRPr>
          </a:p>
          <a:p>
            <a:r>
              <a:rPr lang="en-US" altLang="ko-KR" sz="2500" dirty="0" smtClean="0">
                <a:solidFill>
                  <a:schemeClr val="tx1"/>
                </a:solidFill>
                <a:effectLst/>
              </a:rPr>
              <a:t>EX ) b0030-1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을 </a:t>
            </a:r>
            <a:r>
              <a:rPr lang="en-US" altLang="ko-KR" sz="2500" dirty="0" smtClean="0">
                <a:solidFill>
                  <a:schemeClr val="tx1"/>
                </a:solidFill>
                <a:effectLst/>
              </a:rPr>
              <a:t>S.G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로 </a:t>
            </a:r>
            <a:r>
              <a:rPr lang="ko-KR" altLang="en-US" sz="2500" dirty="0" err="1" smtClean="0">
                <a:solidFill>
                  <a:schemeClr val="tx1"/>
                </a:solidFill>
                <a:effectLst/>
              </a:rPr>
              <a:t>약수가에서만들었으면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 검사코드에서도 </a:t>
            </a:r>
            <a:r>
              <a:rPr lang="en-US" altLang="ko-KR" sz="2500" dirty="0" smtClean="0">
                <a:solidFill>
                  <a:schemeClr val="tx1"/>
                </a:solidFill>
                <a:effectLst/>
              </a:rPr>
              <a:t>b0030-1</a:t>
            </a:r>
            <a:r>
              <a:rPr lang="ko-KR" altLang="en-US" sz="2500" dirty="0" smtClean="0">
                <a:solidFill>
                  <a:schemeClr val="tx1"/>
                </a:solidFill>
                <a:effectLst/>
              </a:rPr>
              <a:t>은 </a:t>
            </a:r>
            <a:r>
              <a:rPr lang="en-US" altLang="ko-KR" sz="2500" dirty="0" smtClean="0">
                <a:solidFill>
                  <a:schemeClr val="tx1"/>
                </a:solidFill>
                <a:effectLst/>
              </a:rPr>
              <a:t>S.G</a:t>
            </a:r>
          </a:p>
        </p:txBody>
      </p:sp>
    </p:spTree>
    <p:extLst>
      <p:ext uri="{BB962C8B-B14F-4D97-AF65-F5344CB8AC3E}">
        <p14:creationId xmlns:p14="http://schemas.microsoft.com/office/powerpoint/2010/main" val="36905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Crane</Template>
  <TotalTime>256</TotalTime>
  <Words>256</Words>
  <Application>Microsoft Office PowerPoint</Application>
  <PresentationFormat>화면 슬라이드 쇼(4:3)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Wingdings</vt:lpstr>
      <vt:lpstr>Wingdings 2</vt:lpstr>
      <vt:lpstr>고려청자</vt:lpstr>
      <vt:lpstr>위탁 검사 연동 서브코드 생성방법</vt:lpstr>
      <vt:lpstr>PowerPoint 프레젠테이션</vt:lpstr>
      <vt:lpstr>위탁검사 연동 전 Setup설정</vt:lpstr>
      <vt:lpstr>위탁검사의뢰기관 등록</vt:lpstr>
      <vt:lpstr>약수가등록 – 위탁검사수가 업체 등록</vt:lpstr>
      <vt:lpstr>서브코드 적용과 생성방법</vt:lpstr>
      <vt:lpstr>PowerPoint 프레젠테이션</vt:lpstr>
      <vt:lpstr>서브코드 생성방법 – 묶음등록 </vt:lpstr>
      <vt:lpstr>서브코드 생성방법 – 검사코드등록 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약가등록</dc:title>
  <dc:creator>현재</dc:creator>
  <cp:lastModifiedBy>Windows 사용자</cp:lastModifiedBy>
  <cp:revision>19</cp:revision>
  <dcterms:created xsi:type="dcterms:W3CDTF">2015-04-20T09:34:53Z</dcterms:created>
  <dcterms:modified xsi:type="dcterms:W3CDTF">2015-09-23T15:28:55Z</dcterms:modified>
</cp:coreProperties>
</file>