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9"/>
  </p:notesMasterIdLst>
  <p:sldIdLst>
    <p:sldId id="258" r:id="rId3"/>
    <p:sldId id="259" r:id="rId4"/>
    <p:sldId id="260" r:id="rId5"/>
    <p:sldId id="263" r:id="rId6"/>
    <p:sldId id="264" r:id="rId7"/>
    <p:sldId id="265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-85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본인부담 </a:t>
            </a:r>
            <a:r>
              <a:rPr lang="ko-KR" altLang="en-US" sz="3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상한액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79296" cy="5069160"/>
          </a:xfrm>
        </p:spPr>
        <p:txBody>
          <a:bodyPr/>
          <a:lstStyle/>
          <a:p>
            <a:pPr marL="0" indent="0">
              <a:buNone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err="1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본인부담상한액</a:t>
            </a:r>
            <a:r>
              <a:rPr lang="ko-KR" altLang="en-US" sz="1800" b="1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산정방법</a:t>
            </a:r>
            <a:endParaRPr lang="en-US" altLang="ko-KR" sz="1800" b="1" dirty="0" smtClean="0">
              <a:solidFill>
                <a:srgbClr val="00B0F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본인부담상한액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전년도본인부담상한액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 ( 1 +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전년도 전국소비자물가변동률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최대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5%)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ex) 5,060,000 = 5,000,000 * ( 1 + 1.3%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( 2014</a:t>
            </a:r>
            <a:r>
              <a:rPr lang="ko-KR" altLang="en-US" sz="12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년도 전국소비자물가 변동률</a:t>
            </a:r>
            <a:r>
              <a:rPr lang="en-US" altLang="ko-KR" sz="12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1800" b="1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적용기간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2015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31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적용방법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상한제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사전급여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동일 요양기관에서 본인부담이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506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만원을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넘을경우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초과액은 요양기관이 공단에 청구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상한제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사후지급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- `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상한제기준보험료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 전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(`16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: </a:t>
            </a: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누적액이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506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만원을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넘을경우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초과금을 지급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- `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상한제기준보험료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 후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(`16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:  </a:t>
            </a: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2015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보험료 부담수준에 따라 산정한 개인별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상한액과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개인별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상한액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 전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기준상한액인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506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만원의 차액을 정산 지급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1248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DRG 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 산정항목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ko-KR" sz="1800" b="1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2015년 1월 1일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입원환자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ko-KR" sz="1800" b="1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질병군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진료시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마취통증의학과 전문의를 초빙하여 마취를 실시한 경우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마취통증의학과 전문의 </a:t>
            </a:r>
            <a:r>
              <a:rPr lang="ko-KR" altLang="en-US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초빙료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(L7990)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별도 산정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800" b="1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적용방법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특정내역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MT007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DRG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세부내역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내역구분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`ANE`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Ex) MT007 : ANE/20150106/1/L7990   /0000109200/00001.00/001/0000109200/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마취통증의학과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전문의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초빙료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/1/12345</a:t>
            </a:r>
          </a:p>
          <a:p>
            <a:pPr marL="0" indent="0">
              <a:buNone/>
            </a:pP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3" name="꺾인 연결선 2"/>
          <p:cNvCxnSpPr/>
          <p:nvPr/>
        </p:nvCxnSpPr>
        <p:spPr bwMode="auto">
          <a:xfrm rot="5400000">
            <a:off x="3023828" y="4041068"/>
            <a:ext cx="504056" cy="288032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2843808" y="4450323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면허종류</a:t>
            </a:r>
            <a:endParaRPr lang="ko-KR" altLang="en-US" sz="11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6" name="꺾인 연결선 5"/>
          <p:cNvCxnSpPr/>
          <p:nvPr/>
        </p:nvCxnSpPr>
        <p:spPr bwMode="auto">
          <a:xfrm rot="16200000" flipH="1">
            <a:off x="3779912" y="3933056"/>
            <a:ext cx="504056" cy="504056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3923928" y="4437112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</a:t>
            </a:r>
            <a:endParaRPr lang="ko-KR" altLang="en-US" sz="11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잠복결핵감염 </a:t>
            </a:r>
            <a:r>
              <a:rPr lang="ko-KR" altLang="en-US" sz="3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검진비지원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lang="ko-KR" altLang="ko-KR" sz="1800" b="1" dirty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: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2015년 1월 1일</a:t>
            </a:r>
            <a:endParaRPr lang="ko-KR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 err="1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호흡기결핵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활동성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결핵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환자의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밀접접촉자에게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검진비를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지원하는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방법이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`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환자가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직접신청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-&gt; `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의료기관에서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로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b="1" dirty="0" err="1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(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차상위,의료급여,보훈,DRG,장기요양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제외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endParaRPr lang="ko-KR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 err="1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적용방법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지원금에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기재하여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</a:t>
            </a:r>
            <a:endParaRPr lang="ko-KR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F009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잠복결핵감염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검진비지원대상자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기재하여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잠복결핵감염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중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타상병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또는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타상병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중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잠복결핵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진료분인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경우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분리청구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입퇴원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`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타상병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en-US" altLang="ko-KR" sz="16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상해외인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N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en-US" altLang="ko-KR" sz="16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ko-KR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청구관련 주의사항</a:t>
            </a:r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556792"/>
            <a:ext cx="8229600" cy="5040560"/>
          </a:xfrm>
        </p:spPr>
        <p:txBody>
          <a:bodyPr/>
          <a:lstStyle/>
          <a:p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청구차수관리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청구차수는 외래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유형구분별로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별도생성됨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</a:p>
          <a:p>
            <a:pPr marL="0" indent="0">
              <a:buNone/>
            </a:pP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492896"/>
            <a:ext cx="263842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청구관련 주의사항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5240" cy="5069160"/>
          </a:xfrm>
        </p:spPr>
        <p:txBody>
          <a:bodyPr/>
          <a:lstStyle/>
          <a:p>
            <a:r>
              <a:rPr lang="ko-KR" altLang="en-US" dirty="0" smtClean="0"/>
              <a:t>청구번호 관리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 </a:t>
            </a:r>
            <a:r>
              <a:rPr lang="ko-KR" altLang="en-US" dirty="0" smtClean="0"/>
              <a:t>청구번호는 양방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한방구분없이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유일한번호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청구번호는 중복되면 안됨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청구번호 임의 </a:t>
            </a:r>
            <a:r>
              <a:rPr lang="ko-KR" altLang="en-US" dirty="0" err="1" smtClean="0"/>
              <a:t>변경시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`</a:t>
            </a:r>
            <a:r>
              <a:rPr lang="ko-KR" altLang="en-US" dirty="0" smtClean="0"/>
              <a:t>반송</a:t>
            </a:r>
            <a:r>
              <a:rPr lang="en-US" altLang="ko-KR" dirty="0" smtClean="0"/>
              <a:t>`</a:t>
            </a:r>
            <a:r>
              <a:rPr lang="ko-KR" altLang="en-US" dirty="0" smtClean="0"/>
              <a:t>될 수 있음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0531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청구관련 주의사항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ko-KR" altLang="en-US" sz="2400" dirty="0" smtClean="0"/>
              <a:t>명세서 일련번호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해당청구건의 유일한 번호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EDI</a:t>
            </a:r>
            <a:r>
              <a:rPr lang="ko-KR" altLang="en-US" sz="2000" dirty="0" err="1" smtClean="0"/>
              <a:t>준비작업시</a:t>
            </a:r>
            <a:r>
              <a:rPr lang="ko-KR" altLang="en-US" sz="2000" dirty="0" smtClean="0"/>
              <a:t> 생성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</a:t>
            </a:r>
            <a:r>
              <a:rPr lang="ko-KR" altLang="en-US" sz="2000" dirty="0" smtClean="0"/>
              <a:t>심사결과통보서와 </a:t>
            </a:r>
            <a:r>
              <a:rPr lang="ko-KR" altLang="en-US" sz="2000" dirty="0" err="1" smtClean="0"/>
              <a:t>매칭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</a:t>
            </a:r>
            <a:r>
              <a:rPr lang="ko-KR" altLang="en-US" sz="2000" dirty="0" smtClean="0"/>
              <a:t>보완청구 일련번호 기재방법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err="1" smtClean="0"/>
              <a:t>일반청구시</a:t>
            </a:r>
            <a:r>
              <a:rPr lang="ko-KR" altLang="en-US" sz="2000" dirty="0" smtClean="0"/>
              <a:t> 일련번호기재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</a:t>
            </a:r>
            <a:r>
              <a:rPr lang="ko-KR" altLang="en-US" sz="2000" dirty="0" smtClean="0"/>
              <a:t>추가청구 일련번호 기재방법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err="1" smtClean="0"/>
              <a:t>일반청구시</a:t>
            </a:r>
            <a:r>
              <a:rPr lang="ko-KR" altLang="en-US" sz="2000" dirty="0" smtClean="0"/>
              <a:t> 일련번호기재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 </a:t>
            </a:r>
            <a:r>
              <a:rPr lang="ko-KR" altLang="en-US" sz="2000" dirty="0" smtClean="0"/>
              <a:t>분리청구 일련번호 기재방법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         </a:t>
            </a:r>
            <a:r>
              <a:rPr lang="ko-KR" altLang="en-US" sz="2000" dirty="0" smtClean="0"/>
              <a:t>전달청구 일련번호 기재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err="1" smtClean="0"/>
              <a:t>전달미청구</a:t>
            </a:r>
            <a:r>
              <a:rPr lang="ko-KR" altLang="en-US" sz="2000" dirty="0" smtClean="0"/>
              <a:t> 가장 </a:t>
            </a:r>
            <a:r>
              <a:rPr lang="ko-KR" altLang="en-US" sz="2000" dirty="0" err="1" smtClean="0"/>
              <a:t>최근청구분의</a:t>
            </a:r>
            <a:r>
              <a:rPr lang="ko-KR" altLang="en-US" sz="2000" dirty="0" smtClean="0"/>
              <a:t> 일련번호기재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동일입원일자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smtClean="0"/>
              <a:t>입원일자가 </a:t>
            </a:r>
            <a:r>
              <a:rPr lang="ko-KR" altLang="en-US" sz="2000" dirty="0" err="1" smtClean="0"/>
              <a:t>속한달에</a:t>
            </a:r>
            <a:r>
              <a:rPr lang="ko-KR" altLang="en-US" sz="2000" dirty="0" smtClean="0"/>
              <a:t> 분리청구 </a:t>
            </a:r>
            <a:r>
              <a:rPr lang="en-US" altLang="ko-KR" sz="2000" dirty="0" smtClean="0"/>
              <a:t>: </a:t>
            </a:r>
            <a:r>
              <a:rPr lang="ko-KR" altLang="en-US" sz="2000" dirty="0" err="1" smtClean="0"/>
              <a:t>명일련번호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‘99999’</a:t>
            </a:r>
            <a:r>
              <a:rPr lang="ko-KR" altLang="en-US" sz="2000" dirty="0" smtClean="0"/>
              <a:t>기재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233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143</TotalTime>
  <Words>389</Words>
  <Application>Microsoft Office PowerPoint</Application>
  <PresentationFormat>화면 슬라이드 쇼(4:3)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Level</vt:lpstr>
      <vt:lpstr>2015년 본인부담 상한액</vt:lpstr>
      <vt:lpstr>DRG 추가 산정항목</vt:lpstr>
      <vt:lpstr>잠복결핵감염 검진비지원</vt:lpstr>
      <vt:lpstr>청구관련 주의사항</vt:lpstr>
      <vt:lpstr>청구관련 주의사항</vt:lpstr>
      <vt:lpstr>청구관련 주의사항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subject/>
  <dc:creator>xist</dc:creator>
  <cp:keywords/>
  <dc:description/>
  <cp:lastModifiedBy>xist</cp:lastModifiedBy>
  <cp:revision>15</cp:revision>
  <cp:lastPrinted>2014-12-17T23:47:23Z</cp:lastPrinted>
  <dcterms:created xsi:type="dcterms:W3CDTF">2014-12-17T07:41:34Z</dcterms:created>
  <dcterms:modified xsi:type="dcterms:W3CDTF">2015-01-07T07:36:45Z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