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906000" cy="6858000" type="A4"/>
  <p:notesSz cx="6858000" cy="9144000"/>
  <p:defaultTextStyle>
    <a:defPPr>
      <a:defRPr lang="ko-KR"/>
    </a:defPPr>
    <a:lvl1pPr marL="0" algn="l" defTabSz="804649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1pPr>
    <a:lvl2pPr marL="402325" algn="l" defTabSz="804649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2pPr>
    <a:lvl3pPr marL="804649" algn="l" defTabSz="804649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3pPr>
    <a:lvl4pPr marL="1206974" algn="l" defTabSz="804649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4pPr>
    <a:lvl5pPr marL="1609298" algn="l" defTabSz="804649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5pPr>
    <a:lvl6pPr marL="2011623" algn="l" defTabSz="804649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6pPr>
    <a:lvl7pPr marL="2413947" algn="l" defTabSz="804649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7pPr>
    <a:lvl8pPr marL="2816272" algn="l" defTabSz="804649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8pPr>
    <a:lvl9pPr marL="3218597" algn="l" defTabSz="804649" rtl="0" eaLnBrk="1" latinLnBrk="1" hangingPunct="1">
      <a:defRPr sz="15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534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685800"/>
            <a:ext cx="84201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270250"/>
            <a:ext cx="69342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47650" y="2889251"/>
            <a:ext cx="3109383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84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357034" y="2889251"/>
            <a:ext cx="3109383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84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6466417" y="2889251"/>
            <a:ext cx="3109383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84"/>
          </a:p>
        </p:txBody>
      </p:sp>
    </p:spTree>
    <p:extLst>
      <p:ext uri="{BB962C8B-B14F-4D97-AF65-F5344CB8AC3E}">
        <p14:creationId xmlns:p14="http://schemas.microsoft.com/office/powerpoint/2010/main" val="2077690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8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7813"/>
            <a:ext cx="222885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7813"/>
            <a:ext cx="652145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388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814"/>
            <a:ext cx="89154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600201"/>
            <a:ext cx="437515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600201"/>
            <a:ext cx="437515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5550" y="3941763"/>
            <a:ext cx="437515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2571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814"/>
            <a:ext cx="89154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600201"/>
            <a:ext cx="437515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35550" y="1600201"/>
            <a:ext cx="437515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214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64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843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524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437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938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633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02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130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7814"/>
            <a:ext cx="89154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8400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7F0A3409-3F13-4BFB-9CAA-AF127CFAC685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ko-KR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65BF79C-880A-416F-AEF8-87105A16D3D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4765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95300" y="1447800"/>
            <a:ext cx="87503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584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4765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4765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6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648072" y="1556792"/>
            <a:ext cx="9273480" cy="5301208"/>
          </a:xfrm>
        </p:spPr>
        <p:txBody>
          <a:bodyPr>
            <a:normAutofit/>
          </a:bodyPr>
          <a:lstStyle/>
          <a:p>
            <a:pPr marL="85725" indent="0">
              <a:buNone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완화의료정의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수개월내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사망할 것으로 예상되는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일반적으로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개월이하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증상과 고통을 경감시키는 목적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암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중증질환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(V193)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2015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완화의료산정방법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일당정액수가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별도산정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행위별수가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항목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35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식대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마약성진통제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혈액암환자에게 투여하는 혈액제제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복막투석료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투석액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신경차단술료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신경파괴술료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완화목적의 방사선치료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완화목적시술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경피적배액술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경피적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위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장루술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경피적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신루술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협착확장술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전인적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돌봄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상담료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임종관리료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제목 3"/>
          <p:cNvSpPr txBox="1">
            <a:spLocks/>
          </p:cNvSpPr>
          <p:nvPr/>
        </p:nvSpPr>
        <p:spPr>
          <a:xfrm>
            <a:off x="632520" y="620688"/>
            <a:ext cx="92734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7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</a:t>
            </a:r>
            <a:endParaRPr lang="ko-KR" altLang="en-US" sz="2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690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632520" y="1556792"/>
            <a:ext cx="9273480" cy="5301208"/>
          </a:xfrm>
        </p:spPr>
        <p:txBody>
          <a:bodyPr>
            <a:normAutofit/>
          </a:bodyPr>
          <a:lstStyle/>
          <a:p>
            <a:pPr marL="85725" indent="0">
              <a:buNone/>
            </a:pP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완화의료수가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35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</a:t>
            </a:r>
            <a:r>
              <a:rPr lang="ko-KR" altLang="en-US" sz="135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12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정오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부터 다음날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정오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까지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0~6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입원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18~24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퇴원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당일입원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(6~12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시간미만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 경우도 수가산정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체감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일째부터 체감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임종실은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체감적용안함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타요양기관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의뢰당일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의뢰당일 일당정액수가의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산정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외박수가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연속해서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24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시간을 초과하여 외박한 경우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체감적용안함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완화의료 보조활동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간병급여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간호사 지도감독하 완화의료병동 입원환자에게 완화의료 보조활동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서비스를 전담제공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완화의료도우미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가족이 함께 있는 것을 권장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사적 간병인력에 의한 간병은 허용하지 않음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간호사가산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완화의료병동 평균 환자수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완화의료병동 간호사수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직전분기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1:1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(20%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1:1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1.5:1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(10%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1.5:1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제목 3"/>
          <p:cNvSpPr txBox="1">
            <a:spLocks/>
          </p:cNvSpPr>
          <p:nvPr/>
        </p:nvSpPr>
        <p:spPr>
          <a:xfrm>
            <a:off x="632520" y="620688"/>
            <a:ext cx="928955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7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</a:t>
            </a:r>
            <a:endParaRPr lang="ko-KR" altLang="en-US" sz="2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446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648072" y="1556792"/>
            <a:ext cx="9273480" cy="5301208"/>
          </a:xfrm>
        </p:spPr>
        <p:txBody>
          <a:bodyPr>
            <a:normAutofit/>
          </a:bodyPr>
          <a:lstStyle/>
          <a:p>
            <a:pPr marL="85725" indent="0">
              <a:buNone/>
            </a:pP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완화의료수가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35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전담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가산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완화의료병동 전담하는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사회복지사가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 이상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상근시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환자수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전담 사회복지사수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12:1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(7,720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9,260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12:1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(5,850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7,020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전인적 돌봄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상담료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초회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입원초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: 92,760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　　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 자료파악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초기문진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보호자 상담 등 의사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간호사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각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60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이후 상담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: 62,460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　　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환자의 상태 변환에 대해 예상되는 내용 설명 등 의사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간호사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각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　　　　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환자의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Care Plan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위한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팀미팅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시간 포함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</a:p>
          <a:p>
            <a:pPr marL="85725" indent="0">
              <a:buNone/>
            </a:pP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　　　　　　　의사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간호사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주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팀 미팅 한 환자당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임종관리료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　임종이 임박하기 이전 적절한 시점부터 환자와 가족이 임종에 대한 준비 할 수 있도록 도움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　인력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추가돌봄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의사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간호사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　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임종시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산정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(69,340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</a:t>
            </a:r>
            <a:endParaRPr lang="en-US" altLang="ko-KR" sz="2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제목 3"/>
          <p:cNvSpPr txBox="1">
            <a:spLocks/>
          </p:cNvSpPr>
          <p:nvPr/>
        </p:nvSpPr>
        <p:spPr>
          <a:xfrm>
            <a:off x="648072" y="620688"/>
            <a:ext cx="92734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7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</a:t>
            </a:r>
            <a:endParaRPr lang="ko-KR" altLang="en-US" sz="2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99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648072" y="1556792"/>
            <a:ext cx="9273480" cy="5301208"/>
          </a:xfrm>
        </p:spPr>
        <p:txBody>
          <a:bodyPr>
            <a:normAutofit/>
          </a:bodyPr>
          <a:lstStyle/>
          <a:p>
            <a:pPr marL="85725" indent="0">
              <a:buNone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 수가체계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WA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0            0                 0                    0           0  0</a:t>
            </a: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A: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기본입원료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상급종합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0:5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인실기본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             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1:0~6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시입원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보조활동포함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     2: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종합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1:5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1: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2:18~24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시퇴원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격리실        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2:5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2: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3:6~12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시간입원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보조활동포함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     4: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3:2~4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인실기본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진료의뢰당일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61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일째이상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임종실                            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4:2~4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외박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보조활동포함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                         5:2~4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D: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기본입원료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6:1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인실기본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보조활동미포함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                     7:1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격리실                            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8:1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 　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보조활동미포함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F: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임종실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보조활동미포함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G: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전인적돌봄상담료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H: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임종관리료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제목 3"/>
          <p:cNvSpPr txBox="1">
            <a:spLocks/>
          </p:cNvSpPr>
          <p:nvPr/>
        </p:nvSpPr>
        <p:spPr>
          <a:xfrm>
            <a:off x="648072" y="620688"/>
            <a:ext cx="92734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7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</a:t>
            </a:r>
            <a:endParaRPr lang="ko-KR" altLang="en-US" sz="2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078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648072" y="1556792"/>
            <a:ext cx="9273480" cy="5301208"/>
          </a:xfrm>
        </p:spPr>
        <p:txBody>
          <a:bodyPr>
            <a:normAutofit/>
          </a:bodyPr>
          <a:lstStyle/>
          <a:p>
            <a:pPr marL="85725" indent="0">
              <a:buNone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인증 후 청구 가능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 시 세부내역 기재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 정액 청구 처럼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- 2015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이전이후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분리청구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 병동 최초 입원 개시일 기재방법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일반병동과 완화의료병동 간 전동이 발생한 경우 완화의료병동에 최초 입원한 일자기재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Ex)    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17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     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  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일반병동         완화의료병동         일반병동       완화의료병동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20150105       20150117</a:t>
            </a:r>
          </a:p>
          <a:p>
            <a:pPr marL="85725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일반병동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체감은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일부터 적용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완화의료병동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체감은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17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부터 적용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일반병동 입원기간 포함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특정내역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MS005 (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낮병동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재원시간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: 6~12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 미만으로 완화의료병동에 입원한 경우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재원시간 기재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CCYYMMDDHHMM/CCYYMMDDHHMM</a:t>
            </a:r>
          </a:p>
        </p:txBody>
      </p:sp>
      <p:sp>
        <p:nvSpPr>
          <p:cNvPr id="6" name="제목 3"/>
          <p:cNvSpPr txBox="1">
            <a:spLocks/>
          </p:cNvSpPr>
          <p:nvPr/>
        </p:nvSpPr>
        <p:spPr>
          <a:xfrm>
            <a:off x="648072" y="620688"/>
            <a:ext cx="92734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7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</a:t>
            </a:r>
            <a:endParaRPr lang="ko-KR" altLang="en-US" sz="2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07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648072" y="1556792"/>
            <a:ext cx="9273480" cy="5301208"/>
          </a:xfrm>
        </p:spPr>
        <p:txBody>
          <a:bodyPr>
            <a:normAutofit/>
          </a:bodyPr>
          <a:lstStyle/>
          <a:p>
            <a:pPr marL="85725" indent="0">
              <a:buNone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특정내역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JT003 (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 임종실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: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완화의료병동 임종실에 입원한 경우 입원기간을 기재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CCYYMMDD/CCYYMMDD</a:t>
            </a: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JX999 (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기타내역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최초이용일을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기재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완화의료병동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임종실료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임종관리료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산정시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완화의료를 최초 이용한 요양기관기호와 최초 이용일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 입원일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각각 기재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　　기재형식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완화의료최초이용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(9(8)/CCYYMMDD</a:t>
            </a:r>
          </a:p>
          <a:p>
            <a:pPr marL="85725" indent="0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요양기호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타요양기관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진료의뢰 당일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진료의뢰 당일의 정액수가는 일당 정액수가의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85725" indent="0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JS008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의뢰요양기호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진료의뢰일 기재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진료의뢰 정액수가에 기재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85725" indent="0">
              <a:buNone/>
            </a:pPr>
            <a:r>
              <a:rPr lang="ko-KR" altLang="en-US" sz="18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　　　</a:t>
            </a:r>
            <a:r>
              <a:rPr lang="ko-KR" altLang="en-US" sz="1800" dirty="0" err="1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진료의뢰받은</a:t>
            </a:r>
            <a:r>
              <a:rPr lang="ko-KR" altLang="en-US" sz="18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요양기관에서 청구</a:t>
            </a:r>
            <a:endParaRPr lang="en-US" altLang="ko-KR" sz="1800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3" name="꺾인 연결선 2"/>
          <p:cNvCxnSpPr/>
          <p:nvPr/>
        </p:nvCxnSpPr>
        <p:spPr>
          <a:xfrm>
            <a:off x="4801208" y="3573016"/>
            <a:ext cx="1015888" cy="202332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제목 3"/>
          <p:cNvSpPr txBox="1">
            <a:spLocks/>
          </p:cNvSpPr>
          <p:nvPr/>
        </p:nvSpPr>
        <p:spPr>
          <a:xfrm>
            <a:off x="648072" y="620688"/>
            <a:ext cx="927348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7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</a:t>
            </a:r>
            <a:endParaRPr lang="ko-KR" altLang="en-US" sz="27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503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테마2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테마2" id="{231A4314-C20C-4C18-9712-8874FAE025C9}" vid="{530DC1D0-3B37-48F5-B0A0-55B9441C52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13</Words>
  <Application>Microsoft Office PowerPoint</Application>
  <PresentationFormat>A4 용지(210x297mm)</PresentationFormat>
  <Paragraphs>94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함초롬돋움</vt:lpstr>
      <vt:lpstr>Arial</vt:lpstr>
      <vt:lpstr>Times New Roman</vt:lpstr>
      <vt:lpstr>Wingdings</vt:lpstr>
      <vt:lpstr>테마2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완화의료</dc:title>
  <dc:creator>현재</dc:creator>
  <cp:lastModifiedBy>현정</cp:lastModifiedBy>
  <cp:revision>9</cp:revision>
  <dcterms:created xsi:type="dcterms:W3CDTF">2016-04-08T06:12:38Z</dcterms:created>
  <dcterms:modified xsi:type="dcterms:W3CDTF">2016-04-14T01:50:08Z</dcterms:modified>
</cp:coreProperties>
</file>