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2"/>
  </p:sldMasterIdLst>
  <p:notesMasterIdLst>
    <p:notesMasterId r:id="rId9"/>
  </p:notesMasterIdLst>
  <p:sldIdLst>
    <p:sldId id="258" r:id="rId3"/>
    <p:sldId id="259" r:id="rId4"/>
    <p:sldId id="262" r:id="rId5"/>
    <p:sldId id="263" r:id="rId6"/>
    <p:sldId id="264" r:id="rId7"/>
    <p:sldId id="265" r:id="rId8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-8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62" y="0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383" y="4715831"/>
            <a:ext cx="5436909" cy="4466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72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62" y="9428272"/>
            <a:ext cx="2946275" cy="496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CB31F6-2FEA-4AF6-A608-EFC2F92AFC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66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ko-KR" altLang="en-US" noProof="0" smtClean="0"/>
              <a:t>마스터 제목 스타일 편집</a:t>
            </a:r>
            <a:endParaRPr lang="en-US" noProof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A86BE39-BE3A-48C1-A045-FD1AD5F513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F928C-1304-4FCF-B1FE-E58E659C20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BF457-1B89-4FB8-B5B6-2396275BD8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1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6290E6F-4E3F-41C2-8AB3-35077E51D9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3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제목, 텍스트 및 클립 아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ko-KR" altLang="en-US" smtClean="0"/>
              <a:t>온라인 이미지를 추가하려면 아이콘을 클릭하세요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A41DC2D-CE22-4452-9330-733326E99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2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6D15D-A852-4CD8-9A3A-849FE3857B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AD331-EFAC-41D9-9F12-FD8D4C8312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20379-1FF7-439A-909F-B9047C7E4C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4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A7283-45F0-4CF9-ACA0-2CA7741825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9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D4388-AEAC-466B-9ED3-FD44F0FA8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59A81-AC6A-4000-B556-C65FD00780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7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0CFC6-C2D9-443C-A7CF-290065ED62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3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B324D-0E9B-4FB3-82FE-512DFC8E60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8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938A4918-E4C7-4C66-94BB-F06A3F6B59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39825"/>
          </a:xfrm>
        </p:spPr>
        <p:txBody>
          <a:bodyPr/>
          <a:lstStyle/>
          <a:p>
            <a:r>
              <a:rPr lang="en-US" altLang="ko-KR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변경사항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568952" cy="506916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치과틀니</a:t>
            </a: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800" b="1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임플란트</a:t>
            </a:r>
            <a:r>
              <a:rPr lang="ko-KR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적용 연령변경</a:t>
            </a:r>
            <a:endParaRPr lang="en-US" altLang="ko-KR" sz="1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400" dirty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70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 </a:t>
            </a:r>
            <a:r>
              <a:rPr lang="en-US" altLang="ko-KR" sz="14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65</a:t>
            </a:r>
            <a:r>
              <a:rPr lang="ko-KR" altLang="en-US" sz="14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</a:t>
            </a:r>
            <a:endParaRPr lang="en-US" altLang="ko-KR" sz="1400" b="1" dirty="0" smtClean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6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제왕절개 분만 환자의  본인부담 경감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(5%) </a:t>
            </a:r>
          </a:p>
          <a:p>
            <a:pPr marL="0" indent="0">
              <a:buNone/>
            </a:pPr>
            <a:r>
              <a:rPr lang="en-US" altLang="ko-KR" sz="1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400" dirty="0" smtClean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대상 보험자종별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 err="1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차상위포함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), 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DRG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대상 명세서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의과 입원명세서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특정기호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F013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(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제왕절개 분만에 대한 입원진료 본인부담률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5%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적용환자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상해외인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D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제왕절개 분만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타상병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진료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프로그램 적용사항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입퇴원등록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특정기호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F013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추가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6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228600" indent="-228600">
              <a:buAutoNum type="arabicPeriod"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ko-KR" altLang="en-US" sz="1000" b="1" dirty="0" smtClean="0"/>
              <a:t>     </a:t>
            </a:r>
            <a:endParaRPr lang="en-US" altLang="ko-KR" sz="1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0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변경사항</a:t>
            </a:r>
            <a:endParaRPr lang="ko-KR" altLang="en-US" sz="2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467544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결핵환자 의료비지원사업</a:t>
            </a: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입원명령결핵환자 지원사업 종료</a:t>
            </a:r>
            <a:endParaRPr lang="en-US" altLang="ko-KR" sz="16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특정기호 삭제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V206, V246, </a:t>
            </a:r>
            <a:r>
              <a:rPr lang="en-US" altLang="ko-KR" sz="14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F008</a:t>
            </a:r>
          </a:p>
          <a:p>
            <a:pPr marL="0" indent="0">
              <a:buNone/>
            </a:pPr>
            <a:endParaRPr lang="en-US" altLang="ko-KR" sz="1600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4. 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결핵환자 본인부담 면제</a:t>
            </a:r>
            <a:endParaRPr lang="en-US" altLang="ko-KR" sz="16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400" dirty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대상 보험자종별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 err="1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차상위포함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), 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DRG 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대상 명세서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모든명세서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외래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특정기호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V000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(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제외 대상의 결핵환자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상해외인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(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결핵 </a:t>
            </a:r>
            <a:r>
              <a:rPr lang="ko-KR" altLang="en-US" sz="1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타상병진료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en-US" altLang="ko-KR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이전에 입원중인 환자는 분리청구</a:t>
            </a:r>
            <a:endParaRPr lang="en-US" altLang="ko-KR" sz="1400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- 2016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까지는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10%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- 2016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이후는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0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%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변경사항</a:t>
            </a:r>
            <a:endParaRPr lang="ko-KR" altLang="en-US" sz="28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1575131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5. 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장기입원 본인부담 인상</a:t>
            </a:r>
            <a:endParaRPr lang="en-US" altLang="ko-KR" sz="16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 err="1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일이후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입원환자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400" dirty="0" err="1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최초입원일기준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대상 보험자종별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건강보험만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</a:t>
            </a:r>
            <a:r>
              <a:rPr lang="en-US" altLang="ko-KR" sz="14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err="1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완화의료병동등</a:t>
            </a:r>
            <a:r>
              <a:rPr lang="ko-KR" altLang="en-US" sz="140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제외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</a:t>
            </a:r>
            <a:r>
              <a:rPr lang="ko-KR" altLang="en-US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</a:t>
            </a:r>
            <a:r>
              <a:rPr lang="en-US" altLang="ko-KR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 </a:t>
            </a:r>
            <a:r>
              <a:rPr lang="ko-KR" altLang="en-US" sz="1400" dirty="0" err="1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차상위</a:t>
            </a:r>
            <a:r>
              <a:rPr lang="en-US" altLang="ko-KR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 </a:t>
            </a:r>
            <a:r>
              <a:rPr lang="ko-KR" altLang="en-US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</a:t>
            </a:r>
            <a:r>
              <a:rPr lang="en-US" altLang="ko-KR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DRG </a:t>
            </a:r>
            <a:r>
              <a:rPr lang="ko-KR" altLang="en-US" sz="140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제외</a:t>
            </a:r>
            <a:endParaRPr lang="en-US" altLang="ko-KR" sz="1400" dirty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대상명세서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입원명세서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16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~ 30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25%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31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일이상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30%</a:t>
            </a:r>
          </a:p>
          <a:p>
            <a:pPr marL="0" indent="0">
              <a:buNone/>
            </a:pP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6105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변경사항</a:t>
            </a:r>
            <a:endParaRPr lang="ko-KR" altLang="en-US" sz="28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5. 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장기입원 본인부담 인상</a:t>
            </a:r>
            <a:endParaRPr lang="en-US" altLang="ko-KR" sz="16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적용예외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자연분만</a:t>
            </a:r>
            <a:endParaRPr lang="en-US" altLang="ko-KR" sz="1400" dirty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신생아입원진료</a:t>
            </a:r>
            <a:endParaRPr lang="en-US" altLang="ko-KR" sz="1400" dirty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결핵</a:t>
            </a:r>
            <a:endParaRPr lang="en-US" altLang="ko-KR" sz="1400" dirty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6</a:t>
            </a:r>
            <a:r>
              <a:rPr lang="ko-KR" altLang="en-US" sz="1400" dirty="0" err="1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세미만입원진료</a:t>
            </a:r>
            <a:endParaRPr lang="en-US" altLang="ko-KR" sz="1400" dirty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희귀난치성질환자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</a:p>
          <a:p>
            <a:pPr marL="0" indent="0">
              <a:buNone/>
            </a:pP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400" dirty="0" err="1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고위험임신부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입원진료</a:t>
            </a:r>
            <a:endParaRPr lang="en-US" altLang="ko-KR" sz="1400" dirty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400" dirty="0" err="1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차상위환자</a:t>
            </a:r>
            <a:endParaRPr lang="en-US" altLang="ko-KR" sz="1400" dirty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400" dirty="0" err="1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중증질환자</a:t>
            </a:r>
            <a:endParaRPr lang="en-US" altLang="ko-KR" sz="1400" dirty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제왕절개</a:t>
            </a:r>
            <a:endParaRPr lang="en-US" altLang="ko-KR" sz="1400" dirty="0" smtClean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</a:t>
            </a:r>
            <a:r>
              <a:rPr lang="ko-KR" altLang="en-US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보훈대상자</a:t>
            </a:r>
            <a:endParaRPr lang="en-US" altLang="ko-KR" sz="1400" dirty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     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16</a:t>
            </a:r>
            <a:r>
              <a:rPr lang="ko-KR" altLang="en-US" sz="1400" dirty="0" err="1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일이상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장기입원이 불가피한 경우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- </a:t>
            </a:r>
            <a:r>
              <a:rPr lang="ko-KR" altLang="en-US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특정기호 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2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F014</a:t>
            </a: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12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- </a:t>
            </a:r>
            <a:r>
              <a:rPr lang="ko-KR" altLang="en-US" sz="12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계속입원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진료가 필요한 </a:t>
            </a:r>
            <a:r>
              <a:rPr lang="ko-KR" altLang="en-US" sz="12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사유및</a:t>
            </a:r>
            <a:r>
              <a:rPr lang="ko-KR" altLang="en-US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기간을 진료기록부에 기재</a:t>
            </a:r>
            <a:r>
              <a:rPr lang="en-US" altLang="ko-KR" sz="12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endParaRPr lang="en-US" altLang="ko-KR" sz="16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0940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변경사항</a:t>
            </a:r>
            <a:endParaRPr lang="ko-KR" altLang="en-US" sz="28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5. </a:t>
            </a:r>
            <a:r>
              <a:rPr lang="ko-KR" altLang="en-US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장기입원 본인부담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인상</a:t>
            </a:r>
            <a:endParaRPr lang="en-US" altLang="ko-KR" sz="16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세부내용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2016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이전 입원환자는 </a:t>
            </a:r>
            <a:r>
              <a:rPr lang="ko-KR" altLang="en-US" sz="1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미적용</a:t>
            </a:r>
            <a:endParaRPr lang="en-US" altLang="ko-KR" sz="14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400" dirty="0" err="1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타유</a:t>
            </a:r>
            <a:r>
              <a:rPr lang="ko-KR" altLang="en-US" sz="1400" dirty="0" err="1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형</a:t>
            </a:r>
            <a:r>
              <a:rPr lang="en-US" altLang="ko-KR" sz="140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 err="1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자보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산재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입원환자는 </a:t>
            </a:r>
            <a:r>
              <a:rPr lang="ko-KR" altLang="en-US" sz="1400" dirty="0" err="1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미적용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타법령입원종료후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보험으로진료시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적용</a:t>
            </a: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이전 입원환자가 보험유형이 변경된 경우도 </a:t>
            </a:r>
            <a:r>
              <a:rPr lang="ko-KR" altLang="en-US" sz="1400" dirty="0" err="1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미적용</a:t>
            </a:r>
            <a:endParaRPr lang="en-US" altLang="ko-KR" sz="1400" dirty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완화의료입원중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일반입원실로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전실하는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경우는 </a:t>
            </a:r>
            <a:r>
              <a:rPr lang="ko-KR" altLang="en-US" sz="140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입반입원실에</a:t>
            </a:r>
            <a:r>
              <a:rPr lang="ko-KR" altLang="en-US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한해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</a:t>
            </a:r>
            <a:endParaRPr lang="en-US" altLang="ko-KR" sz="14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장기입원환자가 특수병상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무균치료실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중환자실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격리실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완화의료격리실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납차폐특수치료실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 입원하고 있거나 경유하여 일반입원실에 입원하는 경우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특수병상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일반입원실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적용제외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일반입원실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특수병상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일반입원실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 :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일반입원실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일반입원실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적용제외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>
              <a:buNone/>
            </a:pPr>
            <a:r>
              <a:rPr lang="en-US" altLang="ko-KR" sz="1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endParaRPr lang="en-US" altLang="ko-KR" sz="16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383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2016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변경사항</a:t>
            </a:r>
            <a:endParaRPr lang="ko-KR" altLang="en-US" sz="2800" kern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628800"/>
            <a:ext cx="8568952" cy="50691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ko-KR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6. </a:t>
            </a:r>
            <a:r>
              <a:rPr lang="ko-KR" altLang="en-US" sz="16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한의원 차등지수 개정</a:t>
            </a:r>
            <a:endParaRPr lang="en-US" altLang="ko-KR" sz="1600" b="1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2016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진료분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적용내용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한의원에서 토요일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공휴일진료일수 기재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     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 청구번호의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첫번째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명일련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환자에게만 기재</a:t>
            </a:r>
            <a:endParaRPr lang="en-US" altLang="ko-KR" sz="1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MT050 : CCYYMMDD/9(1).V9(1)</a:t>
            </a:r>
          </a:p>
          <a:p>
            <a:pPr marL="0" indent="0">
              <a:buNone/>
            </a:pPr>
            <a:r>
              <a:rPr lang="en-US" altLang="ko-KR" sz="14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</a:t>
            </a:r>
            <a:endParaRPr lang="en-US" altLang="ko-KR" sz="16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72553066"/>
      </p:ext>
    </p:extLst>
  </p:cSld>
  <p:clrMapOvr>
    <a:masterClrMapping/>
  </p:clrMapOvr>
</p:sld>
</file>

<file path=ppt/theme/theme1.xml><?xml version="1.0" encoding="utf-8"?>
<a:theme xmlns:a="http://schemas.openxmlformats.org/drawingml/2006/main" name="Level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04B11B9-FB2E-440D-8D1F-933ED6D5C0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프레젠테이션(수평선 테마)</Template>
  <TotalTime>3617</TotalTime>
  <Words>491</Words>
  <Application>Microsoft Office PowerPoint</Application>
  <PresentationFormat>화면 슬라이드 쇼(4:3)</PresentationFormat>
  <Paragraphs>83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Level</vt:lpstr>
      <vt:lpstr>2016년 7월 1일 변경사항</vt:lpstr>
      <vt:lpstr>2016년 7월 1일 변경사항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심평원 DUR 의약품정보조회</dc:title>
  <dc:creator>xist</dc:creator>
  <cp:lastModifiedBy>Microsoft</cp:lastModifiedBy>
  <cp:revision>77</cp:revision>
  <cp:lastPrinted>2016-07-02T01:58:52Z</cp:lastPrinted>
  <dcterms:created xsi:type="dcterms:W3CDTF">2014-12-17T07:41:34Z</dcterms:created>
  <dcterms:modified xsi:type="dcterms:W3CDTF">2016-07-02T02:05:45Z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TC060874521042</vt:lpwstr>
  </property>
</Properties>
</file>