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7"/>
  </p:notesMasterIdLst>
  <p:sldIdLst>
    <p:sldId id="258" r:id="rId3"/>
    <p:sldId id="259" r:id="rId4"/>
    <p:sldId id="260" r:id="rId5"/>
    <p:sldId id="261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3590"/>
    <a:srgbClr val="4DBB4D"/>
    <a:srgbClr val="F5C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47" autoAdjust="0"/>
  </p:normalViewPr>
  <p:slideViewPr>
    <p:cSldViewPr>
      <p:cViewPr varScale="1">
        <p:scale>
          <a:sx n="118" d="100"/>
          <a:sy n="118" d="100"/>
        </p:scale>
        <p:origin x="-14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3" y="4715831"/>
            <a:ext cx="5436909" cy="4466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39825"/>
          </a:xfrm>
        </p:spPr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분만관련 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568952" cy="50691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8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18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8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11</a:t>
            </a:r>
            <a:r>
              <a:rPr lang="ko-KR" altLang="en-US" sz="18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8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8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800" dirty="0" smtClean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고위험군 분만 가산 추가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인정기준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출산당시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나이가 만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35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 이상인 산모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임신 제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삼분기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당시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BMI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 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27.5 kg/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㎡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이상인 산모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임신 중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5cm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이상의 자궁근종 또는 자궁기형을 가진 산모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라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임신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34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 미만의 조산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전자간증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자간증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또는 가중합병전자간증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바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전치태반 또는 태반 조기 분리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양수과다증 또는 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양수과소증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뇌혈관계질환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심혈관계질환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신장질환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당뇨병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혈액응고장애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백혈병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매독 또는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HIV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양성 중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어느 하나 이상에 속하면서 분만에 직접적인 위험을 줄 수 있는 질환을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임신전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또는 임신 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기간중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진단받고 지속 치료중인 산모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출산과정에 영향을 미치거나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 중 태아 또는 신생아의 생존능력에 영향을 미치는 태아기형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출산당시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체중이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4kg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 또는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2.5kg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미만의 신생아 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카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쌍태간 수혈 증후군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코드체계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째자리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S</a:t>
            </a: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적용방법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입퇴원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등록에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고위험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분만환자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추가 </a:t>
            </a:r>
            <a:endParaRPr lang="en-US" altLang="ko-KR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61051"/>
            <a:ext cx="2160240" cy="2132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타원 1"/>
          <p:cNvSpPr/>
          <p:nvPr/>
        </p:nvSpPr>
        <p:spPr bwMode="auto">
          <a:xfrm>
            <a:off x="7020272" y="6421788"/>
            <a:ext cx="1008112" cy="31257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39825"/>
          </a:xfrm>
        </p:spPr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분만관련 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ko-KR" sz="16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16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</a:t>
            </a:r>
            <a:endParaRPr lang="en-US" altLang="ko-KR" sz="16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 취약지역 가산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분만취약지역</a:t>
            </a: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인천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강화군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옹진군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경기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가평군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양평군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여주시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연천군</a:t>
            </a:r>
            <a:endParaRPr lang="en-US" altLang="ko-KR" sz="11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1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강원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고성군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삼척시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양구군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양양군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영월군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인제군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정선군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철원군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태백시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평창군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홍천군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화천군</a:t>
            </a:r>
            <a:r>
              <a:rPr lang="en-US" altLang="ko-KR" sz="11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횡성군</a:t>
            </a:r>
            <a:endParaRPr lang="en-US" altLang="ko-KR" sz="11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충북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괴산군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단양군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보은군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영동군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옥천군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음성군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제천시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증평군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진천군</a:t>
            </a:r>
            <a:endParaRPr lang="en-US" altLang="ko-KR" sz="11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1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충남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계룡시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공주시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금산군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논산시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보령시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부여군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서천군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예산군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청양군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태안군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홍성군</a:t>
            </a:r>
            <a:endParaRPr lang="en-US" altLang="ko-KR" sz="11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1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전북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고창군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김제시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남원시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무주군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부안군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순창군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완주군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임실군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장수군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정읍시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진안군</a:t>
            </a:r>
            <a:endParaRPr lang="en-US" altLang="ko-KR" sz="11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1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전남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강진군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고흥군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곡성군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구례군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나주시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담양군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무안군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보성군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신안군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영광군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염암군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11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완도군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장성군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장흥군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진도군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함평군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해남군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화순군</a:t>
            </a:r>
            <a:endParaRPr lang="en-US" altLang="ko-KR" sz="11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1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경북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고령군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군위군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김천시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문경시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봉화군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상주시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성주군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영덕군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영주시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영천시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11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예천군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울릉군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울진군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의성군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청도군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청송군</a:t>
            </a:r>
            <a:endParaRPr lang="en-US" altLang="ko-KR" sz="11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1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경남 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거창군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고성군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남해군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밀양시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사천시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산청군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의령군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창녕군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하동군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함안군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함양군</a:t>
            </a:r>
            <a:r>
              <a:rPr lang="en-US" altLang="ko-KR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1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합천군</a:t>
            </a:r>
            <a:endParaRPr lang="en-US" altLang="ko-KR" sz="11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2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코드체계 </a:t>
            </a:r>
            <a:r>
              <a:rPr lang="en-US" altLang="ko-KR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en-US" altLang="ko-KR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2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째자리</a:t>
            </a: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R(</a:t>
            </a: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고위험군 분만환자인 경우 </a:t>
            </a:r>
            <a:r>
              <a:rPr lang="en-US" altLang="ko-KR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T)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적용방법 </a:t>
            </a:r>
            <a:r>
              <a:rPr lang="en-US" altLang="ko-KR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병원관련 등록 지역구분에 </a:t>
            </a:r>
            <a:r>
              <a:rPr lang="en-US" altLang="ko-KR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분만취약지역</a:t>
            </a:r>
            <a:r>
              <a:rPr lang="en-US" altLang="ko-KR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추가</a:t>
            </a: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734" y="4254823"/>
            <a:ext cx="2376264" cy="260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타원 9"/>
          <p:cNvSpPr/>
          <p:nvPr/>
        </p:nvSpPr>
        <p:spPr bwMode="auto">
          <a:xfrm>
            <a:off x="6857592" y="4926794"/>
            <a:ext cx="757409" cy="21349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39825"/>
          </a:xfrm>
        </p:spPr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분만관련 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ko-KR" sz="16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16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</a:t>
            </a:r>
            <a:endParaRPr lang="en-US" altLang="ko-KR" sz="16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심야가산 추가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야간시간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18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09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  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kern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째자리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심야시간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22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06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째자리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</a:p>
          <a:p>
            <a:pPr marL="0" indent="0"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적용방법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진료실 </a:t>
            </a:r>
            <a:r>
              <a:rPr lang="ko-KR" altLang="en-US" sz="1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코드입력시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체크를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가지로 변경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1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번 </a:t>
            </a:r>
            <a:r>
              <a:rPr lang="ko-KR" altLang="en-US" sz="1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체크시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야간가산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2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번 </a:t>
            </a:r>
            <a:r>
              <a:rPr lang="ko-KR" altLang="en-US" sz="1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체크시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심야가산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</a:p>
          <a:p>
            <a:pPr marL="0" indent="0"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49400"/>
            <a:ext cx="64674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직사각형 7"/>
          <p:cNvSpPr/>
          <p:nvPr/>
        </p:nvSpPr>
        <p:spPr bwMode="auto">
          <a:xfrm>
            <a:off x="6156176" y="3717032"/>
            <a:ext cx="216024" cy="576064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꺾인 연결선 12"/>
          <p:cNvCxnSpPr/>
          <p:nvPr/>
        </p:nvCxnSpPr>
        <p:spPr bwMode="auto">
          <a:xfrm>
            <a:off x="4435772" y="3348900"/>
            <a:ext cx="1741349" cy="648072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꺾인 연결선 14"/>
          <p:cNvCxnSpPr/>
          <p:nvPr/>
        </p:nvCxnSpPr>
        <p:spPr bwMode="auto">
          <a:xfrm>
            <a:off x="4283968" y="3607281"/>
            <a:ext cx="1872208" cy="556099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47296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39825"/>
          </a:xfrm>
        </p:spPr>
        <p:txBody>
          <a:bodyPr/>
          <a:lstStyle/>
          <a:p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분만관련 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ko-KR" sz="16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1600" b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</a:t>
            </a:r>
            <a:endParaRPr lang="en-US" altLang="ko-KR" sz="16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DRG ( </a:t>
            </a:r>
            <a:r>
              <a:rPr lang="ko-KR" altLang="en-US" sz="1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제완절개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분만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– O01600,</a:t>
            </a: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O01601, O01602, O01603, O01700, O01701, O01702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야간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공휴가산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18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09</a:t>
            </a:r>
            <a:r>
              <a:rPr lang="ko-KR" altLang="en-US" sz="1400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시또는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공휴일에 응급진료가 불가피하여 수술을 행한 경우에는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야간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 소정점수 </a:t>
            </a:r>
            <a:r>
              <a:rPr lang="en-US" altLang="ko-KR" sz="1400" kern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산정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심야가산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22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06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 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응급진료가 불가피하여 수술을 행한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경우에는 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야간</a:t>
            </a: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 소정점수 </a:t>
            </a:r>
            <a:r>
              <a:rPr lang="en-US" altLang="ko-KR" sz="1400" kern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산정</a:t>
            </a:r>
            <a:endParaRPr lang="en-US" altLang="ko-KR" sz="14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분만취약지역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야간</a:t>
            </a: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 소정점수 </a:t>
            </a:r>
            <a:r>
              <a:rPr lang="en-US" altLang="ko-KR" sz="1400" kern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산정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분만취약지역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+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야간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공휴가산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야간</a:t>
            </a: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 소정점수 </a:t>
            </a:r>
            <a:r>
              <a:rPr lang="en-US" altLang="ko-KR" sz="1400" kern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산정</a:t>
            </a: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분만취약지역</a:t>
            </a: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+ 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 </a:t>
            </a: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야간</a:t>
            </a: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 소정점수 </a:t>
            </a:r>
            <a:r>
              <a:rPr lang="en-US" altLang="ko-KR" sz="1400" kern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 </a:t>
            </a:r>
            <a:r>
              <a:rPr lang="ko-KR" altLang="en-US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</a:t>
            </a:r>
            <a:endParaRPr lang="en-US" altLang="ko-KR" sz="14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ko-KR" sz="1400" kern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r>
              <a:rPr lang="ko-KR" altLang="en-US" sz="1200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2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7348251"/>
      </p:ext>
    </p:extLst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3706</TotalTime>
  <Words>601</Words>
  <Application>Microsoft Office PowerPoint</Application>
  <PresentationFormat>화면 슬라이드 쇼(4:3)</PresentationFormat>
  <Paragraphs>71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Level</vt:lpstr>
      <vt:lpstr>분만관련 변경사항</vt:lpstr>
      <vt:lpstr>분만관련 변경사항</vt:lpstr>
      <vt:lpstr>분만관련 변경사항</vt:lpstr>
      <vt:lpstr>분만관련 변경사항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creator>xist</dc:creator>
  <cp:lastModifiedBy>Microsoft</cp:lastModifiedBy>
  <cp:revision>89</cp:revision>
  <cp:lastPrinted>2016-07-02T01:58:52Z</cp:lastPrinted>
  <dcterms:created xsi:type="dcterms:W3CDTF">2014-12-17T07:41:34Z</dcterms:created>
  <dcterms:modified xsi:type="dcterms:W3CDTF">2016-11-01T08:01:24Z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