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8" r:id="rId2"/>
    <p:sldId id="262" r:id="rId3"/>
    <p:sldId id="270" r:id="rId4"/>
    <p:sldId id="275" r:id="rId5"/>
    <p:sldId id="277" r:id="rId6"/>
    <p:sldId id="278" r:id="rId7"/>
    <p:sldId id="263" r:id="rId8"/>
    <p:sldId id="271" r:id="rId9"/>
    <p:sldId id="279" r:id="rId10"/>
    <p:sldId id="273" r:id="rId11"/>
    <p:sldId id="274" r:id="rId12"/>
    <p:sldId id="280" r:id="rId13"/>
    <p:sldId id="281" r:id="rId14"/>
    <p:sldId id="272" r:id="rId15"/>
    <p:sldId id="282" r:id="rId16"/>
  </p:sldIdLst>
  <p:sldSz cx="9144000" cy="6858000" type="screen4x3"/>
  <p:notesSz cx="6797675" cy="99266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80">
          <p15:clr>
            <a:srgbClr val="A4A3A4"/>
          </p15:clr>
        </p15:guide>
        <p15:guide id="2" pos="11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D2F2"/>
    <a:srgbClr val="D4E3F7"/>
    <a:srgbClr val="DDDDDD"/>
    <a:srgbClr val="EAEAEA"/>
    <a:srgbClr val="96B8D6"/>
    <a:srgbClr val="B4CCE2"/>
    <a:srgbClr val="0067AC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보통 스타일 4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01" autoAdjust="0"/>
    <p:restoredTop sz="94660"/>
  </p:normalViewPr>
  <p:slideViewPr>
    <p:cSldViewPr snapToGrid="0">
      <p:cViewPr>
        <p:scale>
          <a:sx n="75" d="100"/>
          <a:sy n="75" d="100"/>
        </p:scale>
        <p:origin x="-3030" y="-870"/>
      </p:cViewPr>
      <p:guideLst>
        <p:guide orient="horz" pos="1680"/>
        <p:guide pos="11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EEEF6CB-C50F-488A-99E7-79215D4B1C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89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2D11F8D7-571E-4947-BB12-0CF48399898F}" type="slidenum">
              <a:rPr lang="en-GB" altLang="en-US" sz="1200" b="0">
                <a:solidFill>
                  <a:schemeClr val="tx1"/>
                </a:solidFill>
              </a:rPr>
              <a:pPr/>
              <a:t>1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3845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0A53C477-038F-4BB3-ABF6-9AC96926A5C7}" type="slidenum">
              <a:rPr lang="en-GB" altLang="en-US" sz="1200" b="0">
                <a:solidFill>
                  <a:schemeClr val="tx1"/>
                </a:solidFill>
              </a:rPr>
              <a:pPr/>
              <a:t>2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533328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4E9394A1-4157-47F3-BFB4-0FCBDB1AADDE}" type="slidenum">
              <a:rPr lang="en-GB" altLang="en-US" sz="1200" b="0">
                <a:solidFill>
                  <a:schemeClr val="tx1"/>
                </a:solidFill>
              </a:rPr>
              <a:pPr/>
              <a:t>7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344915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EEF6CB-C50F-488A-99E7-79215D4B1CC0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34016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stuf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5029200"/>
            <a:ext cx="5715000" cy="6096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429000" y="3581400"/>
            <a:ext cx="5715000" cy="1470025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40" anchor="t"/>
          <a:lstStyle>
            <a:lvl1pPr algn="ctr">
              <a:spcBef>
                <a:spcPct val="20000"/>
              </a:spcBef>
              <a:defRPr sz="4000" b="1">
                <a:solidFill>
                  <a:srgbClr val="FCAB1A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8511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55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400175"/>
            <a:ext cx="1828800" cy="4772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400175"/>
            <a:ext cx="5334000" cy="4772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192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828800" y="2133600"/>
            <a:ext cx="7162800" cy="4038600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2494930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321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370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723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56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59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7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511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120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724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stuff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3"/>
          <p:cNvSpPr>
            <a:spLocks noChangeArrowheads="1"/>
          </p:cNvSpPr>
          <p:nvPr userDrawn="1"/>
        </p:nvSpPr>
        <p:spPr bwMode="auto">
          <a:xfrm>
            <a:off x="1295400" y="1752600"/>
            <a:ext cx="7848600" cy="3505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400175"/>
            <a:ext cx="7315200" cy="58102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text styles</a:t>
            </a:r>
          </a:p>
          <a:p>
            <a:pPr lvl="1"/>
            <a:r>
              <a:rPr lang="fr-FR" altLang="en-US" smtClean="0"/>
              <a:t>Second level</a:t>
            </a:r>
          </a:p>
          <a:p>
            <a:pPr lvl="2"/>
            <a:r>
              <a:rPr lang="fr-FR" altLang="en-US" smtClean="0"/>
              <a:t>Third level</a:t>
            </a:r>
          </a:p>
          <a:p>
            <a:pPr lvl="3"/>
            <a:r>
              <a:rPr lang="fr-FR" altLang="en-US" smtClean="0"/>
              <a:t>Fourth level</a:t>
            </a:r>
          </a:p>
          <a:p>
            <a:pPr lvl="4"/>
            <a:r>
              <a:rPr lang="fr-FR" altLang="en-US" smtClean="0"/>
              <a:t>Fifth level</a:t>
            </a:r>
          </a:p>
        </p:txBody>
      </p:sp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1031" name="Oval 23"/>
          <p:cNvSpPr>
            <a:spLocks noChangeArrowheads="1"/>
          </p:cNvSpPr>
          <p:nvPr userDrawn="1"/>
        </p:nvSpPr>
        <p:spPr bwMode="auto">
          <a:xfrm>
            <a:off x="143351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2" name="Oval 24"/>
          <p:cNvSpPr>
            <a:spLocks noChangeArrowheads="1"/>
          </p:cNvSpPr>
          <p:nvPr userDrawn="1"/>
        </p:nvSpPr>
        <p:spPr bwMode="auto">
          <a:xfrm>
            <a:off x="219392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3" name="Oval 25"/>
          <p:cNvSpPr>
            <a:spLocks noChangeArrowheads="1"/>
          </p:cNvSpPr>
          <p:nvPr userDrawn="1"/>
        </p:nvSpPr>
        <p:spPr bwMode="auto">
          <a:xfrm>
            <a:off x="295433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4" name="Oval 26"/>
          <p:cNvSpPr>
            <a:spLocks noChangeArrowheads="1"/>
          </p:cNvSpPr>
          <p:nvPr userDrawn="1"/>
        </p:nvSpPr>
        <p:spPr bwMode="auto">
          <a:xfrm>
            <a:off x="371475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5" name="Oval 27"/>
          <p:cNvSpPr>
            <a:spLocks noChangeArrowheads="1"/>
          </p:cNvSpPr>
          <p:nvPr userDrawn="1"/>
        </p:nvSpPr>
        <p:spPr bwMode="auto">
          <a:xfrm>
            <a:off x="4475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6" name="Oval 28"/>
          <p:cNvSpPr>
            <a:spLocks noChangeArrowheads="1"/>
          </p:cNvSpPr>
          <p:nvPr userDrawn="1"/>
        </p:nvSpPr>
        <p:spPr bwMode="auto">
          <a:xfrm>
            <a:off x="5237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7" name="Oval 29"/>
          <p:cNvSpPr>
            <a:spLocks noChangeArrowheads="1"/>
          </p:cNvSpPr>
          <p:nvPr userDrawn="1"/>
        </p:nvSpPr>
        <p:spPr bwMode="auto">
          <a:xfrm>
            <a:off x="599757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8" name="Oval 30"/>
          <p:cNvSpPr>
            <a:spLocks noChangeArrowheads="1"/>
          </p:cNvSpPr>
          <p:nvPr userDrawn="1"/>
        </p:nvSpPr>
        <p:spPr bwMode="auto">
          <a:xfrm>
            <a:off x="675798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9" name="Oval 31"/>
          <p:cNvSpPr>
            <a:spLocks noChangeArrowheads="1"/>
          </p:cNvSpPr>
          <p:nvPr userDrawn="1"/>
        </p:nvSpPr>
        <p:spPr bwMode="auto">
          <a:xfrm>
            <a:off x="7518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40" name="Oval 32"/>
          <p:cNvSpPr>
            <a:spLocks noChangeArrowheads="1"/>
          </p:cNvSpPr>
          <p:nvPr userDrawn="1"/>
        </p:nvSpPr>
        <p:spPr bwMode="auto">
          <a:xfrm>
            <a:off x="8280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4930775"/>
            <a:ext cx="6781800" cy="1470025"/>
          </a:xfrm>
        </p:spPr>
        <p:txBody>
          <a:bodyPr/>
          <a:lstStyle/>
          <a:p>
            <a:pPr eaLnBrk="1" hangingPunct="1"/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sz="3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변경사항</a:t>
            </a:r>
            <a:endParaRPr lang="en-US" altLang="en-US" sz="3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직사각형 3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1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소아가산변경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한방시술및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처치료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신생아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(100%,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1)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1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(50%,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세이상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~ </a:t>
            </a: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(30%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가산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6 )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en-US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꺾인 연결선 12"/>
          <p:cNvCxnSpPr/>
          <p:nvPr/>
        </p:nvCxnSpPr>
        <p:spPr bwMode="auto">
          <a:xfrm flipV="1">
            <a:off x="1701800" y="31369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꺾인 연결선 13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직사각형 14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33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1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검사료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질가산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검체검사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질가산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평가 및 인증결과에 따라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해당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기관에서 직접 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또는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수탁받아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실시하는 검사에 대해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검체검사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질가산을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단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검사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질가산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1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등급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4%, 2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등급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3%, 3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등급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2%, 4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등급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1%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핵의학검사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질가산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1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등급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4%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병리검사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질가산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1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등급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4%</a:t>
            </a: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en-US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꺾인 연결선 12"/>
          <p:cNvCxnSpPr/>
          <p:nvPr/>
        </p:nvCxnSpPr>
        <p:spPr bwMode="auto">
          <a:xfrm flipV="1">
            <a:off x="1701800" y="31369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꺾인 연결선 13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직사각형 14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26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1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검사료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질가산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진단검사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질가산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1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등급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셋째자리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 (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진단검사전문의가산과 동시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 )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등급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셋째자리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진단검사전문의가산과 동시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B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3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등급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셋째자리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진단검사전문의가산과 동시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등급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셋째자리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진단검사전문의가산과 동시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D 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핵의학검사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질가산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목코드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26 (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핵의학검사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셋째자리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en-US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꺾인 연결선 6"/>
          <p:cNvCxnSpPr/>
          <p:nvPr/>
        </p:nvCxnSpPr>
        <p:spPr bwMode="auto">
          <a:xfrm flipV="1">
            <a:off x="1701800" y="31369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꺾인 연결선 7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직사각형 8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474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1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검사료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질가산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병리검사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질가산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목코드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27 (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병리검사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진단검사와 코드가 같음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새로운코드를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등록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목코드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27)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하여 사용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셋째자리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8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진단검사전문의가산과 동시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F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외부슬라이드 판독인 경우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셋째자리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G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en-US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꺾인 연결선 6"/>
          <p:cNvCxnSpPr/>
          <p:nvPr/>
        </p:nvCxnSpPr>
        <p:spPr bwMode="auto">
          <a:xfrm flipV="1">
            <a:off x="2921000" y="31369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꺾인 연결선 7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직사각형 8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385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1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검사료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질가산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원내검사 </a:t>
            </a:r>
            <a:r>
              <a:rPr lang="ko-KR" altLang="en-US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질가산등록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기초자료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-&gt;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병원관련등록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</a:p>
          <a:p>
            <a:pPr marL="0" indent="0" eaLnBrk="1" hangingPunct="1">
              <a:buNone/>
            </a:pP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en-US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꺾인 연결선 12"/>
          <p:cNvCxnSpPr/>
          <p:nvPr/>
        </p:nvCxnSpPr>
        <p:spPr bwMode="auto">
          <a:xfrm flipV="1">
            <a:off x="1701800" y="31369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꺾인 연결선 13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직사각형 14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25" y="3019425"/>
            <a:ext cx="4244975" cy="327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52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1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검사료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질가산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위탁검사 </a:t>
            </a:r>
            <a:r>
              <a:rPr lang="ko-KR" altLang="en-US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질가산확인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기초자료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-&gt;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의뢰기관등록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</a:p>
          <a:p>
            <a:pPr marL="0" indent="0" eaLnBrk="1" hangingPunct="1">
              <a:buNone/>
            </a:pP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en-US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꺾인 연결선 6"/>
          <p:cNvCxnSpPr/>
          <p:nvPr/>
        </p:nvCxnSpPr>
        <p:spPr bwMode="auto">
          <a:xfrm flipV="1">
            <a:off x="1701800" y="31369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꺾인 연결선 7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직사각형 8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050" y="2870200"/>
            <a:ext cx="2838450" cy="363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0864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1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ko-KR" altLang="en-US" sz="20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적용일자 </a:t>
            </a:r>
            <a:r>
              <a:rPr lang="en-US" altLang="ko-KR" sz="20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r>
              <a:rPr lang="ko-KR" altLang="en-US" sz="20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r>
              <a:rPr lang="en-US" altLang="ko-KR" sz="20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endParaRPr lang="en-US" altLang="ko-KR" sz="2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20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r>
              <a:rPr lang="en-US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en-US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소아가산 변경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신생아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1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1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세이상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70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세이상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r>
              <a:rPr lang="en-US" altLang="en-US" sz="18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en-US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검사료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질가산추가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진단검사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질가산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등급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(4%), 2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등급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(3%), 3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등급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(2%),1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등급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(1%)</a:t>
            </a:r>
            <a:endParaRPr lang="en-US" altLang="ko-KR" sz="16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핵의학검사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질가산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1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등급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(4%)</a:t>
            </a:r>
          </a:p>
          <a:p>
            <a:pPr marL="0" indent="0" eaLnBrk="1" hangingPunct="1">
              <a:buNone/>
            </a:pPr>
            <a:r>
              <a:rPr lang="en-US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병리검사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질가산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1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등급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(4%)</a:t>
            </a:r>
            <a:endParaRPr lang="en-US" altLang="en-US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" name="꺾인 연결선 2"/>
          <p:cNvCxnSpPr/>
          <p:nvPr/>
        </p:nvCxnSpPr>
        <p:spPr bwMode="auto">
          <a:xfrm flipV="1">
            <a:off x="1701800" y="31369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꺾인 연결선 5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직사각형 18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1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소아가산변경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진찰료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 </a:t>
            </a:r>
          </a:p>
          <a:p>
            <a:pPr marL="0" indent="0" eaLnBrk="1" hangingPunct="1">
              <a:buNone/>
            </a:pP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초진진찰료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1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(26.45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점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1 )</a:t>
            </a:r>
          </a:p>
          <a:p>
            <a:pPr marL="0" indent="0" eaLnBrk="1" hangingPunct="1">
              <a:buNone/>
            </a:pP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1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세이상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~ </a:t>
            </a: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( 10.89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점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6 )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재진진찰료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1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(16.67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점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1 )</a:t>
            </a:r>
          </a:p>
          <a:p>
            <a:pPr marL="0" indent="0" eaLnBrk="1" hangingPunct="1">
              <a:buNone/>
            </a:pP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1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세이상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~ </a:t>
            </a: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6.86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점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6 )</a:t>
            </a: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</a:t>
            </a:r>
            <a:r>
              <a:rPr lang="ko-KR" altLang="en-US" sz="1600" b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가정간호방문료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50%,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1 )</a:t>
            </a:r>
          </a:p>
          <a:p>
            <a:pPr marL="0" indent="0" eaLnBrk="1" hangingPunct="1">
              <a:buNone/>
            </a:pP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1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세이상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~ </a:t>
            </a: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(30%,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6 )</a:t>
            </a:r>
          </a:p>
          <a:p>
            <a:pPr marL="0" indent="0" eaLnBrk="1" hangingPunct="1">
              <a:buNone/>
            </a:pP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70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세이상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(30%,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4 )</a:t>
            </a:r>
          </a:p>
          <a:p>
            <a:pPr marL="0" indent="0" eaLnBrk="1" hangingPunct="1">
              <a:buNone/>
            </a:pPr>
            <a:r>
              <a:rPr lang="en-US" altLang="en-US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endParaRPr lang="en-US" altLang="ko-KR" sz="18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en-US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17" name="그림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" name="꺾인 연결선 17"/>
          <p:cNvCxnSpPr/>
          <p:nvPr/>
        </p:nvCxnSpPr>
        <p:spPr bwMode="auto">
          <a:xfrm flipV="1">
            <a:off x="1701800" y="31369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꺾인 연결선 18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직사각형 19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14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1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소아가산변경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검사료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12 -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내시경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천자생검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응급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1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( 50%,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4)</a:t>
            </a: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</a:t>
            </a: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세이상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~ </a:t>
            </a: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(30%, 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응급이외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- 1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(50%,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 )</a:t>
            </a:r>
          </a:p>
          <a:p>
            <a:pPr marL="0" indent="0" eaLnBrk="1" hangingPunct="1">
              <a:buNone/>
            </a:pP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1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세이상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~ </a:t>
            </a: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(30%, 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B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13 –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진정내시경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신생아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100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%,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1)</a:t>
            </a: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1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(50%,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 )</a:t>
            </a:r>
          </a:p>
          <a:p>
            <a:pPr marL="0" indent="0" eaLnBrk="1" hangingPunct="1">
              <a:buNone/>
            </a:pP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</a:t>
            </a: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세이상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~ </a:t>
            </a: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(30%, 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B )</a:t>
            </a: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70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세이상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(30%, 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en-US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꺾인 연결선 6"/>
          <p:cNvCxnSpPr/>
          <p:nvPr/>
        </p:nvCxnSpPr>
        <p:spPr bwMode="auto">
          <a:xfrm flipV="1">
            <a:off x="1701800" y="31369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꺾인 연결선 7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직사각형 8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54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1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소아가산변경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검사료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기타검사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1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(50%,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 )</a:t>
            </a:r>
          </a:p>
          <a:p>
            <a:pPr marL="0" indent="0" eaLnBrk="1" hangingPunct="1">
              <a:buNone/>
            </a:pP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1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세이상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~ </a:t>
            </a: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(30%, 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B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en-US" altLang="en-US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꺾인 연결선 6"/>
          <p:cNvCxnSpPr/>
          <p:nvPr/>
        </p:nvCxnSpPr>
        <p:spPr bwMode="auto">
          <a:xfrm flipV="1">
            <a:off x="1701800" y="31369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꺾인 연결선 7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직사각형 8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572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1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소아가산변경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방사선료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</a:p>
          <a:p>
            <a:pPr marL="0" indent="0" eaLnBrk="1" hangingPunct="1">
              <a:buNone/>
            </a:pPr>
            <a:r>
              <a:rPr lang="en-US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일반방사선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(15%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가산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6 )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특수영상진단 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(20%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가산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6 )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핵의학영상진단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(15%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가산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6 )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방사선치료료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 1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(50%,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 )</a:t>
            </a:r>
          </a:p>
          <a:p>
            <a:pPr marL="0" indent="0" eaLnBrk="1" hangingPunct="1">
              <a:buNone/>
            </a:pP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1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세이상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~ </a:t>
            </a: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(30%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가산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B )</a:t>
            </a: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en-US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꺾인 연결선 6"/>
          <p:cNvCxnSpPr/>
          <p:nvPr/>
        </p:nvCxnSpPr>
        <p:spPr bwMode="auto">
          <a:xfrm flipV="1">
            <a:off x="1701800" y="31369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꺾인 연결선 7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직사각형 8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738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1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소아가산변경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투약및조제료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퇴원환자조제료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(50%,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</a:t>
            </a: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1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세이상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~ </a:t>
            </a: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(30%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가산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주사료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(50%,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1 )</a:t>
            </a:r>
          </a:p>
          <a:p>
            <a:pPr marL="0" indent="0" eaLnBrk="1" hangingPunct="1">
              <a:buNone/>
            </a:pP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</a:t>
            </a: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1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세이상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~ </a:t>
            </a: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(30%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가산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6 )</a:t>
            </a:r>
          </a:p>
          <a:p>
            <a:pPr marL="0" indent="0" eaLnBrk="1" hangingPunct="1">
              <a:buNone/>
            </a:pP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마취료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신생아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(100%,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1)</a:t>
            </a: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20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(50%,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1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세이상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~ </a:t>
            </a: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(30%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가산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B 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70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세이상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30%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가산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en-US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" name="꺾인 연결선 11"/>
          <p:cNvCxnSpPr/>
          <p:nvPr/>
        </p:nvCxnSpPr>
        <p:spPr bwMode="auto">
          <a:xfrm flipV="1">
            <a:off x="1701800" y="31369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꺾인 연결선 12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직사각형 13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1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소아가산변경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처치및수술료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처치및수술료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</a:t>
            </a:r>
            <a:r>
              <a:rPr lang="ko-KR" altLang="en-US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입원중인 신생아</a:t>
            </a:r>
            <a:r>
              <a:rPr lang="en-US" altLang="ko-KR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(100%, </a:t>
            </a:r>
            <a:r>
              <a:rPr lang="ko-KR" altLang="en-US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5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6)</a:t>
            </a:r>
          </a:p>
          <a:p>
            <a:pPr marL="0" indent="0" eaLnBrk="1" hangingPunct="1">
              <a:buNone/>
            </a:pPr>
            <a:r>
              <a:rPr lang="en-US" altLang="ko-KR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</a:t>
            </a:r>
            <a:r>
              <a:rPr lang="ko-KR" altLang="en-US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일반외과가산과 동시</a:t>
            </a:r>
            <a:r>
              <a:rPr lang="en-US" altLang="ko-KR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(100%,</a:t>
            </a:r>
            <a:r>
              <a:rPr lang="ko-KR" altLang="en-US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5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U)</a:t>
            </a:r>
          </a:p>
          <a:p>
            <a:pPr marL="0" indent="0" eaLnBrk="1" hangingPunct="1">
              <a:buNone/>
            </a:pPr>
            <a:r>
              <a:rPr lang="en-US" altLang="ko-KR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</a:t>
            </a:r>
            <a:r>
              <a:rPr lang="ko-KR" altLang="en-US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흉부외과가산과 </a:t>
            </a:r>
            <a:r>
              <a:rPr lang="ko-KR" altLang="en-US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동시</a:t>
            </a:r>
            <a:r>
              <a:rPr lang="en-US" altLang="ko-KR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(100%,</a:t>
            </a:r>
            <a:r>
              <a:rPr lang="ko-KR" altLang="en-US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산정코드 </a:t>
            </a:r>
            <a:r>
              <a:rPr lang="ko-KR" altLang="en-US" sz="15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V)</a:t>
            </a:r>
            <a:endParaRPr lang="en-US" altLang="ko-KR" sz="15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</a:t>
            </a:r>
            <a:r>
              <a:rPr lang="ko-KR" altLang="en-US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화상처</a:t>
            </a:r>
            <a:r>
              <a:rPr lang="ko-KR" altLang="en-US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치</a:t>
            </a:r>
            <a:r>
              <a:rPr lang="ko-KR" altLang="en-US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가산과 </a:t>
            </a:r>
            <a:r>
              <a:rPr lang="ko-KR" altLang="en-US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동시</a:t>
            </a:r>
            <a:r>
              <a:rPr lang="en-US" altLang="ko-KR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(100%,</a:t>
            </a:r>
            <a:r>
              <a:rPr lang="ko-KR" altLang="en-US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산정코드 </a:t>
            </a:r>
            <a:r>
              <a:rPr lang="ko-KR" altLang="en-US" sz="15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W)</a:t>
            </a:r>
            <a:endParaRPr lang="en-US" altLang="ko-KR" sz="15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</a:t>
            </a:r>
            <a:r>
              <a:rPr lang="en-US" altLang="ko-KR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  <a:r>
              <a:rPr lang="ko-KR" altLang="en-US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입원중인</a:t>
            </a:r>
            <a:r>
              <a:rPr lang="en-US" altLang="ko-KR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1</a:t>
            </a:r>
            <a:r>
              <a:rPr lang="ko-KR" altLang="en-US" sz="15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r>
              <a:rPr lang="en-US" altLang="ko-KR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(50%, </a:t>
            </a:r>
            <a:r>
              <a:rPr lang="ko-KR" altLang="en-US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5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 </a:t>
            </a:r>
            <a:r>
              <a:rPr lang="en-US" altLang="ko-KR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	        </a:t>
            </a:r>
            <a:r>
              <a:rPr lang="ko-KR" altLang="en-US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일반외과가산과 </a:t>
            </a:r>
            <a:r>
              <a:rPr lang="ko-KR" altLang="en-US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동시</a:t>
            </a:r>
            <a:r>
              <a:rPr lang="en-US" altLang="ko-KR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(50%,</a:t>
            </a:r>
            <a:r>
              <a:rPr lang="ko-KR" altLang="en-US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5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N</a:t>
            </a:r>
            <a:r>
              <a:rPr lang="en-US" altLang="ko-KR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en-US" altLang="ko-KR" sz="15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</a:t>
            </a:r>
            <a:r>
              <a:rPr lang="ko-KR" altLang="en-US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흉부외과가산과 동시</a:t>
            </a:r>
            <a:r>
              <a:rPr lang="en-US" altLang="ko-KR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(50%,</a:t>
            </a:r>
            <a:r>
              <a:rPr lang="ko-KR" altLang="en-US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5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P)</a:t>
            </a:r>
            <a:endParaRPr lang="en-US" altLang="ko-KR" sz="15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</a:t>
            </a:r>
            <a:r>
              <a:rPr lang="ko-KR" altLang="en-US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화상처치가산과 동시</a:t>
            </a:r>
            <a:r>
              <a:rPr lang="en-US" altLang="ko-KR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(50%,</a:t>
            </a:r>
            <a:r>
              <a:rPr lang="ko-KR" altLang="en-US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5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Q)</a:t>
            </a:r>
            <a:endParaRPr lang="en-US" altLang="ko-KR" sz="15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r>
              <a:rPr lang="en-US" altLang="en-US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ko-KR" altLang="en-US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입원중인 </a:t>
            </a:r>
            <a:r>
              <a:rPr lang="en-US" altLang="en-US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5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세이상</a:t>
            </a:r>
            <a:r>
              <a:rPr lang="ko-KR" altLang="en-US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~ </a:t>
            </a:r>
            <a:r>
              <a:rPr lang="en-US" altLang="en-US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</a:t>
            </a:r>
            <a:r>
              <a:rPr lang="ko-KR" altLang="en-US" sz="15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r>
              <a:rPr lang="ko-KR" altLang="en-US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(30%</a:t>
            </a:r>
            <a:r>
              <a:rPr lang="ko-KR" altLang="en-US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가산</a:t>
            </a:r>
            <a:r>
              <a:rPr lang="en-US" altLang="ko-KR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5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B </a:t>
            </a:r>
            <a:r>
              <a:rPr lang="en-US" altLang="ko-KR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endParaRPr lang="en-US" altLang="ko-KR" sz="15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</a:t>
            </a:r>
            <a:r>
              <a:rPr lang="ko-KR" altLang="en-US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일반외과가산과 </a:t>
            </a:r>
            <a:r>
              <a:rPr lang="ko-KR" altLang="en-US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동시</a:t>
            </a:r>
            <a:r>
              <a:rPr lang="en-US" altLang="ko-KR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(30%,</a:t>
            </a:r>
            <a:r>
              <a:rPr lang="ko-KR" altLang="en-US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5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K)</a:t>
            </a:r>
            <a:endParaRPr lang="en-US" altLang="ko-KR" sz="15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</a:t>
            </a:r>
            <a:r>
              <a:rPr lang="ko-KR" altLang="en-US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흉부외과가산과 동시</a:t>
            </a:r>
            <a:r>
              <a:rPr lang="en-US" altLang="ko-KR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(30%,</a:t>
            </a:r>
            <a:r>
              <a:rPr lang="ko-KR" altLang="en-US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5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L)</a:t>
            </a:r>
            <a:endParaRPr lang="en-US" altLang="ko-KR" sz="15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</a:t>
            </a:r>
            <a:r>
              <a:rPr lang="ko-KR" altLang="en-US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화상처치가산과 동시</a:t>
            </a:r>
            <a:r>
              <a:rPr lang="en-US" altLang="ko-KR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(30%,</a:t>
            </a:r>
            <a:r>
              <a:rPr lang="ko-KR" altLang="en-US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5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5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5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M)</a:t>
            </a:r>
            <a:endParaRPr lang="en-US" altLang="ko-KR" sz="15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en-US" sz="15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" name="꺾인 연결선 11"/>
          <p:cNvCxnSpPr/>
          <p:nvPr/>
        </p:nvCxnSpPr>
        <p:spPr bwMode="auto">
          <a:xfrm flipV="1">
            <a:off x="1701800" y="31369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꺾인 연결선 18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직사각형 19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11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1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소아가산변경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처치및수술료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캐스트료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1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(50%,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 )</a:t>
            </a:r>
          </a:p>
          <a:p>
            <a:pPr marL="0" indent="0" eaLnBrk="1" hangingPunct="1">
              <a:buNone/>
            </a:pP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</a:t>
            </a: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세이상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~ </a:t>
            </a: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(30%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가산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B ) </a:t>
            </a: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en-US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꺾인 연결선 6"/>
          <p:cNvCxnSpPr/>
          <p:nvPr/>
        </p:nvCxnSpPr>
        <p:spPr bwMode="auto">
          <a:xfrm flipV="1">
            <a:off x="1701800" y="31369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꺾인 연결선 7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직사각형 8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25941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183883"/>
      </a:dk1>
      <a:lt1>
        <a:srgbClr val="FFFFFF"/>
      </a:lt1>
      <a:dk2>
        <a:srgbClr val="183883"/>
      </a:dk2>
      <a:lt2>
        <a:srgbClr val="808080"/>
      </a:lt2>
      <a:accent1>
        <a:srgbClr val="D4E3F7"/>
      </a:accent1>
      <a:accent2>
        <a:srgbClr val="0067AF"/>
      </a:accent2>
      <a:accent3>
        <a:srgbClr val="FFFFFF"/>
      </a:accent3>
      <a:accent4>
        <a:srgbClr val="132E6F"/>
      </a:accent4>
      <a:accent5>
        <a:srgbClr val="E6EFFA"/>
      </a:accent5>
      <a:accent6>
        <a:srgbClr val="005D9E"/>
      </a:accent6>
      <a:hlink>
        <a:srgbClr val="365B91"/>
      </a:hlink>
      <a:folHlink>
        <a:srgbClr val="0099A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0067AF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005D9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2312</TotalTime>
  <Words>918</Words>
  <Application>Microsoft Office PowerPoint</Application>
  <PresentationFormat>화면 슬라이드 쇼(4:3)</PresentationFormat>
  <Paragraphs>153</Paragraphs>
  <Slides>15</Slides>
  <Notes>4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6" baseType="lpstr">
      <vt:lpstr>Default Design</vt:lpstr>
      <vt:lpstr>2017년 7월 1일 변경사항</vt:lpstr>
      <vt:lpstr>2017년 7월 1일 변경사항</vt:lpstr>
      <vt:lpstr>2017년 7월 1일 변경사항</vt:lpstr>
      <vt:lpstr>2017년 7월 1일 변경사항</vt:lpstr>
      <vt:lpstr>2017년 7월 1일 변경사항</vt:lpstr>
      <vt:lpstr>2017년 7월 1일 변경사항</vt:lpstr>
      <vt:lpstr>2017년 7월 1일 변경사항</vt:lpstr>
      <vt:lpstr>2017년 7월 1일 변경사항</vt:lpstr>
      <vt:lpstr>2017년 7월 1일 변경사항</vt:lpstr>
      <vt:lpstr>2017년 7월 1일 변경사항</vt:lpstr>
      <vt:lpstr>2017년 7월 1일 변경사항</vt:lpstr>
      <vt:lpstr>2017년 7월 1일 변경사항</vt:lpstr>
      <vt:lpstr>2017년 7월 1일 변경사항</vt:lpstr>
      <vt:lpstr>2017년 7월 1일 변경사항</vt:lpstr>
      <vt:lpstr>2017년 7월 1일 변경사항</vt:lpstr>
    </vt:vector>
  </TitlesOfParts>
  <Company>Presentation Magazine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2 Template</dc:title>
  <dc:creator>Presentation Magazine</dc:creator>
  <cp:lastModifiedBy>Microsoft</cp:lastModifiedBy>
  <cp:revision>116</cp:revision>
  <cp:lastPrinted>2017-06-28T02:13:14Z</cp:lastPrinted>
  <dcterms:created xsi:type="dcterms:W3CDTF">2005-02-28T14:06:28Z</dcterms:created>
  <dcterms:modified xsi:type="dcterms:W3CDTF">2017-06-29T01:32:16Z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Presentation Helper</vt:lpwstr>
  </property>
</Properties>
</file>