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62" r:id="rId3"/>
    <p:sldId id="270" r:id="rId4"/>
    <p:sldId id="275" r:id="rId5"/>
    <p:sldId id="277" r:id="rId6"/>
    <p:sldId id="278" r:id="rId7"/>
    <p:sldId id="263" r:id="rId8"/>
    <p:sldId id="271" r:id="rId9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D2F2"/>
    <a:srgbClr val="D4E3F7"/>
    <a:srgbClr val="DDDDDD"/>
    <a:srgbClr val="EAEAEA"/>
    <a:srgbClr val="96B8D6"/>
    <a:srgbClr val="B4CCE2"/>
    <a:srgbClr val="0067AC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5BE263C-DBD7-4A20-BB59-AAB30ACAA65A}" styleName="보통 스타일 3 - 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보통 스타일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어두운 스타일 2 - 강조 1/강조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A488322-F2BA-4B5B-9748-0D474271808F}" styleName="보통 스타일 3 - 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01" autoAdjust="0"/>
    <p:restoredTop sz="94660"/>
  </p:normalViewPr>
  <p:slideViewPr>
    <p:cSldViewPr snapToGrid="0">
      <p:cViewPr>
        <p:scale>
          <a:sx n="75" d="100"/>
          <a:sy n="75" d="100"/>
        </p:scale>
        <p:origin x="-1176" y="-522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EEEF6CB-C50F-488A-99E7-79215D4B1CC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89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2D11F8D7-571E-4947-BB12-0CF48399898F}" type="slidenum">
              <a:rPr lang="en-GB" altLang="en-US" sz="1200" b="0">
                <a:solidFill>
                  <a:schemeClr val="tx1"/>
                </a:solidFill>
              </a:rPr>
              <a:pPr/>
              <a:t>1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03845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0A53C477-038F-4BB3-ABF6-9AC96926A5C7}" type="slidenum">
              <a:rPr lang="en-GB" altLang="en-US" sz="1200" b="0">
                <a:solidFill>
                  <a:schemeClr val="tx1"/>
                </a:solidFill>
              </a:rPr>
              <a:pPr/>
              <a:t>2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533328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fld id="{4E9394A1-4157-47F3-BFB4-0FCBDB1AADDE}" type="slidenum">
              <a:rPr lang="en-GB" altLang="en-US" sz="1200" b="0">
                <a:solidFill>
                  <a:schemeClr val="tx1"/>
                </a:solidFill>
              </a:rPr>
              <a:pPr/>
              <a:t>7</a:t>
            </a:fld>
            <a:endParaRPr lang="en-GB" altLang="en-US" sz="1200" b="0">
              <a:solidFill>
                <a:schemeClr val="tx1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344915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EEEF6CB-C50F-488A-99E7-79215D4B1CC0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4016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anose="020B0604030504040204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11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553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1924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  <p:extLst>
      <p:ext uri="{BB962C8B-B14F-4D97-AF65-F5344CB8AC3E}">
        <p14:creationId xmlns:p14="http://schemas.microsoft.com/office/powerpoint/2010/main" val="2494930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32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7238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5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59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675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5118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120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72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edit Master text styles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FR" altLang="en-US" smtClean="0"/>
              <a:t>Fourth level</a:t>
            </a:r>
          </a:p>
          <a:p>
            <a:pPr lvl="4"/>
            <a:r>
              <a:rPr lang="fr-FR" altLang="en-US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www.company.com</a:t>
            </a:r>
            <a:endParaRPr lang="fr-FR" altLang="en-US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4930775"/>
            <a:ext cx="6781800" cy="1470025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3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sz="36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직사각형 3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r>
              <a:rPr lang="en-US" altLang="ko-KR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endParaRPr lang="en-US" altLang="ko-KR" sz="2000" b="1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20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en-US" sz="1800" b="1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한방자동차보험 물리치료수가 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en-US" altLang="en-US" sz="1800" b="1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 청구방법변경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-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임시공휴일등록</a:t>
            </a:r>
            <a:endParaRPr lang="en-US" altLang="en-US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꺾인 연결선 2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꺾인 연결선 5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직사각형 1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52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한방자동차보험 물리치료수가 </a:t>
            </a:r>
            <a:r>
              <a:rPr lang="ko-KR" altLang="en-US" sz="20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</a:t>
            </a:r>
            <a:endParaRPr lang="en-US" altLang="ko-KR" sz="200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적용일자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11</a:t>
            </a:r>
            <a:r>
              <a:rPr lang="ko-KR" altLang="en-US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800" b="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단가변경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93026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경피전기자극요법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(TENS) )</a:t>
            </a: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93027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경근간섭저주파요법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(ICT))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단가추가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비용산정목록에서 제외</a:t>
            </a:r>
            <a:endParaRPr lang="en-US" altLang="ko-KR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93023 (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초음파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초단파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클초단파요법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)</a:t>
            </a:r>
          </a:p>
          <a:p>
            <a:pPr marL="0" indent="0" eaLnBrk="1" hangingPunct="1">
              <a:buNone/>
            </a:pP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93028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경추견인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93029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골반견인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93030 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도인운동요법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]-1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93031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도인운동요법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]-2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부위이상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93032 (</a:t>
            </a:r>
            <a:r>
              <a:rPr lang="ko-KR" altLang="en-US" sz="14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근건이완수기요법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]-1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부위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14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93033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 err="1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근건이완수기요법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[1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일당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]-2</a:t>
            </a:r>
            <a:r>
              <a:rPr lang="ko-KR" altLang="en-US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부위이상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en-US" altLang="ko-KR" sz="18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  <a:r>
              <a:rPr lang="en-US" altLang="ko-KR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</a:t>
            </a:r>
            <a:r>
              <a:rPr lang="ko-KR" altLang="en-US" sz="14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삭제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93034 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한방물리요법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</a:t>
            </a:r>
            <a:r>
              <a:rPr lang="ko-KR" altLang="en-US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</a:t>
            </a:r>
            <a:r>
              <a:rPr lang="en-US" altLang="ko-KR" sz="14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4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14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" name="꺾인 연결선 18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직사각형 19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14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 청구방법변경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적용일자 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</a:t>
            </a:r>
            <a:r>
              <a:rPr lang="ko-KR" altLang="en-US" sz="1800" b="0" dirty="0" smtClean="0">
                <a:solidFill>
                  <a:srgbClr val="0070C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endParaRPr lang="en-US" altLang="ko-KR" sz="1800" b="0" dirty="0" smtClean="0">
              <a:solidFill>
                <a:srgbClr val="0070C0"/>
              </a:solidFill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</a:t>
            </a:r>
            <a:r>
              <a:rPr lang="ko-KR" altLang="en-US" sz="16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변경내용 </a:t>
            </a:r>
            <a:r>
              <a:rPr lang="en-US" altLang="ko-KR" sz="160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청구시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면허종류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 AN400(13400), AN500(14500)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면허종류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6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가정간호를 실시한 가정간호전문간호사의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     면허번호를 기재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– MM141, MM142, MM143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           NN111, NN112, NN113, NN114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</a:t>
            </a:r>
            <a:r>
              <a:rPr lang="ko-KR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면허종류 </a:t>
            </a: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7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: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사회복지사의 면허번호를 기재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꺾인 연결선 6"/>
          <p:cNvCxnSpPr/>
          <p:nvPr/>
        </p:nvCxnSpPr>
        <p:spPr bwMode="auto">
          <a:xfrm flipV="1">
            <a:off x="1701800" y="3136900"/>
            <a:ext cx="3289300" cy="6604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꺾인 연결선 7"/>
          <p:cNvCxnSpPr/>
          <p:nvPr/>
        </p:nvCxnSpPr>
        <p:spPr bwMode="auto">
          <a:xfrm>
            <a:off x="1803400" y="4000500"/>
            <a:ext cx="1644650" cy="12700"/>
          </a:xfrm>
          <a:prstGeom prst="bentConnector3">
            <a:avLst/>
          </a:prstGeom>
          <a:solidFill>
            <a:schemeClr val="bg2"/>
          </a:solidFill>
          <a:ln>
            <a:noFill/>
            <a:tailEnd type="arrow"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직사각형 8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54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 청구방법변경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간호사</a:t>
            </a:r>
            <a:r>
              <a:rPr lang="en-US" altLang="ko-KR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180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사회복지사</a:t>
            </a: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면허번호등록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사용자관리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메인메뉴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보조업무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endParaRPr lang="en-US" altLang="en-US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 사용자 부서코드변경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( 30-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31-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사회사업실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</a:p>
          <a:p>
            <a:pPr marL="0" indent="0" eaLnBrk="1" hangingPunct="1">
              <a:buNone/>
            </a:pP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사용자관리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메인메뉴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-&gt;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보조업무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화면의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기타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의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`</a:t>
            </a:r>
            <a:r>
              <a:rPr lang="ko-KR" altLang="en-US" sz="18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처리자등록</a:t>
            </a: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클릭하여 등록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</a:t>
            </a:r>
            <a:r>
              <a:rPr lang="ko-KR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부서코드</a:t>
            </a: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30-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      31-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사회사업실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8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8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 eaLnBrk="1" hangingPunct="1">
              <a:buNone/>
            </a:pPr>
            <a:r>
              <a:rPr lang="en-US" altLang="en-US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직사각형 14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766" y="4197554"/>
            <a:ext cx="4271818" cy="2239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572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 청구방법변경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가정간호 면허번호 입력방법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8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8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수납등록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초재진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‘B(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)`, ‘C(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가정심야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)’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선택후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저장시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아래와 같이 면허번호 입력화면이 뜹니다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직사각형 12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8425" y="3611563"/>
            <a:ext cx="485775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738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가정간호</a:t>
            </a:r>
            <a:r>
              <a:rPr lang="en-US" altLang="ko-KR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, </a:t>
            </a:r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사회사업 청구방법변경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ko-KR" altLang="en-US" sz="18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사회사업 면허번호 입력방법</a:t>
            </a:r>
            <a:endParaRPr lang="en-US" altLang="ko-KR" sz="18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진료실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(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수납등록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)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에서 사회사업 수가 코드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입력후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 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해당코드에서 마우스 </a:t>
            </a:r>
            <a:r>
              <a:rPr lang="ko-KR" altLang="en-US" sz="1600" b="0" dirty="0" err="1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우측클릭하여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면허번호변경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`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을 클릭하여 입력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직사각형 17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3652838"/>
            <a:ext cx="3695700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9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</a:t>
            </a:r>
            <a:r>
              <a:rPr lang="en-US" altLang="ko-KR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ko-KR" altLang="en-US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변경사항</a:t>
            </a:r>
            <a:endParaRPr lang="en-US" altLang="en-US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828800" y="2133600"/>
            <a:ext cx="7162800" cy="429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4CCE2"/>
              </a:buClr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ko-KR" altLang="en-US" sz="200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임시공휴일등록</a:t>
            </a:r>
            <a:endParaRPr lang="en-US" altLang="ko-KR" sz="200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2017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년 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10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월 </a:t>
            </a:r>
            <a:r>
              <a:rPr lang="en-US" altLang="ko-KR" sz="1600" b="0" dirty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2</a:t>
            </a:r>
            <a:r>
              <a:rPr lang="ko-KR" altLang="en-US" sz="1600" b="0" dirty="0" smtClean="0">
                <a:solidFill>
                  <a:srgbClr val="FF0000"/>
                </a:solidFill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일</a:t>
            </a:r>
            <a:r>
              <a:rPr lang="ko-KR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은 </a:t>
            </a:r>
            <a:r>
              <a:rPr lang="ko-KR" altLang="en-US" sz="1600" b="0" dirty="0"/>
              <a:t>임시공휴일로 </a:t>
            </a:r>
            <a:r>
              <a:rPr lang="ko-KR" altLang="en-US" sz="1600" b="0" dirty="0" smtClean="0"/>
              <a:t>지정되어</a:t>
            </a:r>
            <a:r>
              <a:rPr lang="en-US" altLang="ko-KR" sz="1600" b="0" dirty="0"/>
              <a:t>, </a:t>
            </a:r>
            <a:endParaRPr lang="ko-KR" altLang="en-US" sz="1600" b="0" dirty="0"/>
          </a:p>
          <a:p>
            <a:r>
              <a:rPr lang="ko-KR" altLang="en-US" sz="1600" b="0" dirty="0"/>
              <a:t>  </a:t>
            </a:r>
            <a:r>
              <a:rPr lang="ko-KR" altLang="en-US" sz="1600" b="0" dirty="0" smtClean="0"/>
              <a:t>해당일 </a:t>
            </a:r>
            <a:r>
              <a:rPr lang="ko-KR" altLang="en-US" sz="1600" b="0" dirty="0"/>
              <a:t>진료 중 </a:t>
            </a:r>
            <a:r>
              <a:rPr lang="ko-KR" altLang="en-US" sz="1600" b="0" dirty="0" err="1"/>
              <a:t>일부수가에</a:t>
            </a:r>
            <a:r>
              <a:rPr lang="ko-KR" altLang="en-US" sz="1600" b="0" dirty="0"/>
              <a:t> 대해서는 관련 규정에 따라 아래와 같이 </a:t>
            </a:r>
          </a:p>
          <a:p>
            <a:r>
              <a:rPr lang="ko-KR" altLang="en-US" sz="1600" b="0" dirty="0"/>
              <a:t>  </a:t>
            </a:r>
            <a:r>
              <a:rPr lang="ko-KR" altLang="en-US" sz="1600" b="0" dirty="0" smtClean="0"/>
              <a:t>공휴일 </a:t>
            </a:r>
            <a:r>
              <a:rPr lang="ko-KR" altLang="en-US" sz="1600" b="0" dirty="0"/>
              <a:t>가산이 적용될 수 있습니다</a:t>
            </a:r>
            <a:r>
              <a:rPr lang="en-US" altLang="ko-KR" sz="1600" b="0" dirty="0"/>
              <a:t>.</a:t>
            </a:r>
            <a:endParaRPr lang="ko-KR" altLang="en-US" sz="1600" b="0" dirty="0"/>
          </a:p>
          <a:p>
            <a:r>
              <a:rPr lang="ko-KR" altLang="en-US" sz="1600" b="0" dirty="0"/>
              <a:t>   </a:t>
            </a:r>
            <a:r>
              <a:rPr lang="ko-KR" altLang="en-US" sz="1600" b="0" dirty="0" smtClean="0"/>
              <a:t>  </a:t>
            </a:r>
            <a:r>
              <a:rPr lang="en-US" altLang="ko-KR" sz="1600" b="0" dirty="0" smtClean="0"/>
              <a:t>- </a:t>
            </a:r>
            <a:r>
              <a:rPr lang="ko-KR" altLang="en-US" sz="1600" b="0" dirty="0"/>
              <a:t>기본진찰료</a:t>
            </a:r>
            <a:r>
              <a:rPr lang="en-US" altLang="ko-KR" sz="1600" b="0" dirty="0"/>
              <a:t>·</a:t>
            </a:r>
            <a:r>
              <a:rPr lang="ko-KR" altLang="en-US" sz="1600" b="0" dirty="0"/>
              <a:t>조제기본료 등 </a:t>
            </a:r>
            <a:r>
              <a:rPr lang="en-US" altLang="ko-KR" sz="1600" b="0" dirty="0"/>
              <a:t>30% </a:t>
            </a:r>
            <a:r>
              <a:rPr lang="ko-KR" altLang="en-US" sz="1600" b="0" dirty="0"/>
              <a:t>가산</a:t>
            </a:r>
          </a:p>
          <a:p>
            <a:r>
              <a:rPr lang="ko-KR" altLang="en-US" sz="1600" b="0" dirty="0"/>
              <a:t>   </a:t>
            </a:r>
            <a:r>
              <a:rPr lang="ko-KR" altLang="en-US" sz="1600" b="0" dirty="0" smtClean="0"/>
              <a:t>  </a:t>
            </a:r>
            <a:r>
              <a:rPr lang="en-US" altLang="ko-KR" sz="1600" b="0" dirty="0" smtClean="0"/>
              <a:t>- </a:t>
            </a:r>
            <a:r>
              <a:rPr lang="ko-KR" altLang="en-US" sz="1600" b="0" dirty="0"/>
              <a:t>사전 예약 등 해당 일에 불가피하게 시행되는 마취 및 수술</a:t>
            </a:r>
            <a:r>
              <a:rPr lang="en-US" altLang="ko-KR" sz="1600" b="0" dirty="0"/>
              <a:t>(</a:t>
            </a:r>
            <a:r>
              <a:rPr lang="ko-KR" altLang="en-US" sz="1600" b="0" dirty="0"/>
              <a:t>시술</a:t>
            </a:r>
            <a:r>
              <a:rPr lang="en-US" altLang="ko-KR" sz="1600" b="0" dirty="0"/>
              <a:t>)</a:t>
            </a:r>
            <a:r>
              <a:rPr lang="ko-KR" altLang="en-US" sz="1600" b="0" dirty="0"/>
              <a:t>과 </a:t>
            </a:r>
          </a:p>
          <a:p>
            <a:r>
              <a:rPr lang="ko-KR" altLang="en-US" sz="1600" b="0" dirty="0"/>
              <a:t>      </a:t>
            </a:r>
            <a:r>
              <a:rPr lang="ko-KR" altLang="en-US" sz="1600" b="0" dirty="0" smtClean="0"/>
              <a:t> 외래에서</a:t>
            </a:r>
            <a:r>
              <a:rPr lang="en-US" altLang="ko-KR" sz="1600" b="0" dirty="0"/>
              <a:t>(</a:t>
            </a:r>
            <a:r>
              <a:rPr lang="ko-KR" altLang="en-US" sz="1600" b="0" dirty="0"/>
              <a:t>입원은 제외</a:t>
            </a:r>
            <a:r>
              <a:rPr lang="en-US" altLang="ko-KR" sz="1600" b="0" dirty="0"/>
              <a:t>) </a:t>
            </a:r>
            <a:r>
              <a:rPr lang="ko-KR" altLang="en-US" sz="1600" b="0" dirty="0"/>
              <a:t>시행되는 처치의 경우 </a:t>
            </a:r>
            <a:r>
              <a:rPr lang="en-US" altLang="ko-KR" sz="1600" b="0" dirty="0"/>
              <a:t>50% </a:t>
            </a:r>
            <a:r>
              <a:rPr lang="ko-KR" altLang="en-US" sz="1600" b="0" dirty="0"/>
              <a:t>가산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</a:p>
          <a:p>
            <a:pPr marL="0" indent="0" eaLnBrk="1" hangingPunct="1">
              <a:buNone/>
            </a:pP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.</a:t>
            </a: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endParaRPr lang="en-US" altLang="ko-KR" sz="1600" b="0" dirty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endParaRPr lang="en-US" altLang="ko-KR" sz="1600" b="0" dirty="0" smtClean="0">
              <a:latin typeface="함초롬돋움" panose="020B0604000101010101" pitchFamily="50" charset="-127"/>
              <a:ea typeface="함초롬돋움" panose="020B0604000101010101" pitchFamily="50" charset="-127"/>
              <a:cs typeface="함초롬돋움" panose="020B0604000101010101" pitchFamily="50" charset="-127"/>
            </a:endParaRPr>
          </a:p>
          <a:p>
            <a:pPr marL="0" indent="0" eaLnBrk="1" hangingPunct="1">
              <a:buNone/>
            </a:pPr>
            <a:r>
              <a:rPr lang="en-US" altLang="ko-KR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ko-KR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</a:t>
            </a:r>
          </a:p>
          <a:p>
            <a:pPr marL="0" indent="0" eaLnBrk="1" hangingPunct="1">
              <a:buNone/>
            </a:pPr>
            <a:r>
              <a:rPr lang="en-US" altLang="en-US" sz="1600" b="0" dirty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</a:t>
            </a:r>
            <a:r>
              <a:rPr lang="en-US" altLang="en-US" sz="1600" b="0" dirty="0" smtClean="0">
                <a:latin typeface="함초롬돋움" panose="020B0604000101010101" pitchFamily="50" charset="-127"/>
                <a:ea typeface="함초롬돋움" panose="020B0604000101010101" pitchFamily="50" charset="-127"/>
                <a:cs typeface="함초롬돋움" panose="020B0604000101010101" pitchFamily="50" charset="-127"/>
              </a:rPr>
              <a:t>        </a:t>
            </a: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9986" y="238122"/>
            <a:ext cx="1624014" cy="42862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직사각형 15"/>
          <p:cNvSpPr/>
          <p:nvPr/>
        </p:nvSpPr>
        <p:spPr bwMode="auto">
          <a:xfrm>
            <a:off x="7797800" y="6654800"/>
            <a:ext cx="1257300" cy="1778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11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en-US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437</Words>
  <Application>Microsoft Office PowerPoint</Application>
  <PresentationFormat>화면 슬라이드 쇼(4:3)</PresentationFormat>
  <Paragraphs>86</Paragraphs>
  <Slides>8</Slides>
  <Notes>4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Default Design</vt:lpstr>
      <vt:lpstr>2017년 9월 변경사항</vt:lpstr>
      <vt:lpstr>2017년 9월 변경사항</vt:lpstr>
      <vt:lpstr>2017년 9월 변경사항</vt:lpstr>
      <vt:lpstr>2017년 9월 변경사항</vt:lpstr>
      <vt:lpstr>2017년 9월 변경사항</vt:lpstr>
      <vt:lpstr>2017년 9월 변경사항</vt:lpstr>
      <vt:lpstr>2017년 9월 변경사항</vt:lpstr>
      <vt:lpstr>2017년 9월 변경사항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Microsoft</cp:lastModifiedBy>
  <cp:revision>124</cp:revision>
  <cp:lastPrinted>2017-06-28T02:13:14Z</cp:lastPrinted>
  <dcterms:created xsi:type="dcterms:W3CDTF">2005-02-28T14:06:28Z</dcterms:created>
  <dcterms:modified xsi:type="dcterms:W3CDTF">2017-09-07T23:43:17Z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