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8" r:id="rId2"/>
    <p:sldId id="270" r:id="rId3"/>
    <p:sldId id="275" r:id="rId4"/>
    <p:sldId id="277" r:id="rId5"/>
  </p:sldIdLst>
  <p:sldSz cx="9144000" cy="6858000" type="screen4x3"/>
  <p:notesSz cx="6797675" cy="99266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80">
          <p15:clr>
            <a:srgbClr val="A4A3A4"/>
          </p15:clr>
        </p15:guide>
        <p15:guide id="2" pos="11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D2F2"/>
    <a:srgbClr val="D4E3F7"/>
    <a:srgbClr val="DDDDDD"/>
    <a:srgbClr val="EAEAEA"/>
    <a:srgbClr val="96B8D6"/>
    <a:srgbClr val="B4CCE2"/>
    <a:srgbClr val="0067AC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보통 스타일 4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01" autoAdjust="0"/>
    <p:restoredTop sz="94660"/>
  </p:normalViewPr>
  <p:slideViewPr>
    <p:cSldViewPr snapToGrid="0">
      <p:cViewPr>
        <p:scale>
          <a:sx n="75" d="100"/>
          <a:sy n="75" d="100"/>
        </p:scale>
        <p:origin x="-2196" y="-516"/>
      </p:cViewPr>
      <p:guideLst>
        <p:guide orient="horz" pos="1680"/>
        <p:guide pos="11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EEEF6CB-C50F-488A-99E7-79215D4B1C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89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2D11F8D7-571E-4947-BB12-0CF48399898F}" type="slidenum">
              <a:rPr lang="en-GB" altLang="en-US" sz="1200" b="0">
                <a:solidFill>
                  <a:schemeClr val="tx1"/>
                </a:solidFill>
              </a:rPr>
              <a:pPr/>
              <a:t>1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38459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stuf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5029200"/>
            <a:ext cx="5715000" cy="6096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429000" y="3581400"/>
            <a:ext cx="5715000" cy="1470025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40" anchor="t"/>
          <a:lstStyle>
            <a:lvl1pPr algn="ctr">
              <a:spcBef>
                <a:spcPct val="20000"/>
              </a:spcBef>
              <a:defRPr sz="4000" b="1">
                <a:solidFill>
                  <a:srgbClr val="FCAB1A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8511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55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400175"/>
            <a:ext cx="1828800" cy="4772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400175"/>
            <a:ext cx="5334000" cy="4772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192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828800" y="2133600"/>
            <a:ext cx="7162800" cy="4038600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2494930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321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370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723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56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59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7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511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120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724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stuff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3"/>
          <p:cNvSpPr>
            <a:spLocks noChangeArrowheads="1"/>
          </p:cNvSpPr>
          <p:nvPr userDrawn="1"/>
        </p:nvSpPr>
        <p:spPr bwMode="auto">
          <a:xfrm>
            <a:off x="1295400" y="1752600"/>
            <a:ext cx="7848600" cy="3505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400175"/>
            <a:ext cx="7315200" cy="58102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text styles</a:t>
            </a:r>
          </a:p>
          <a:p>
            <a:pPr lvl="1"/>
            <a:r>
              <a:rPr lang="fr-FR" altLang="en-US" smtClean="0"/>
              <a:t>Second level</a:t>
            </a:r>
          </a:p>
          <a:p>
            <a:pPr lvl="2"/>
            <a:r>
              <a:rPr lang="fr-FR" altLang="en-US" smtClean="0"/>
              <a:t>Third level</a:t>
            </a:r>
          </a:p>
          <a:p>
            <a:pPr lvl="3"/>
            <a:r>
              <a:rPr lang="fr-FR" altLang="en-US" smtClean="0"/>
              <a:t>Fourth level</a:t>
            </a:r>
          </a:p>
          <a:p>
            <a:pPr lvl="4"/>
            <a:r>
              <a:rPr lang="fr-FR" altLang="en-US" smtClean="0"/>
              <a:t>Fifth level</a:t>
            </a:r>
          </a:p>
        </p:txBody>
      </p:sp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1031" name="Oval 23"/>
          <p:cNvSpPr>
            <a:spLocks noChangeArrowheads="1"/>
          </p:cNvSpPr>
          <p:nvPr userDrawn="1"/>
        </p:nvSpPr>
        <p:spPr bwMode="auto">
          <a:xfrm>
            <a:off x="143351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2" name="Oval 24"/>
          <p:cNvSpPr>
            <a:spLocks noChangeArrowheads="1"/>
          </p:cNvSpPr>
          <p:nvPr userDrawn="1"/>
        </p:nvSpPr>
        <p:spPr bwMode="auto">
          <a:xfrm>
            <a:off x="219392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3" name="Oval 25"/>
          <p:cNvSpPr>
            <a:spLocks noChangeArrowheads="1"/>
          </p:cNvSpPr>
          <p:nvPr userDrawn="1"/>
        </p:nvSpPr>
        <p:spPr bwMode="auto">
          <a:xfrm>
            <a:off x="295433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4" name="Oval 26"/>
          <p:cNvSpPr>
            <a:spLocks noChangeArrowheads="1"/>
          </p:cNvSpPr>
          <p:nvPr userDrawn="1"/>
        </p:nvSpPr>
        <p:spPr bwMode="auto">
          <a:xfrm>
            <a:off x="371475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5" name="Oval 27"/>
          <p:cNvSpPr>
            <a:spLocks noChangeArrowheads="1"/>
          </p:cNvSpPr>
          <p:nvPr userDrawn="1"/>
        </p:nvSpPr>
        <p:spPr bwMode="auto">
          <a:xfrm>
            <a:off x="4475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6" name="Oval 28"/>
          <p:cNvSpPr>
            <a:spLocks noChangeArrowheads="1"/>
          </p:cNvSpPr>
          <p:nvPr userDrawn="1"/>
        </p:nvSpPr>
        <p:spPr bwMode="auto">
          <a:xfrm>
            <a:off x="5237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7" name="Oval 29"/>
          <p:cNvSpPr>
            <a:spLocks noChangeArrowheads="1"/>
          </p:cNvSpPr>
          <p:nvPr userDrawn="1"/>
        </p:nvSpPr>
        <p:spPr bwMode="auto">
          <a:xfrm>
            <a:off x="599757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8" name="Oval 30"/>
          <p:cNvSpPr>
            <a:spLocks noChangeArrowheads="1"/>
          </p:cNvSpPr>
          <p:nvPr userDrawn="1"/>
        </p:nvSpPr>
        <p:spPr bwMode="auto">
          <a:xfrm>
            <a:off x="675798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9" name="Oval 31"/>
          <p:cNvSpPr>
            <a:spLocks noChangeArrowheads="1"/>
          </p:cNvSpPr>
          <p:nvPr userDrawn="1"/>
        </p:nvSpPr>
        <p:spPr bwMode="auto">
          <a:xfrm>
            <a:off x="7518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40" name="Oval 32"/>
          <p:cNvSpPr>
            <a:spLocks noChangeArrowheads="1"/>
          </p:cNvSpPr>
          <p:nvPr userDrawn="1"/>
        </p:nvSpPr>
        <p:spPr bwMode="auto">
          <a:xfrm>
            <a:off x="8280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4930775"/>
            <a:ext cx="6781800" cy="1470025"/>
          </a:xfrm>
        </p:spPr>
        <p:txBody>
          <a:bodyPr/>
          <a:lstStyle/>
          <a:p>
            <a:pPr eaLnBrk="1" hangingPunct="1"/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2018</a:t>
            </a:r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/>
            </a:r>
            <a:b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</a:br>
            <a:r>
              <a:rPr lang="ko-KR" altLang="en-US" sz="3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의원급</a:t>
            </a:r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65</a:t>
            </a:r>
            <a:r>
              <a:rPr lang="ko-KR" altLang="en-US" sz="3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세이상</a:t>
            </a:r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본인부담 변경</a:t>
            </a:r>
            <a:endParaRPr lang="en-US" altLang="en-US" sz="3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직사각형 3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612900" y="676275"/>
            <a:ext cx="7531100" cy="581025"/>
          </a:xfrm>
        </p:spPr>
        <p:txBody>
          <a:bodyPr/>
          <a:lstStyle/>
          <a:p>
            <a:pPr eaLnBrk="1" hangingPunct="1"/>
            <a:r>
              <a:rPr lang="ko-KR" altLang="en-US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의원급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65</a:t>
            </a:r>
            <a:r>
              <a:rPr lang="ko-KR" altLang="en-US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세이상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본인부담 변경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282700" y="1371600"/>
            <a:ext cx="7861300" cy="528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적용일자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: 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2018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endParaRPr lang="en-US" altLang="ko-KR" sz="20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적용대상 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의원급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한의원포함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의료기관의 </a:t>
            </a:r>
            <a:endParaRPr lang="en-US" altLang="ko-KR" sz="20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r>
              <a:rPr lang="en-US" altLang="ko-KR" sz="20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</a:t>
            </a:r>
            <a:r>
              <a:rPr lang="ko-KR" altLang="en-US" sz="20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건강보험환자중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65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 이상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적용내용 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</a:p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의원 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의약분업 지역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한의원제외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변경전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 </a:t>
            </a: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총금액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15,000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이하                        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=&gt;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1,500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총금액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15,000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초과                      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=&gt;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총금액의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30%</a:t>
            </a:r>
          </a:p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변경후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총금액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15,000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이하                        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=&gt;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1,500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총금액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15,000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초과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~ 20,000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이하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=&gt;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총금액의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10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%</a:t>
            </a: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총금액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20,000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초과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~ 25,000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이하   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=&gt;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총금액의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20%</a:t>
            </a:r>
          </a:p>
          <a:p>
            <a:pPr marL="0" indent="0" eaLnBrk="1" hangingPunct="1">
              <a:buNone/>
            </a:pP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총금액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25,000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초과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=&gt;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총금액의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30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%</a:t>
            </a: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" name="꺾인 연결선 11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직사각형 12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14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2900" y="676275"/>
            <a:ext cx="7531100" cy="581025"/>
          </a:xfrm>
        </p:spPr>
        <p:txBody>
          <a:bodyPr/>
          <a:lstStyle/>
          <a:p>
            <a:pPr eaLnBrk="1" hangingPunct="1"/>
            <a:r>
              <a:rPr lang="ko-KR" altLang="en-US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의원급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65</a:t>
            </a:r>
            <a:r>
              <a:rPr lang="ko-KR" altLang="en-US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세이상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본인부담 변경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282700" y="1371600"/>
            <a:ext cx="7861300" cy="528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적용내용 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</a:p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의원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의약분업 예외지역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한의원포함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변경전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 </a:t>
            </a: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총금액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15,000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이하                        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=&gt;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1,500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총금액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15,000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초과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~ 20,000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이하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=&gt; 2,100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</a:t>
            </a: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총금액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20,000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초과                        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=&gt;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총금액의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30%</a:t>
            </a:r>
          </a:p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변경후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총금액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15,000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이하                        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=&gt;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1,500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총금액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15,000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초과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~ 20,000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이하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=&gt;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총금액의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10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%</a:t>
            </a: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총금액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20,000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초과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~ 25,000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이하   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=&gt;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원내투약있음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총금액의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10%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원내투약없음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총금액의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20%</a:t>
            </a: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총금액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25,000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초과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~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30,000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이하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=&gt;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원내투약있음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총금액의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20%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원내투약없음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총금액의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30%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총금액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30,000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초과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=&gt;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총금액의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30%</a:t>
            </a: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꺾인 연결선 12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직사각형 13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54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2900" y="676275"/>
            <a:ext cx="7531100" cy="581025"/>
          </a:xfrm>
        </p:spPr>
        <p:txBody>
          <a:bodyPr/>
          <a:lstStyle/>
          <a:p>
            <a:pPr eaLnBrk="1" hangingPunct="1"/>
            <a:r>
              <a:rPr lang="ko-KR" altLang="en-US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의원급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65</a:t>
            </a:r>
            <a:r>
              <a:rPr lang="ko-KR" altLang="en-US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세이상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본인부담 변경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282700" y="1371600"/>
            <a:ext cx="7861300" cy="528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적용내용 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</a:p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약국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변경전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 </a:t>
            </a: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총금액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10,000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이하                        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=&gt;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1,200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총금액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10,000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초과                        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=&gt;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총금액의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30%</a:t>
            </a:r>
          </a:p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변경후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총금액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10,000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이하                        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=&gt;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1,000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총금액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10,000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초과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~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12,000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이하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=&gt;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총금액의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%</a:t>
            </a:r>
          </a:p>
          <a:p>
            <a:pPr marL="0" indent="0" eaLnBrk="1" hangingPunct="1">
              <a:buNone/>
            </a:pP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총금액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12,000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초과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=&gt;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총금액의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30%</a:t>
            </a: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꺾인 연결선 12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직사각형 13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081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183883"/>
      </a:dk1>
      <a:lt1>
        <a:srgbClr val="FFFFFF"/>
      </a:lt1>
      <a:dk2>
        <a:srgbClr val="183883"/>
      </a:dk2>
      <a:lt2>
        <a:srgbClr val="808080"/>
      </a:lt2>
      <a:accent1>
        <a:srgbClr val="D4E3F7"/>
      </a:accent1>
      <a:accent2>
        <a:srgbClr val="0067AF"/>
      </a:accent2>
      <a:accent3>
        <a:srgbClr val="FFFFFF"/>
      </a:accent3>
      <a:accent4>
        <a:srgbClr val="132E6F"/>
      </a:accent4>
      <a:accent5>
        <a:srgbClr val="E6EFFA"/>
      </a:accent5>
      <a:accent6>
        <a:srgbClr val="005D9E"/>
      </a:accent6>
      <a:hlink>
        <a:srgbClr val="365B91"/>
      </a:hlink>
      <a:folHlink>
        <a:srgbClr val="0099A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0067AF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005D9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2506</TotalTime>
  <Words>272</Words>
  <Application>Microsoft Office PowerPoint</Application>
  <PresentationFormat>화면 슬라이드 쇼(4:3)</PresentationFormat>
  <Paragraphs>50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Default Design</vt:lpstr>
      <vt:lpstr>2018년 1월 1일 의원급 65세이상 본인부담 변경</vt:lpstr>
      <vt:lpstr>의원급 65세이상 본인부담 변경</vt:lpstr>
      <vt:lpstr>의원급 65세이상 본인부담 변경</vt:lpstr>
      <vt:lpstr>의원급 65세이상 본인부담 변경</vt:lpstr>
    </vt:vector>
  </TitlesOfParts>
  <Company>Presentation Magazine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2 Template</dc:title>
  <dc:creator>Presentation Magazine</dc:creator>
  <cp:lastModifiedBy>Microsoft</cp:lastModifiedBy>
  <cp:revision>145</cp:revision>
  <cp:lastPrinted>2017-09-29T01:35:19Z</cp:lastPrinted>
  <dcterms:created xsi:type="dcterms:W3CDTF">2005-02-28T14:06:28Z</dcterms:created>
  <dcterms:modified xsi:type="dcterms:W3CDTF">2017-12-12T05:02:32Z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Presentation Helper</vt:lpwstr>
  </property>
</Properties>
</file>