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24"/>
  </p:notesMasterIdLst>
  <p:sldIdLst>
    <p:sldId id="256" r:id="rId2"/>
    <p:sldId id="257" r:id="rId3"/>
    <p:sldId id="258" r:id="rId4"/>
    <p:sldId id="276" r:id="rId5"/>
    <p:sldId id="260" r:id="rId6"/>
    <p:sldId id="261" r:id="rId7"/>
    <p:sldId id="262" r:id="rId8"/>
    <p:sldId id="280" r:id="rId9"/>
    <p:sldId id="263" r:id="rId10"/>
    <p:sldId id="265" r:id="rId11"/>
    <p:sldId id="264" r:id="rId12"/>
    <p:sldId id="266" r:id="rId13"/>
    <p:sldId id="267" r:id="rId14"/>
    <p:sldId id="271" r:id="rId15"/>
    <p:sldId id="277" r:id="rId16"/>
    <p:sldId id="273" r:id="rId17"/>
    <p:sldId id="274" r:id="rId18"/>
    <p:sldId id="275" r:id="rId19"/>
    <p:sldId id="278" r:id="rId20"/>
    <p:sldId id="279" r:id="rId21"/>
    <p:sldId id="281" r:id="rId22"/>
    <p:sldId id="28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9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6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50524-17BF-48F9-A0F7-960BDC3D6418}" type="datetimeFigureOut">
              <a:rPr lang="ko-KR" altLang="en-US" smtClean="0"/>
              <a:t>2018-05-16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C8636-C17B-44B0-B69D-E1B80CEFF1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1152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8636-C17B-44B0-B69D-E1B80CEFF14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9379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8636-C17B-44B0-B69D-E1B80CEFF14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7004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50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20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41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852"/>
            <a:ext cx="11511643" cy="913548"/>
          </a:xfrm>
        </p:spPr>
        <p:txBody>
          <a:bodyPr/>
          <a:lstStyle>
            <a:lvl1pPr marL="0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" y="914401"/>
            <a:ext cx="11511643" cy="5396592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58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99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46217" y="0"/>
            <a:ext cx="11508326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641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700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297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3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26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3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668247"/>
            <a:ext cx="12192000" cy="193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6059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0079" y="0"/>
            <a:ext cx="11514464" cy="8999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079" y="899907"/>
            <a:ext cx="11514464" cy="54013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40079" y="899906"/>
            <a:ext cx="11514464" cy="5186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46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nims.or.k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41643" y="562708"/>
            <a:ext cx="11505363" cy="3762404"/>
          </a:xfrm>
        </p:spPr>
        <p:txBody>
          <a:bodyPr>
            <a:normAutofit/>
          </a:bodyPr>
          <a:lstStyle/>
          <a:p>
            <a:pPr algn="ctr"/>
            <a:r>
              <a:rPr lang="ko-KR" altLang="en-US" sz="7500" dirty="0" smtClean="0"/>
              <a:t>마약류통합관리시스템</a:t>
            </a:r>
            <a:endParaRPr lang="ko-KR" altLang="en-US" sz="75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395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2899" y="975817"/>
            <a:ext cx="4066139" cy="55698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ko-KR" altLang="en-US" dirty="0" err="1" smtClean="0">
                <a:solidFill>
                  <a:schemeClr val="tx1"/>
                </a:solidFill>
              </a:rPr>
              <a:t>기재고관리</a:t>
            </a:r>
            <a:r>
              <a:rPr lang="ko-KR" altLang="en-US" dirty="0" smtClean="0">
                <a:solidFill>
                  <a:schemeClr val="tx1"/>
                </a:solidFill>
              </a:rPr>
              <a:t> 클릭합니다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dirty="0" err="1" smtClean="0">
                <a:solidFill>
                  <a:schemeClr val="tx1"/>
                </a:solidFill>
              </a:rPr>
              <a:t>구입업체명을</a:t>
            </a:r>
            <a:r>
              <a:rPr lang="ko-KR" altLang="en-US" dirty="0" smtClean="0">
                <a:solidFill>
                  <a:schemeClr val="tx1"/>
                </a:solidFill>
              </a:rPr>
              <a:t> 입력 또는 선택 후 </a:t>
            </a:r>
            <a:r>
              <a:rPr lang="ko-KR" altLang="en-US" dirty="0" err="1" smtClean="0">
                <a:solidFill>
                  <a:schemeClr val="tx1"/>
                </a:solidFill>
              </a:rPr>
              <a:t>보고수량란에</a:t>
            </a:r>
            <a:r>
              <a:rPr lang="ko-KR" altLang="en-US" dirty="0" smtClean="0">
                <a:solidFill>
                  <a:schemeClr val="tx1"/>
                </a:solidFill>
              </a:rPr>
              <a:t> 가지고 있는 수량을 입력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일괄보고 클릭합니다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dirty="0" err="1" smtClean="0">
                <a:solidFill>
                  <a:schemeClr val="tx1"/>
                </a:solidFill>
              </a:rPr>
              <a:t>기재고에</a:t>
            </a:r>
            <a:r>
              <a:rPr lang="ko-KR" altLang="en-US" dirty="0" smtClean="0">
                <a:solidFill>
                  <a:schemeClr val="tx1"/>
                </a:solidFill>
              </a:rPr>
              <a:t> 대한 취소 및 변경은 이 화면에서만 진행 할 수 있습니다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en-US" altLang="ko-KR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5/18 </a:t>
            </a:r>
            <a:r>
              <a:rPr lang="ko-KR" altLang="en-US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이전에만 </a:t>
            </a:r>
            <a:r>
              <a:rPr lang="ko-KR" altLang="en-US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기재고등록</a:t>
            </a:r>
            <a:r>
              <a:rPr lang="ko-KR" altLang="en-US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가능합니다</a:t>
            </a:r>
            <a:r>
              <a:rPr lang="en-US" altLang="ko-KR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이후에는 </a:t>
            </a:r>
            <a:r>
              <a:rPr lang="ko-KR" altLang="en-US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기존등록된</a:t>
            </a:r>
            <a:r>
              <a:rPr lang="ko-KR" altLang="en-US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재고에 대해서 취소</a:t>
            </a:r>
            <a:r>
              <a:rPr lang="en-US" altLang="ko-KR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변경 가능합니다</a:t>
            </a:r>
            <a:r>
              <a:rPr lang="en-US" altLang="ko-KR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dirty="0" smtClean="0">
              <a:solidFill>
                <a:srgbClr val="FF0000"/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342899" y="46117"/>
            <a:ext cx="11511643" cy="85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 smtClean="0">
                <a:solidFill>
                  <a:schemeClr val="tx1"/>
                </a:solidFill>
              </a:rPr>
              <a:t>6-1. </a:t>
            </a:r>
            <a:r>
              <a:rPr lang="ko-KR" altLang="en-US" sz="4000" dirty="0" smtClean="0">
                <a:solidFill>
                  <a:schemeClr val="tx1"/>
                </a:solidFill>
              </a:rPr>
              <a:t>구입보고</a:t>
            </a:r>
            <a:r>
              <a:rPr lang="en-US" altLang="ko-KR" sz="4000" dirty="0" smtClean="0">
                <a:solidFill>
                  <a:schemeClr val="tx1"/>
                </a:solidFill>
              </a:rPr>
              <a:t>(</a:t>
            </a:r>
            <a:r>
              <a:rPr lang="ko-KR" altLang="en-US" sz="4000" dirty="0" err="1" smtClean="0">
                <a:solidFill>
                  <a:schemeClr val="tx1"/>
                </a:solidFill>
              </a:rPr>
              <a:t>기재고보고</a:t>
            </a:r>
            <a:r>
              <a:rPr lang="en-US" altLang="ko-KR" sz="4000" dirty="0" smtClean="0">
                <a:solidFill>
                  <a:schemeClr val="tx1"/>
                </a:solidFill>
              </a:rPr>
              <a:t>) </a:t>
            </a:r>
            <a:r>
              <a:rPr lang="en-US" altLang="ko-KR" sz="1500" dirty="0" smtClean="0">
                <a:solidFill>
                  <a:schemeClr val="tx1"/>
                </a:solidFill>
              </a:rPr>
              <a:t>- </a:t>
            </a:r>
            <a:r>
              <a:rPr lang="ko-KR" altLang="en-US" sz="1500" dirty="0">
                <a:solidFill>
                  <a:schemeClr val="tx1"/>
                </a:solidFill>
              </a:rPr>
              <a:t>마약류통합관리시스템 </a:t>
            </a:r>
            <a:r>
              <a:rPr lang="ko-KR" altLang="en-US" sz="1500" dirty="0" smtClean="0">
                <a:solidFill>
                  <a:schemeClr val="tx1"/>
                </a:solidFill>
              </a:rPr>
              <a:t>사업</a:t>
            </a:r>
            <a:r>
              <a:rPr lang="en-US" altLang="ko-KR" sz="1500" dirty="0" smtClean="0">
                <a:solidFill>
                  <a:schemeClr val="tx1"/>
                </a:solidFill>
              </a:rPr>
              <a:t>(5/18)</a:t>
            </a:r>
            <a:r>
              <a:rPr lang="ko-KR" altLang="en-US" sz="1500" dirty="0" smtClean="0">
                <a:solidFill>
                  <a:schemeClr val="tx1"/>
                </a:solidFill>
              </a:rPr>
              <a:t>이전에</a:t>
            </a:r>
            <a:r>
              <a:rPr lang="en-US" altLang="ko-KR" sz="1500" dirty="0" smtClean="0">
                <a:solidFill>
                  <a:schemeClr val="tx1"/>
                </a:solidFill>
              </a:rPr>
              <a:t>  </a:t>
            </a:r>
            <a:r>
              <a:rPr lang="ko-KR" altLang="en-US" sz="1500" dirty="0">
                <a:solidFill>
                  <a:schemeClr val="tx1"/>
                </a:solidFill>
              </a:rPr>
              <a:t>가지고 있던 </a:t>
            </a:r>
            <a:r>
              <a:rPr lang="ko-KR" altLang="en-US" sz="1500" dirty="0" smtClean="0">
                <a:solidFill>
                  <a:schemeClr val="tx1"/>
                </a:solidFill>
              </a:rPr>
              <a:t>재고 </a:t>
            </a:r>
            <a:r>
              <a:rPr lang="ko-KR" altLang="en-US" sz="1500" dirty="0">
                <a:solidFill>
                  <a:schemeClr val="tx1"/>
                </a:solidFill>
              </a:rPr>
              <a:t>등록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50" y="1044250"/>
            <a:ext cx="6007491" cy="123825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17" y="2433802"/>
            <a:ext cx="7364824" cy="4185813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>
          <a:xfrm>
            <a:off x="10194198" y="1258430"/>
            <a:ext cx="624689" cy="32201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아래쪽 화살표 1"/>
          <p:cNvSpPr/>
          <p:nvPr/>
        </p:nvSpPr>
        <p:spPr>
          <a:xfrm>
            <a:off x="10379793" y="1663375"/>
            <a:ext cx="253497" cy="68755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823006" y="1227925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03802" y="5101300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20945" y="2591982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8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2900" y="1002977"/>
            <a:ext cx="4164872" cy="554224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구입한 상대업체를 조회 또는 선택합니다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바코드모양 클릭하여 리더기로 </a:t>
            </a:r>
            <a:r>
              <a:rPr lang="en-US" altLang="ko-KR" dirty="0" smtClean="0">
                <a:solidFill>
                  <a:schemeClr val="tx1"/>
                </a:solidFill>
              </a:rPr>
              <a:t>RFID </a:t>
            </a:r>
            <a:r>
              <a:rPr lang="ko-KR" altLang="en-US" dirty="0" smtClean="0">
                <a:solidFill>
                  <a:schemeClr val="tx1"/>
                </a:solidFill>
              </a:rPr>
              <a:t>또는 </a:t>
            </a:r>
            <a:r>
              <a:rPr lang="en-US" altLang="ko-KR" dirty="0" smtClean="0">
                <a:solidFill>
                  <a:schemeClr val="tx1"/>
                </a:solidFill>
              </a:rPr>
              <a:t>2D</a:t>
            </a:r>
            <a:r>
              <a:rPr lang="ko-KR" altLang="en-US" dirty="0" smtClean="0">
                <a:solidFill>
                  <a:schemeClr val="tx1"/>
                </a:solidFill>
              </a:rPr>
              <a:t>바코드를 찍거나 제품코드 조회 클릭 후 보고할 제품더블클릭 합니다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박스단위 구입 했을 경우 최소유통단위 </a:t>
            </a:r>
            <a:r>
              <a:rPr lang="ko-KR" altLang="en-US" dirty="0" err="1" smtClean="0">
                <a:solidFill>
                  <a:schemeClr val="tx1"/>
                </a:solidFill>
              </a:rPr>
              <a:t>구입수량란에</a:t>
            </a:r>
            <a:r>
              <a:rPr lang="ko-KR" altLang="en-US" dirty="0" smtClean="0">
                <a:solidFill>
                  <a:schemeClr val="tx1"/>
                </a:solidFill>
              </a:rPr>
              <a:t> 구입한 수량 입력 후 추가합니다</a:t>
            </a:r>
            <a:r>
              <a:rPr lang="en-US" altLang="ko-KR" dirty="0" smtClean="0">
                <a:solidFill>
                  <a:schemeClr val="tx1"/>
                </a:solidFill>
              </a:rPr>
              <a:t> (</a:t>
            </a:r>
            <a:r>
              <a:rPr lang="ko-KR" altLang="en-US" dirty="0" smtClean="0">
                <a:solidFill>
                  <a:schemeClr val="tx1"/>
                </a:solidFill>
              </a:rPr>
              <a:t>낱개단위 구입 시 </a:t>
            </a:r>
            <a:r>
              <a:rPr lang="ko-KR" altLang="en-US" dirty="0" err="1" smtClean="0">
                <a:solidFill>
                  <a:schemeClr val="tx1"/>
                </a:solidFill>
              </a:rPr>
              <a:t>낱개단위구입수량란에</a:t>
            </a:r>
            <a:r>
              <a:rPr lang="ko-KR" altLang="en-US" dirty="0" smtClean="0">
                <a:solidFill>
                  <a:schemeClr val="tx1"/>
                </a:solidFill>
              </a:rPr>
              <a:t> 입력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ko-KR" altLang="en-US" dirty="0" smtClean="0">
                <a:solidFill>
                  <a:schemeClr val="tx1"/>
                </a:solidFill>
              </a:rPr>
              <a:t>보고 할 제품을 모두 추가하였다면 보고완료 클릭합니다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ko-KR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en-US" altLang="ko-KR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 제품이 중점관리대상일 경우 </a:t>
            </a:r>
            <a:endParaRPr lang="en-US" altLang="ko-KR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일련번호 필수입력</a:t>
            </a:r>
            <a:endParaRPr lang="en-US" altLang="ko-KR" dirty="0" smtClean="0">
              <a:solidFill>
                <a:srgbClr val="FF00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771" y="1002978"/>
            <a:ext cx="7684229" cy="5542249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342899" y="46117"/>
            <a:ext cx="11511643" cy="85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 smtClean="0">
                <a:solidFill>
                  <a:schemeClr val="tx1"/>
                </a:solidFill>
              </a:rPr>
              <a:t>6-2. </a:t>
            </a:r>
            <a:r>
              <a:rPr lang="ko-KR" altLang="en-US" sz="4000" dirty="0" smtClean="0">
                <a:solidFill>
                  <a:schemeClr val="tx1"/>
                </a:solidFill>
              </a:rPr>
              <a:t>구입보고</a:t>
            </a:r>
            <a:r>
              <a:rPr lang="en-US" altLang="ko-KR" sz="4000" dirty="0" smtClean="0">
                <a:solidFill>
                  <a:schemeClr val="tx1"/>
                </a:solidFill>
              </a:rPr>
              <a:t>(</a:t>
            </a:r>
            <a:r>
              <a:rPr lang="ko-KR" altLang="en-US" sz="4000" dirty="0" smtClean="0">
                <a:solidFill>
                  <a:schemeClr val="tx1"/>
                </a:solidFill>
              </a:rPr>
              <a:t>신규보고</a:t>
            </a:r>
            <a:r>
              <a:rPr lang="en-US" altLang="ko-KR" sz="4000" dirty="0" smtClean="0">
                <a:solidFill>
                  <a:schemeClr val="tx1"/>
                </a:solidFill>
              </a:rPr>
              <a:t>) </a:t>
            </a:r>
            <a:r>
              <a:rPr lang="en-US" altLang="ko-KR" sz="2200" dirty="0" smtClean="0">
                <a:solidFill>
                  <a:schemeClr val="tx1"/>
                </a:solidFill>
              </a:rPr>
              <a:t>– </a:t>
            </a:r>
            <a:r>
              <a:rPr lang="ko-KR" altLang="en-US" sz="2200" dirty="0" smtClean="0">
                <a:solidFill>
                  <a:schemeClr val="tx1"/>
                </a:solidFill>
              </a:rPr>
              <a:t>새로 구입한 약을 등록할 때 사용</a:t>
            </a:r>
            <a:r>
              <a:rPr lang="en-US" altLang="ko-KR" sz="2200" dirty="0" smtClean="0">
                <a:solidFill>
                  <a:schemeClr val="tx1"/>
                </a:solidFill>
              </a:rPr>
              <a:t> </a:t>
            </a:r>
            <a:endParaRPr lang="ko-KR" altLang="en-US" sz="2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6554" y="1852614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87754" y="1959747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83350" y="2919414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97754" y="3434988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73350" y="1208310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⑤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216" y="4622595"/>
            <a:ext cx="2524125" cy="170497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543" y="4752266"/>
            <a:ext cx="3490021" cy="127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3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2898" y="984055"/>
            <a:ext cx="4627454" cy="531340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구입보고목록에서 취소하고자 할 제품을 확인 후 취소버튼을 클릭합니다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해당 제품을 취소하는 사유를 입력합니다</a:t>
            </a:r>
            <a:r>
              <a:rPr lang="en-US" altLang="ko-KR" dirty="0" smtClean="0">
                <a:solidFill>
                  <a:schemeClr val="tx1"/>
                </a:solidFill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</a:rPr>
              <a:t>사유입력은 </a:t>
            </a:r>
            <a:r>
              <a:rPr lang="ko-KR" altLang="en-US" dirty="0" smtClean="0">
                <a:solidFill>
                  <a:srgbClr val="FF0000"/>
                </a:solidFill>
              </a:rPr>
              <a:t>필수사항</a:t>
            </a:r>
            <a:r>
              <a:rPr lang="ko-KR" altLang="en-US" dirty="0" smtClean="0">
                <a:solidFill>
                  <a:schemeClr val="tx1"/>
                </a:solidFill>
              </a:rPr>
              <a:t>입니다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취소보고를 클릭하여 전송합니다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352" y="1019025"/>
            <a:ext cx="6884190" cy="403370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742" y="3839600"/>
            <a:ext cx="5638800" cy="25146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342899" y="46117"/>
            <a:ext cx="11511643" cy="85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 smtClean="0">
                <a:solidFill>
                  <a:schemeClr val="tx1"/>
                </a:solidFill>
              </a:rPr>
              <a:t>6-3. </a:t>
            </a:r>
            <a:r>
              <a:rPr lang="ko-KR" altLang="en-US" sz="4000" dirty="0" smtClean="0">
                <a:solidFill>
                  <a:schemeClr val="tx1"/>
                </a:solidFill>
              </a:rPr>
              <a:t>구입보고</a:t>
            </a:r>
            <a:r>
              <a:rPr lang="en-US" altLang="ko-KR" sz="4000" dirty="0" smtClean="0">
                <a:solidFill>
                  <a:schemeClr val="tx1"/>
                </a:solidFill>
              </a:rPr>
              <a:t>(</a:t>
            </a:r>
            <a:r>
              <a:rPr lang="ko-KR" altLang="en-US" sz="4000" dirty="0" smtClean="0">
                <a:solidFill>
                  <a:schemeClr val="tx1"/>
                </a:solidFill>
              </a:rPr>
              <a:t>취소보고</a:t>
            </a:r>
            <a:r>
              <a:rPr lang="en-US" altLang="ko-KR" sz="4000" dirty="0" smtClean="0">
                <a:solidFill>
                  <a:schemeClr val="tx1"/>
                </a:solidFill>
              </a:rPr>
              <a:t>) </a:t>
            </a:r>
            <a:r>
              <a:rPr lang="en-US" altLang="ko-KR" sz="2200" dirty="0" smtClean="0">
                <a:solidFill>
                  <a:schemeClr val="tx1"/>
                </a:solidFill>
              </a:rPr>
              <a:t>- </a:t>
            </a:r>
            <a:r>
              <a:rPr lang="ko-KR" altLang="en-US" sz="2200" dirty="0" smtClean="0">
                <a:solidFill>
                  <a:schemeClr val="tx1"/>
                </a:solidFill>
              </a:rPr>
              <a:t>보고 </a:t>
            </a:r>
            <a:r>
              <a:rPr lang="ko-KR" altLang="en-US" sz="2200" dirty="0">
                <a:solidFill>
                  <a:schemeClr val="tx1"/>
                </a:solidFill>
              </a:rPr>
              <a:t>하였던 제품을 취소할 </a:t>
            </a:r>
            <a:r>
              <a:rPr lang="ko-KR" altLang="en-US" sz="2200" dirty="0" smtClean="0">
                <a:solidFill>
                  <a:schemeClr val="tx1"/>
                </a:solidFill>
              </a:rPr>
              <a:t>때</a:t>
            </a:r>
            <a:r>
              <a:rPr lang="en-US" altLang="ko-KR" sz="2200" dirty="0" smtClean="0">
                <a:solidFill>
                  <a:schemeClr val="tx1"/>
                </a:solidFill>
              </a:rPr>
              <a:t>  </a:t>
            </a:r>
            <a:r>
              <a:rPr lang="ko-KR" altLang="en-US" sz="2200" dirty="0">
                <a:solidFill>
                  <a:schemeClr val="tx1"/>
                </a:solidFill>
              </a:rPr>
              <a:t>사용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10974625" y="2157711"/>
            <a:ext cx="432741" cy="157325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0974625" y="1775120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5746" y="5305763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72245" y="4032990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25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315" y="965948"/>
            <a:ext cx="6721227" cy="4625811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342899" y="46117"/>
            <a:ext cx="11511643" cy="85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 smtClean="0">
                <a:solidFill>
                  <a:schemeClr val="tx1"/>
                </a:solidFill>
              </a:rPr>
              <a:t>6-4. </a:t>
            </a:r>
            <a:r>
              <a:rPr lang="ko-KR" altLang="en-US" sz="4000" dirty="0" smtClean="0">
                <a:solidFill>
                  <a:schemeClr val="tx1"/>
                </a:solidFill>
              </a:rPr>
              <a:t>구입보고</a:t>
            </a:r>
            <a:r>
              <a:rPr lang="en-US" altLang="ko-KR" sz="4000" dirty="0" smtClean="0">
                <a:solidFill>
                  <a:schemeClr val="tx1"/>
                </a:solidFill>
              </a:rPr>
              <a:t>(</a:t>
            </a:r>
            <a:r>
              <a:rPr lang="ko-KR" altLang="en-US" sz="4000" dirty="0" smtClean="0">
                <a:solidFill>
                  <a:schemeClr val="tx1"/>
                </a:solidFill>
              </a:rPr>
              <a:t>변경보고</a:t>
            </a:r>
            <a:r>
              <a:rPr lang="en-US" altLang="ko-KR" sz="4000" dirty="0" smtClean="0">
                <a:solidFill>
                  <a:schemeClr val="tx1"/>
                </a:solidFill>
              </a:rPr>
              <a:t>)</a:t>
            </a:r>
            <a:r>
              <a:rPr lang="en-US" altLang="ko-KR" sz="4000" dirty="0">
                <a:solidFill>
                  <a:schemeClr val="tx1"/>
                </a:solidFill>
              </a:rPr>
              <a:t> </a:t>
            </a:r>
            <a:r>
              <a:rPr lang="en-US" altLang="ko-KR" sz="2200" dirty="0">
                <a:solidFill>
                  <a:schemeClr val="tx1"/>
                </a:solidFill>
              </a:rPr>
              <a:t>- </a:t>
            </a:r>
            <a:r>
              <a:rPr lang="ko-KR" altLang="en-US" sz="2200" dirty="0">
                <a:solidFill>
                  <a:schemeClr val="tx1"/>
                </a:solidFill>
              </a:rPr>
              <a:t>보고하였던 내용을 변경하고자 할 때 </a:t>
            </a:r>
            <a:r>
              <a:rPr lang="ko-KR" altLang="en-US" sz="2200" dirty="0" smtClean="0">
                <a:solidFill>
                  <a:schemeClr val="tx1"/>
                </a:solidFill>
              </a:rPr>
              <a:t>사용</a:t>
            </a:r>
            <a:endParaRPr lang="en-US" altLang="ko-KR" sz="2200" dirty="0">
              <a:solidFill>
                <a:schemeClr val="tx1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1307777" y="2344758"/>
            <a:ext cx="389299" cy="47734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614" y="2822102"/>
            <a:ext cx="6331927" cy="3796683"/>
          </a:xfrm>
          <a:prstGeom prst="rect">
            <a:avLst/>
          </a:prstGeom>
        </p:spPr>
      </p:pic>
      <p:sp>
        <p:nvSpPr>
          <p:cNvPr id="14" name="내용 개체 틀 2"/>
          <p:cNvSpPr txBox="1">
            <a:spLocks/>
          </p:cNvSpPr>
          <p:nvPr/>
        </p:nvSpPr>
        <p:spPr>
          <a:xfrm>
            <a:off x="342898" y="984055"/>
            <a:ext cx="4627454" cy="531340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구입보고목록에서 변경하고자 할 제품을 확인 후 변경버튼을 클릭합니다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변경하고자 하는 제품을 더블클릭 합니다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변경하고자 하는 사항 확인 후 수정버튼을 클릭합니다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해당 제품을 변경하는 사유를 입력합니다</a:t>
            </a:r>
            <a:r>
              <a:rPr lang="en-US" altLang="ko-KR" dirty="0" smtClean="0">
                <a:solidFill>
                  <a:schemeClr val="tx1"/>
                </a:solidFill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</a:rPr>
              <a:t>사유입력은 </a:t>
            </a:r>
            <a:r>
              <a:rPr lang="ko-KR" altLang="en-US" dirty="0" smtClean="0">
                <a:solidFill>
                  <a:srgbClr val="FF0000"/>
                </a:solidFill>
              </a:rPr>
              <a:t>필수사항</a:t>
            </a:r>
            <a:r>
              <a:rPr lang="ko-KR" altLang="en-US" dirty="0" smtClean="0">
                <a:solidFill>
                  <a:schemeClr val="tx1"/>
                </a:solidFill>
              </a:rPr>
              <a:t>입니다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보고완료를 클릭하여 전송합니다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307777" y="1975426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17385" y="5222427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29858" y="4626529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95703" y="4257197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10107" y="2909521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⑤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2899" y="982041"/>
            <a:ext cx="4502946" cy="562699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ko-KR" altLang="en-US" sz="1700" dirty="0" smtClean="0">
                <a:solidFill>
                  <a:schemeClr val="tx1"/>
                </a:solidFill>
              </a:rPr>
              <a:t>기간 및 보고구분</a:t>
            </a:r>
            <a:r>
              <a:rPr lang="en-US" altLang="ko-KR" sz="1700" dirty="0" smtClean="0">
                <a:solidFill>
                  <a:schemeClr val="tx1"/>
                </a:solidFill>
              </a:rPr>
              <a:t>(</a:t>
            </a:r>
            <a:r>
              <a:rPr lang="ko-KR" altLang="en-US" sz="1700" dirty="0">
                <a:solidFill>
                  <a:schemeClr val="tx1"/>
                </a:solidFill>
              </a:rPr>
              <a:t>보고구분이 </a:t>
            </a:r>
            <a:r>
              <a:rPr lang="en-US" altLang="ko-KR" sz="1700" dirty="0">
                <a:solidFill>
                  <a:schemeClr val="tx1"/>
                </a:solidFill>
              </a:rPr>
              <a:t>‘</a:t>
            </a:r>
            <a:r>
              <a:rPr lang="ko-KR" altLang="en-US" sz="1700" dirty="0">
                <a:solidFill>
                  <a:schemeClr val="tx1"/>
                </a:solidFill>
              </a:rPr>
              <a:t>미처리</a:t>
            </a:r>
            <a:r>
              <a:rPr lang="en-US" altLang="ko-KR" sz="1700" dirty="0">
                <a:solidFill>
                  <a:schemeClr val="tx1"/>
                </a:solidFill>
              </a:rPr>
              <a:t>＇</a:t>
            </a:r>
            <a:r>
              <a:rPr lang="ko-KR" altLang="en-US" sz="1700" dirty="0">
                <a:solidFill>
                  <a:schemeClr val="tx1"/>
                </a:solidFill>
              </a:rPr>
              <a:t>일 경우 신규보고 보고구분이 </a:t>
            </a:r>
            <a:r>
              <a:rPr lang="en-US" altLang="ko-KR" sz="1700" dirty="0">
                <a:solidFill>
                  <a:schemeClr val="tx1"/>
                </a:solidFill>
              </a:rPr>
              <a:t>‘</a:t>
            </a:r>
            <a:r>
              <a:rPr lang="ko-KR" altLang="en-US" sz="1700" dirty="0">
                <a:solidFill>
                  <a:schemeClr val="tx1"/>
                </a:solidFill>
              </a:rPr>
              <a:t>처리</a:t>
            </a:r>
            <a:r>
              <a:rPr lang="en-US" altLang="ko-KR" sz="1700" dirty="0">
                <a:solidFill>
                  <a:schemeClr val="tx1"/>
                </a:solidFill>
              </a:rPr>
              <a:t>＇</a:t>
            </a:r>
            <a:r>
              <a:rPr lang="ko-KR" altLang="en-US" sz="1700" dirty="0">
                <a:solidFill>
                  <a:schemeClr val="tx1"/>
                </a:solidFill>
              </a:rPr>
              <a:t>일 경우 </a:t>
            </a:r>
            <a:r>
              <a:rPr lang="ko-KR" altLang="en-US" sz="1700" dirty="0" smtClean="0">
                <a:solidFill>
                  <a:schemeClr val="tx1"/>
                </a:solidFill>
              </a:rPr>
              <a:t>취소보고</a:t>
            </a:r>
            <a:r>
              <a:rPr lang="en-US" altLang="ko-KR" sz="1700" dirty="0" smtClean="0">
                <a:solidFill>
                  <a:schemeClr val="tx1"/>
                </a:solidFill>
              </a:rPr>
              <a:t>)</a:t>
            </a:r>
            <a:r>
              <a:rPr lang="ko-KR" altLang="en-US" sz="1700" dirty="0" smtClean="0">
                <a:solidFill>
                  <a:schemeClr val="tx1"/>
                </a:solidFill>
              </a:rPr>
              <a:t> 확인 후 검색합니다</a:t>
            </a:r>
            <a:r>
              <a:rPr lang="en-US" altLang="ko-KR" sz="1700" dirty="0" smtClean="0">
                <a:solidFill>
                  <a:schemeClr val="tx1"/>
                </a:solidFill>
              </a:rPr>
              <a:t>. </a:t>
            </a:r>
            <a:r>
              <a:rPr lang="ko-KR" altLang="en-US" sz="1700" dirty="0" smtClean="0">
                <a:solidFill>
                  <a:schemeClr val="tx1"/>
                </a:solidFill>
              </a:rPr>
              <a:t>이 때</a:t>
            </a:r>
            <a:r>
              <a:rPr lang="en-US" altLang="ko-KR" sz="1700" dirty="0" smtClean="0">
                <a:solidFill>
                  <a:schemeClr val="tx1"/>
                </a:solidFill>
              </a:rPr>
              <a:t>, </a:t>
            </a:r>
            <a:r>
              <a:rPr lang="ko-KR" altLang="en-US" sz="1700" dirty="0" smtClean="0">
                <a:solidFill>
                  <a:schemeClr val="tx1"/>
                </a:solidFill>
              </a:rPr>
              <a:t>진료내역에 저장되어있고 </a:t>
            </a:r>
            <a:r>
              <a:rPr lang="en-US" altLang="ko-KR" sz="1700" dirty="0" smtClean="0">
                <a:solidFill>
                  <a:schemeClr val="tx1"/>
                </a:solidFill>
              </a:rPr>
              <a:t>DUR </a:t>
            </a:r>
            <a:r>
              <a:rPr lang="ko-KR" altLang="en-US" sz="1700" dirty="0" smtClean="0">
                <a:solidFill>
                  <a:schemeClr val="tx1"/>
                </a:solidFill>
              </a:rPr>
              <a:t>점검된 내역 중 마약 또는 </a:t>
            </a:r>
            <a:r>
              <a:rPr lang="ko-KR" altLang="en-US" sz="1700" dirty="0" err="1" smtClean="0">
                <a:solidFill>
                  <a:schemeClr val="tx1"/>
                </a:solidFill>
              </a:rPr>
              <a:t>향정</a:t>
            </a:r>
            <a:r>
              <a:rPr lang="ko-KR" altLang="en-US" sz="1700" dirty="0" smtClean="0">
                <a:solidFill>
                  <a:schemeClr val="tx1"/>
                </a:solidFill>
              </a:rPr>
              <a:t> 존재할 시 해당 된 환자 리스트에 대해서만 조회 가능합니다</a:t>
            </a:r>
            <a:r>
              <a:rPr lang="en-US" altLang="ko-KR" sz="17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sz="1700" dirty="0" smtClean="0">
                <a:solidFill>
                  <a:schemeClr val="tx1"/>
                </a:solidFill>
              </a:rPr>
              <a:t>체크되어있는 처방전</a:t>
            </a:r>
            <a:r>
              <a:rPr lang="en-US" altLang="ko-KR" sz="1700" dirty="0" smtClean="0">
                <a:solidFill>
                  <a:schemeClr val="tx1"/>
                </a:solidFill>
              </a:rPr>
              <a:t>(</a:t>
            </a:r>
            <a:r>
              <a:rPr lang="ko-KR" altLang="en-US" sz="1700" dirty="0" smtClean="0">
                <a:solidFill>
                  <a:schemeClr val="tx1"/>
                </a:solidFill>
              </a:rPr>
              <a:t>일반관리대상</a:t>
            </a:r>
            <a:r>
              <a:rPr lang="en-US" altLang="ko-KR" sz="1700" dirty="0" smtClean="0">
                <a:solidFill>
                  <a:schemeClr val="tx1"/>
                </a:solidFill>
              </a:rPr>
              <a:t>)</a:t>
            </a:r>
            <a:r>
              <a:rPr lang="ko-KR" altLang="en-US" sz="1700" dirty="0" smtClean="0">
                <a:solidFill>
                  <a:schemeClr val="tx1"/>
                </a:solidFill>
              </a:rPr>
              <a:t>은 일괄보고 가능하고</a:t>
            </a:r>
            <a:r>
              <a:rPr lang="en-US" altLang="ko-KR" sz="1700" dirty="0" smtClean="0">
                <a:solidFill>
                  <a:schemeClr val="tx1"/>
                </a:solidFill>
              </a:rPr>
              <a:t>(</a:t>
            </a:r>
            <a:r>
              <a:rPr lang="ko-KR" altLang="en-US" sz="1700" dirty="0" err="1" smtClean="0">
                <a:solidFill>
                  <a:schemeClr val="tx1"/>
                </a:solidFill>
              </a:rPr>
              <a:t>약수가코드</a:t>
            </a:r>
            <a:r>
              <a:rPr lang="ko-KR" altLang="en-US" sz="1700" dirty="0" smtClean="0">
                <a:solidFill>
                  <a:schemeClr val="tx1"/>
                </a:solidFill>
              </a:rPr>
              <a:t> </a:t>
            </a:r>
            <a:r>
              <a:rPr lang="ko-KR" altLang="en-US" sz="1700" dirty="0" err="1" smtClean="0">
                <a:solidFill>
                  <a:schemeClr val="tx1"/>
                </a:solidFill>
              </a:rPr>
              <a:t>매칭작업</a:t>
            </a:r>
            <a:r>
              <a:rPr lang="ko-KR" altLang="en-US" sz="1700" dirty="0" smtClean="0">
                <a:solidFill>
                  <a:schemeClr val="tx1"/>
                </a:solidFill>
              </a:rPr>
              <a:t> 시 선택가능</a:t>
            </a:r>
            <a:r>
              <a:rPr lang="en-US" altLang="ko-KR" sz="1700" dirty="0" smtClean="0">
                <a:solidFill>
                  <a:schemeClr val="tx1"/>
                </a:solidFill>
              </a:rPr>
              <a:t>)</a:t>
            </a:r>
            <a:r>
              <a:rPr lang="ko-KR" altLang="en-US" sz="1700" dirty="0" smtClean="0">
                <a:solidFill>
                  <a:schemeClr val="tx1"/>
                </a:solidFill>
              </a:rPr>
              <a:t> 중점관리대상인 마약인 경우 개별적으로 보고하셔야 합니다</a:t>
            </a:r>
            <a:r>
              <a:rPr lang="en-US" altLang="ko-KR" sz="17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sz="1700" dirty="0">
                <a:solidFill>
                  <a:schemeClr val="tx1"/>
                </a:solidFill>
              </a:rPr>
              <a:t>일괄보고 클릭 시 </a:t>
            </a:r>
            <a:r>
              <a:rPr lang="ko-KR" altLang="en-US" sz="1700" dirty="0" smtClean="0">
                <a:solidFill>
                  <a:schemeClr val="tx1"/>
                </a:solidFill>
              </a:rPr>
              <a:t>제품사용량 합계가 확인됩니다</a:t>
            </a:r>
            <a:r>
              <a:rPr lang="en-US" altLang="ko-KR" sz="17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sz="1700" dirty="0" smtClean="0">
                <a:solidFill>
                  <a:schemeClr val="tx1"/>
                </a:solidFill>
              </a:rPr>
              <a:t>확인 후 확인버튼 클릭합니다</a:t>
            </a:r>
            <a:r>
              <a:rPr lang="en-US" altLang="ko-KR" sz="17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sz="1700" dirty="0" smtClean="0">
                <a:solidFill>
                  <a:schemeClr val="tx1"/>
                </a:solidFill>
              </a:rPr>
              <a:t>보고 완료 후 보고구분을 </a:t>
            </a:r>
            <a:r>
              <a:rPr lang="en-US" altLang="ko-KR" sz="1700" dirty="0" smtClean="0">
                <a:solidFill>
                  <a:schemeClr val="tx1"/>
                </a:solidFill>
              </a:rPr>
              <a:t>‘</a:t>
            </a:r>
            <a:r>
              <a:rPr lang="ko-KR" altLang="en-US" sz="1700" dirty="0" smtClean="0">
                <a:solidFill>
                  <a:schemeClr val="tx1"/>
                </a:solidFill>
              </a:rPr>
              <a:t>처리</a:t>
            </a:r>
            <a:r>
              <a:rPr lang="en-US" altLang="ko-KR" sz="1700" dirty="0" smtClean="0">
                <a:solidFill>
                  <a:schemeClr val="tx1"/>
                </a:solidFill>
              </a:rPr>
              <a:t>’</a:t>
            </a:r>
            <a:r>
              <a:rPr lang="ko-KR" altLang="en-US" sz="1700" dirty="0" smtClean="0">
                <a:solidFill>
                  <a:schemeClr val="tx1"/>
                </a:solidFill>
              </a:rPr>
              <a:t>로 변경 후 검색 시 보고하신 리스트가 </a:t>
            </a:r>
            <a:r>
              <a:rPr lang="ko-KR" altLang="en-US" sz="1700" dirty="0" err="1" smtClean="0">
                <a:solidFill>
                  <a:schemeClr val="tx1"/>
                </a:solidFill>
              </a:rPr>
              <a:t>확인가능합니다</a:t>
            </a:r>
            <a:r>
              <a:rPr lang="en-US" altLang="ko-KR" sz="17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ko-KR" sz="17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ko-KR" altLang="en-US" sz="1700" dirty="0" smtClean="0">
                <a:solidFill>
                  <a:schemeClr val="tx1"/>
                </a:solidFill>
              </a:rPr>
              <a:t>투약보고가 완료된 진료내역은 진료실에서 수정 및 삭제 불가능</a:t>
            </a:r>
            <a:r>
              <a:rPr lang="en-US" altLang="ko-KR" sz="1700" dirty="0" smtClean="0">
                <a:solidFill>
                  <a:schemeClr val="tx1"/>
                </a:solidFill>
              </a:rPr>
              <a:t>, </a:t>
            </a:r>
            <a:r>
              <a:rPr lang="ko-KR" altLang="en-US" sz="1700" dirty="0" smtClean="0">
                <a:solidFill>
                  <a:schemeClr val="tx1"/>
                </a:solidFill>
              </a:rPr>
              <a:t>취소보고 후 오더 변경 가능</a:t>
            </a:r>
            <a:endParaRPr lang="en-US" altLang="ko-KR" sz="17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ko-KR" sz="17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en-US" altLang="ko-KR" sz="17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7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재고가 부족한 경우 투약보고 불가합니다</a:t>
            </a:r>
            <a:r>
              <a:rPr lang="en-US" altLang="ko-KR" sz="17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1700" dirty="0">
              <a:solidFill>
                <a:srgbClr val="FF0000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973" y="982041"/>
            <a:ext cx="6940571" cy="5185295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342899" y="46117"/>
            <a:ext cx="11511643" cy="85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 smtClean="0">
                <a:solidFill>
                  <a:schemeClr val="tx1"/>
                </a:solidFill>
              </a:rPr>
              <a:t>7-1. </a:t>
            </a:r>
            <a:r>
              <a:rPr lang="ko-KR" altLang="en-US" sz="4000" dirty="0" smtClean="0">
                <a:solidFill>
                  <a:schemeClr val="tx1"/>
                </a:solidFill>
              </a:rPr>
              <a:t>투약보고</a:t>
            </a:r>
            <a:r>
              <a:rPr lang="en-US" altLang="ko-KR" sz="4000" dirty="0" smtClean="0">
                <a:solidFill>
                  <a:schemeClr val="tx1"/>
                </a:solidFill>
              </a:rPr>
              <a:t>(</a:t>
            </a:r>
            <a:r>
              <a:rPr lang="ko-KR" altLang="en-US" sz="4000" dirty="0" smtClean="0">
                <a:solidFill>
                  <a:schemeClr val="tx1"/>
                </a:solidFill>
              </a:rPr>
              <a:t>일괄보고</a:t>
            </a:r>
            <a:r>
              <a:rPr lang="en-US" altLang="ko-KR" sz="4000" dirty="0" smtClean="0">
                <a:solidFill>
                  <a:schemeClr val="tx1"/>
                </a:solidFill>
              </a:rPr>
              <a:t>)</a:t>
            </a:r>
            <a:endParaRPr lang="en-US" altLang="ko-KR" sz="4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4271" y="907205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9939" y="1622341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41858" y="1091871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78258" y="5454364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5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2898" y="978393"/>
            <a:ext cx="4699881" cy="535903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조회 할 기간 선택 후 검색합니다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 보고할 제품 확인 후 보고버튼을 클릭합니다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진료내역에서 투약보고 할 제품 </a:t>
            </a:r>
            <a:r>
              <a:rPr lang="ko-KR" altLang="en-US" dirty="0" err="1" smtClean="0">
                <a:solidFill>
                  <a:schemeClr val="tx1"/>
                </a:solidFill>
              </a:rPr>
              <a:t>더블클릭합니다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제품재고에서 </a:t>
            </a:r>
            <a:r>
              <a:rPr lang="en-US" altLang="ko-KR" dirty="0" smtClean="0">
                <a:solidFill>
                  <a:schemeClr val="tx1"/>
                </a:solidFill>
              </a:rPr>
              <a:t>C</a:t>
            </a:r>
            <a:r>
              <a:rPr lang="ko-KR" altLang="en-US" dirty="0" smtClean="0">
                <a:solidFill>
                  <a:schemeClr val="tx1"/>
                </a:solidFill>
              </a:rPr>
              <a:t>란 체크박스 체크 후 사용량 및 폐기량을 확인 합니다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확인 후 추가합니다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dirty="0" err="1" smtClean="0">
                <a:solidFill>
                  <a:schemeClr val="tx1"/>
                </a:solidFill>
              </a:rPr>
              <a:t>투약보고할</a:t>
            </a:r>
            <a:r>
              <a:rPr lang="ko-KR" altLang="en-US" dirty="0" smtClean="0">
                <a:solidFill>
                  <a:schemeClr val="tx1"/>
                </a:solidFill>
              </a:rPr>
              <a:t> 제품을 모두 추가하였으면 보고완료버튼을 클릭하여 전송합니다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342899" y="46792"/>
            <a:ext cx="11511643" cy="85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 smtClean="0">
                <a:solidFill>
                  <a:schemeClr val="tx1"/>
                </a:solidFill>
              </a:rPr>
              <a:t>7-2. </a:t>
            </a:r>
            <a:r>
              <a:rPr lang="ko-KR" altLang="en-US" sz="4000" dirty="0">
                <a:solidFill>
                  <a:schemeClr val="tx1"/>
                </a:solidFill>
              </a:rPr>
              <a:t>투약보고</a:t>
            </a:r>
            <a:r>
              <a:rPr lang="en-US" altLang="ko-KR" sz="4000" dirty="0" smtClean="0">
                <a:solidFill>
                  <a:schemeClr val="tx1"/>
                </a:solidFill>
              </a:rPr>
              <a:t>(</a:t>
            </a:r>
            <a:r>
              <a:rPr lang="ko-KR" altLang="en-US" sz="4000" dirty="0" smtClean="0">
                <a:solidFill>
                  <a:schemeClr val="tx1"/>
                </a:solidFill>
              </a:rPr>
              <a:t>개별보고</a:t>
            </a:r>
            <a:r>
              <a:rPr lang="en-US" altLang="ko-KR" sz="4000" dirty="0" smtClean="0">
                <a:solidFill>
                  <a:schemeClr val="tx1"/>
                </a:solidFill>
              </a:rPr>
              <a:t>) </a:t>
            </a:r>
            <a:endParaRPr lang="en-US" altLang="ko-KR" sz="4000" dirty="0">
              <a:solidFill>
                <a:schemeClr val="tx1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026" y="1112349"/>
            <a:ext cx="6546515" cy="146900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026" y="2471596"/>
            <a:ext cx="6546515" cy="40831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모서리가 둥근 직사각형 6"/>
          <p:cNvSpPr/>
          <p:nvPr/>
        </p:nvSpPr>
        <p:spPr>
          <a:xfrm>
            <a:off x="11324247" y="2050044"/>
            <a:ext cx="434566" cy="42155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846052" y="912786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11049" y="1768756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62375" y="3406838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62375" y="4467700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17244" y="4837032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⑤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26566" y="2547382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⑥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3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342900" y="1003058"/>
            <a:ext cx="4292474" cy="446793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투약보고리스트에서 보고구분을 </a:t>
            </a:r>
            <a:r>
              <a:rPr lang="en-US" altLang="ko-KR" dirty="0" smtClean="0">
                <a:solidFill>
                  <a:schemeClr val="tx1"/>
                </a:solidFill>
              </a:rPr>
              <a:t>‘</a:t>
            </a:r>
            <a:r>
              <a:rPr lang="ko-KR" altLang="en-US" dirty="0" smtClean="0">
                <a:solidFill>
                  <a:schemeClr val="tx1"/>
                </a:solidFill>
              </a:rPr>
              <a:t>처리</a:t>
            </a:r>
            <a:r>
              <a:rPr lang="en-US" altLang="ko-KR" dirty="0" smtClean="0">
                <a:solidFill>
                  <a:schemeClr val="tx1"/>
                </a:solidFill>
              </a:rPr>
              <a:t>＇</a:t>
            </a:r>
            <a:r>
              <a:rPr lang="ko-KR" altLang="en-US" dirty="0" smtClean="0">
                <a:solidFill>
                  <a:schemeClr val="tx1"/>
                </a:solidFill>
              </a:rPr>
              <a:t>로 검색 후 취소할 처방전 선택 후 취소버튼 클릭합니다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투약보고를 취소할 내용 확인 후 취소사유를 입력합니다</a:t>
            </a:r>
            <a:r>
              <a:rPr lang="en-US" altLang="ko-KR" dirty="0" smtClean="0">
                <a:solidFill>
                  <a:schemeClr val="tx1"/>
                </a:solidFill>
              </a:rPr>
              <a:t>. </a:t>
            </a:r>
            <a:r>
              <a:rPr lang="ko-KR" altLang="en-US" dirty="0" smtClean="0">
                <a:solidFill>
                  <a:srgbClr val="FF0000"/>
                </a:solidFill>
              </a:rPr>
              <a:t>필수사항</a:t>
            </a:r>
            <a:r>
              <a:rPr lang="ko-KR" altLang="en-US" dirty="0" smtClean="0">
                <a:solidFill>
                  <a:schemeClr val="tx1"/>
                </a:solidFill>
              </a:rPr>
              <a:t>입니다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취소보고버튼을 클릭합니다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49" y="958943"/>
            <a:ext cx="7155793" cy="1871805"/>
          </a:xfrm>
          <a:prstGeom prst="rect">
            <a:avLst/>
          </a:prstGeom>
          <a:ln>
            <a:noFill/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001" y="2938835"/>
            <a:ext cx="5965505" cy="337451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342899" y="46117"/>
            <a:ext cx="11511643" cy="85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 smtClean="0">
                <a:solidFill>
                  <a:schemeClr val="tx1"/>
                </a:solidFill>
              </a:rPr>
              <a:t>8. </a:t>
            </a:r>
            <a:r>
              <a:rPr lang="ko-KR" altLang="en-US" sz="4000" dirty="0">
                <a:solidFill>
                  <a:schemeClr val="tx1"/>
                </a:solidFill>
              </a:rPr>
              <a:t>투약보고</a:t>
            </a:r>
            <a:r>
              <a:rPr lang="en-US" altLang="ko-KR" sz="4000" dirty="0" smtClean="0">
                <a:solidFill>
                  <a:schemeClr val="tx1"/>
                </a:solidFill>
              </a:rPr>
              <a:t>(</a:t>
            </a:r>
            <a:r>
              <a:rPr lang="ko-KR" altLang="en-US" sz="4000" dirty="0" smtClean="0">
                <a:solidFill>
                  <a:schemeClr val="tx1"/>
                </a:solidFill>
              </a:rPr>
              <a:t>취소보고</a:t>
            </a:r>
            <a:r>
              <a:rPr lang="en-US" altLang="ko-KR" sz="4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10230403" y="3169288"/>
            <a:ext cx="860079" cy="3259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11161285" y="2243237"/>
            <a:ext cx="439099" cy="2353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0790093" y="2176265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29605" y="5401576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58246" y="3112345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2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342899" y="994367"/>
            <a:ext cx="5043913" cy="446793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투약보고리스트 상단메뉴 재고버튼을 통하여 재고 확인 가능합니다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dirty="0" err="1" smtClean="0">
                <a:solidFill>
                  <a:schemeClr val="tx1"/>
                </a:solidFill>
              </a:rPr>
              <a:t>Nims</a:t>
            </a:r>
            <a:r>
              <a:rPr lang="ko-KR" altLang="en-US" dirty="0" smtClean="0">
                <a:solidFill>
                  <a:schemeClr val="tx1"/>
                </a:solidFill>
              </a:rPr>
              <a:t>에 등록되어있는 재고와 마약류통합관리프로그램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</a:rPr>
              <a:t>클릭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  <a:r>
              <a:rPr lang="ko-KR" altLang="en-US" dirty="0" smtClean="0">
                <a:solidFill>
                  <a:schemeClr val="tx1"/>
                </a:solidFill>
              </a:rPr>
              <a:t>에 입력된 재고와 비교가 가능합니다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재고를 </a:t>
            </a:r>
            <a:r>
              <a:rPr lang="ko-KR" altLang="en-US" dirty="0" err="1" smtClean="0">
                <a:solidFill>
                  <a:schemeClr val="tx1"/>
                </a:solidFill>
              </a:rPr>
              <a:t>더블클릭하여</a:t>
            </a:r>
            <a:r>
              <a:rPr lang="ko-KR" altLang="en-US" dirty="0" smtClean="0">
                <a:solidFill>
                  <a:schemeClr val="tx1"/>
                </a:solidFill>
              </a:rPr>
              <a:t> 등록된 재고 수량을 파악할 수 있고 해당 제품의 </a:t>
            </a:r>
            <a:r>
              <a:rPr lang="ko-KR" altLang="en-US" dirty="0" err="1" smtClean="0">
                <a:solidFill>
                  <a:schemeClr val="tx1"/>
                </a:solidFill>
              </a:rPr>
              <a:t>투약량을</a:t>
            </a:r>
            <a:r>
              <a:rPr lang="ko-KR" altLang="en-US" dirty="0" smtClean="0">
                <a:solidFill>
                  <a:schemeClr val="tx1"/>
                </a:solidFill>
              </a:rPr>
              <a:t> 확인할 수 있습니다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dirty="0" err="1">
                <a:solidFill>
                  <a:schemeClr val="tx1"/>
                </a:solidFill>
              </a:rPr>
              <a:t>Nims</a:t>
            </a:r>
            <a:r>
              <a:rPr lang="ko-KR" altLang="en-US" dirty="0">
                <a:solidFill>
                  <a:schemeClr val="tx1"/>
                </a:solidFill>
              </a:rPr>
              <a:t>재고와 </a:t>
            </a:r>
            <a:r>
              <a:rPr lang="en-US" altLang="ko-KR" dirty="0">
                <a:solidFill>
                  <a:schemeClr val="tx1"/>
                </a:solidFill>
              </a:rPr>
              <a:t>New</a:t>
            </a:r>
            <a:r>
              <a:rPr lang="ko-KR" altLang="en-US" dirty="0">
                <a:solidFill>
                  <a:schemeClr val="tx1"/>
                </a:solidFill>
              </a:rPr>
              <a:t>클릭 재고가 일치하지 않을 경우 </a:t>
            </a:r>
            <a:r>
              <a:rPr lang="ko-KR" altLang="en-US" dirty="0">
                <a:solidFill>
                  <a:srgbClr val="FF0000"/>
                </a:solidFill>
              </a:rPr>
              <a:t>빨간색</a:t>
            </a:r>
            <a:r>
              <a:rPr lang="ko-KR" altLang="en-US" dirty="0">
                <a:solidFill>
                  <a:schemeClr val="tx1"/>
                </a:solidFill>
              </a:rPr>
              <a:t>으로 </a:t>
            </a:r>
            <a:r>
              <a:rPr lang="ko-KR" altLang="en-US" dirty="0" smtClean="0">
                <a:solidFill>
                  <a:schemeClr val="tx1"/>
                </a:solidFill>
              </a:rPr>
              <a:t>표시됩니다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dirty="0" smtClean="0">
                <a:solidFill>
                  <a:schemeClr val="tx1"/>
                </a:solidFill>
              </a:rPr>
              <a:t>만일</a:t>
            </a:r>
            <a:r>
              <a:rPr lang="en-US" altLang="ko-KR" dirty="0" smtClean="0">
                <a:solidFill>
                  <a:schemeClr val="tx1"/>
                </a:solidFill>
              </a:rPr>
              <a:t> New</a:t>
            </a:r>
            <a:r>
              <a:rPr lang="ko-KR" altLang="en-US" dirty="0" smtClean="0">
                <a:solidFill>
                  <a:schemeClr val="tx1"/>
                </a:solidFill>
              </a:rPr>
              <a:t>클릭의 재고가 잘못되었을 경우 해당 제품 </a:t>
            </a:r>
            <a:r>
              <a:rPr lang="ko-KR" altLang="en-US" dirty="0" err="1" smtClean="0">
                <a:solidFill>
                  <a:schemeClr val="tx1"/>
                </a:solidFill>
              </a:rPr>
              <a:t>우클릭하여</a:t>
            </a:r>
            <a:r>
              <a:rPr lang="ko-KR" altLang="en-US" dirty="0" smtClean="0">
                <a:solidFill>
                  <a:schemeClr val="tx1"/>
                </a:solidFill>
              </a:rPr>
              <a:t> 재고를 맞출 수 있습니다</a:t>
            </a:r>
            <a:r>
              <a:rPr lang="en-US" altLang="ko-KR" dirty="0" smtClean="0">
                <a:solidFill>
                  <a:schemeClr val="tx1"/>
                </a:solidFill>
              </a:rPr>
              <a:t>. ( </a:t>
            </a:r>
            <a:r>
              <a:rPr lang="en-US" altLang="ko-KR" dirty="0" smtClean="0">
                <a:solidFill>
                  <a:srgbClr val="FF0000"/>
                </a:solidFill>
              </a:rPr>
              <a:t>NIMS</a:t>
            </a:r>
            <a:r>
              <a:rPr lang="ko-KR" altLang="en-US" dirty="0" smtClean="0">
                <a:solidFill>
                  <a:srgbClr val="FF0000"/>
                </a:solidFill>
              </a:rPr>
              <a:t>에 전송하지 않음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en-US" altLang="ko-KR" dirty="0">
              <a:solidFill>
                <a:schemeClr val="tx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812" y="994367"/>
            <a:ext cx="6460436" cy="1023791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342899" y="46117"/>
            <a:ext cx="11511643" cy="85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 smtClean="0">
                <a:solidFill>
                  <a:schemeClr val="tx1"/>
                </a:solidFill>
              </a:rPr>
              <a:t>9. </a:t>
            </a:r>
            <a:r>
              <a:rPr lang="ko-KR" altLang="en-US" sz="4000" dirty="0" smtClean="0">
                <a:solidFill>
                  <a:schemeClr val="tx1"/>
                </a:solidFill>
              </a:rPr>
              <a:t>재고</a:t>
            </a:r>
            <a:endParaRPr lang="en-US" altLang="ko-KR" sz="4000" dirty="0">
              <a:solidFill>
                <a:schemeClr val="tx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8981225" y="1154127"/>
            <a:ext cx="502694" cy="2902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811" y="1790612"/>
            <a:ext cx="6460437" cy="474598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6810" y="3229403"/>
            <a:ext cx="4348545" cy="270061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2" name="모서리가 둥근 직사각형 11"/>
          <p:cNvSpPr/>
          <p:nvPr/>
        </p:nvSpPr>
        <p:spPr>
          <a:xfrm>
            <a:off x="10909427" y="2879000"/>
            <a:ext cx="832919" cy="365760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9112727" y="844318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12718" y="2156583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29831" y="4579711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56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42899" y="46117"/>
            <a:ext cx="11511643" cy="85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 smtClean="0">
                <a:solidFill>
                  <a:schemeClr val="tx1"/>
                </a:solidFill>
                <a:latin typeface="+mj-ea"/>
              </a:rPr>
              <a:t>10. </a:t>
            </a:r>
            <a:r>
              <a:rPr lang="ko-KR" altLang="en-US" sz="4000" dirty="0" smtClean="0">
                <a:solidFill>
                  <a:schemeClr val="tx1"/>
                </a:solidFill>
                <a:latin typeface="+mj-ea"/>
              </a:rPr>
              <a:t>폐기보고 </a:t>
            </a:r>
            <a:r>
              <a:rPr lang="en-US" altLang="ko-KR" sz="2400" dirty="0" smtClean="0">
                <a:solidFill>
                  <a:schemeClr val="tx1"/>
                </a:solidFill>
                <a:latin typeface="+mj-ea"/>
              </a:rPr>
              <a:t>– </a:t>
            </a:r>
            <a:r>
              <a:rPr lang="ko-KR" altLang="en-US" sz="2400" dirty="0" smtClean="0">
                <a:solidFill>
                  <a:schemeClr val="tx1"/>
                </a:solidFill>
                <a:latin typeface="+mj-ea"/>
              </a:rPr>
              <a:t>제품의 유통기한이 지났거나 파손 등의 이유로 폐기 할 경우 </a:t>
            </a:r>
            <a:endParaRPr lang="en-US" altLang="ko-KR" sz="2400" dirty="0" smtClean="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811" y="994367"/>
            <a:ext cx="6467729" cy="918093"/>
          </a:xfr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88" y="1912460"/>
            <a:ext cx="6431453" cy="46147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11512" y="846803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6390302" y="1164039"/>
            <a:ext cx="613613" cy="48966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829996" y="2425708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49273" y="2425708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44421" y="3674141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834302" y="4043473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⑤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74347" y="2056376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⑥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8" name="내용 개체 틀 5"/>
          <p:cNvSpPr txBox="1">
            <a:spLocks/>
          </p:cNvSpPr>
          <p:nvPr/>
        </p:nvSpPr>
        <p:spPr>
          <a:xfrm>
            <a:off x="342899" y="994367"/>
            <a:ext cx="5043913" cy="553289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폐기보고리스트에서 신규보고를 클릭합니다</a:t>
            </a:r>
            <a:endParaRPr lang="en-US" altLang="ko-KR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폐기종료 및 폐기사유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폐기방법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폐기일자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폐기장소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관할관청을 확인합니다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조회버튼을 이용하여 폐기 할 제품을 선택합니다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폐기 할 수량을 입력합니다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입력 한 내용 확인 후 추가합니다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폐기 할 제품을 모두 추가하였으면 보고완료 버튼을 통해 </a:t>
            </a:r>
            <a:r>
              <a:rPr lang="ko-KR" altLang="en-US" dirty="0" err="1" smtClean="0">
                <a:solidFill>
                  <a:schemeClr val="tx1"/>
                </a:solidFill>
              </a:rPr>
              <a:t>폐기보고합니다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en-US" altLang="ko-K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42899" y="46117"/>
            <a:ext cx="11511643" cy="85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 smtClean="0">
                <a:solidFill>
                  <a:schemeClr val="tx1"/>
                </a:solidFill>
              </a:rPr>
              <a:t>11-1. </a:t>
            </a:r>
            <a:r>
              <a:rPr lang="ko-KR" altLang="en-US" sz="4000" dirty="0" smtClean="0">
                <a:solidFill>
                  <a:schemeClr val="tx1"/>
                </a:solidFill>
              </a:rPr>
              <a:t>저장소이동 </a:t>
            </a:r>
            <a:endParaRPr lang="en-US" altLang="ko-KR" sz="4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7" y="6152086"/>
            <a:ext cx="11511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ko-KR" dirty="0" err="1" smtClean="0"/>
              <a:t>Nims</a:t>
            </a:r>
            <a:r>
              <a:rPr lang="en-US" altLang="ko-KR" dirty="0" smtClean="0"/>
              <a:t> </a:t>
            </a:r>
            <a:r>
              <a:rPr lang="ko-KR" altLang="en-US" dirty="0" smtClean="0"/>
              <a:t>홈페이지에서 로그인 후 </a:t>
            </a:r>
            <a:r>
              <a:rPr lang="ko-KR" altLang="en-US" dirty="0" err="1" smtClean="0"/>
              <a:t>마이페이지</a:t>
            </a:r>
            <a:r>
              <a:rPr lang="ko-KR" altLang="en-US" dirty="0" smtClean="0"/>
              <a:t> 저장소 관리에서 저장소를 등록하여 줍니다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7" y="960484"/>
            <a:ext cx="11511643" cy="163099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7" y="2220521"/>
            <a:ext cx="11511643" cy="38592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41643" y="1963557"/>
            <a:ext cx="34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55157" y="1433028"/>
            <a:ext cx="34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609" y="5753961"/>
            <a:ext cx="34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8391" y="4503908"/>
            <a:ext cx="42669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500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체크값</a:t>
            </a:r>
            <a:r>
              <a:rPr lang="ko-KR" altLang="en-US" sz="15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체크해주셔야 프로그램 연동됩니다</a:t>
            </a:r>
            <a:endParaRPr lang="ko-KR" altLang="en-US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9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1643" y="68096"/>
            <a:ext cx="11515411" cy="848497"/>
          </a:xfrm>
        </p:spPr>
        <p:txBody>
          <a:bodyPr anchor="b">
            <a:normAutofit/>
          </a:bodyPr>
          <a:lstStyle/>
          <a:p>
            <a:pPr algn="ctr"/>
            <a:r>
              <a:rPr lang="ko-KR" altLang="en-US" sz="4000" dirty="0" smtClean="0">
                <a:solidFill>
                  <a:schemeClr val="tx1"/>
                </a:solidFill>
              </a:rPr>
              <a:t>목차</a:t>
            </a:r>
            <a:endParaRPr lang="ko-KR" altLang="en-US" sz="4000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1643" y="978129"/>
            <a:ext cx="11515411" cy="559776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ko-KR" dirty="0" err="1" smtClean="0">
                <a:solidFill>
                  <a:schemeClr val="tx1"/>
                </a:solidFill>
              </a:rPr>
              <a:t>Nims</a:t>
            </a:r>
            <a:r>
              <a:rPr lang="ko-KR" altLang="en-US" dirty="0" smtClean="0">
                <a:solidFill>
                  <a:schemeClr val="tx1"/>
                </a:solidFill>
              </a:rPr>
              <a:t>홈페이지 회원가입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마약류통합관리시스템 프로그램 설치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마약류통합관리시스템 기본데이터 등록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자주 사용하는 거래처 등록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dirty="0" err="1" smtClean="0">
                <a:solidFill>
                  <a:schemeClr val="tx1"/>
                </a:solidFill>
              </a:rPr>
              <a:t>약수가코드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</a:rPr>
              <a:t>매칭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구입보고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투약보고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취소보고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재고관리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폐기보고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저장소이동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양도 및 양수보고</a:t>
            </a:r>
            <a:endParaRPr lang="en-US" altLang="ko-K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42899" y="46117"/>
            <a:ext cx="11511643" cy="85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 smtClean="0">
                <a:solidFill>
                  <a:schemeClr val="tx1"/>
                </a:solidFill>
              </a:rPr>
              <a:t>11-2. </a:t>
            </a:r>
            <a:r>
              <a:rPr lang="ko-KR" altLang="en-US" sz="4000" dirty="0" smtClean="0">
                <a:solidFill>
                  <a:schemeClr val="tx1"/>
                </a:solidFill>
              </a:rPr>
              <a:t>저장소이동</a:t>
            </a:r>
            <a:endParaRPr lang="en-US" altLang="ko-KR" sz="4000" dirty="0">
              <a:solidFill>
                <a:schemeClr val="tx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820" y="977250"/>
            <a:ext cx="7204721" cy="919644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6293796" y="1142510"/>
            <a:ext cx="700391" cy="5138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820" y="1896894"/>
            <a:ext cx="7204721" cy="47131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37400" y="817509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20497" y="2348275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6336" y="2280181"/>
            <a:ext cx="362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38803" y="5000726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78800" y="2037229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⑤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8927" y="1100917"/>
            <a:ext cx="42408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저장소이동리스트의 신규보고를 클릭합니다</a:t>
            </a:r>
            <a:r>
              <a:rPr lang="en-US" altLang="ko-KR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dirty="0" smtClean="0"/>
              <a:t>11-1</a:t>
            </a:r>
            <a:r>
              <a:rPr lang="ko-KR" altLang="en-US" dirty="0" smtClean="0"/>
              <a:t>에서 등록 한 저장소 중 변경 할 저장소를 입고 저장소에서 선택해 줍니다</a:t>
            </a:r>
            <a:endParaRPr lang="en-US" altLang="ko-KR" dirty="0" smtClean="0"/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출고 저장소 선택 시 해당 저장소에 저장되어있는 제품들이 보여지고 저장소를 이동 할 제품을 </a:t>
            </a:r>
            <a:r>
              <a:rPr lang="ko-KR" altLang="en-US" dirty="0" err="1" smtClean="0"/>
              <a:t>더블클릭하여</a:t>
            </a:r>
            <a:r>
              <a:rPr lang="ko-KR" altLang="en-US" dirty="0" smtClean="0"/>
              <a:t> 선택해줍니다</a:t>
            </a:r>
            <a:endParaRPr lang="en-US" altLang="ko-KR" dirty="0" smtClean="0"/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저장소 이동 할 수량을 확인 후 추가해줍니다</a:t>
            </a:r>
            <a:endParaRPr lang="en-US" altLang="ko-KR" dirty="0" smtClean="0"/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저장소 이동 할 제품을 모두 추가 하였으면 보고완료 버튼을 통하여 보고 합니다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286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12-1 </a:t>
            </a:r>
            <a:r>
              <a:rPr lang="ko-KR" altLang="en-US" dirty="0" smtClean="0">
                <a:solidFill>
                  <a:schemeClr val="tx1"/>
                </a:solidFill>
              </a:rPr>
              <a:t>양도보고 </a:t>
            </a:r>
            <a:r>
              <a:rPr lang="en-US" altLang="ko-KR" sz="1500" dirty="0" smtClean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ko-KR" altLang="en-US" sz="1500" dirty="0" smtClean="0">
                <a:solidFill>
                  <a:schemeClr val="tx1"/>
                </a:solidFill>
                <a:latin typeface="+mn-ea"/>
                <a:ea typeface="+mn-ea"/>
              </a:rPr>
              <a:t>병원에 있는 제품 재고를 다른 병원이나 혹은 다른 제약회사로 양도하는 경우 사용합니다</a:t>
            </a:r>
            <a:r>
              <a:rPr lang="en-US" altLang="ko-KR" sz="150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  <a:endParaRPr lang="ko-KR" altLang="en-US" sz="15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49" y="992181"/>
            <a:ext cx="7194313" cy="1154733"/>
          </a:xfrm>
        </p:spPr>
      </p:pic>
      <p:sp>
        <p:nvSpPr>
          <p:cNvPr id="5" name="모서리가 둥근 직사각형 4"/>
          <p:cNvSpPr/>
          <p:nvPr/>
        </p:nvSpPr>
        <p:spPr>
          <a:xfrm>
            <a:off x="6906639" y="1256995"/>
            <a:ext cx="700391" cy="57406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071238" y="887663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" y="992181"/>
            <a:ext cx="43166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양도보고리스트의 신규보고를 클릭합니다</a:t>
            </a:r>
            <a:r>
              <a:rPr lang="en-US" altLang="ko-KR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양도 할 업체를 조회하여 선택해 줍니다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때 거래처는 자주 사용하는 거래처 등록에서 등록가능 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조회 후 양도구분을 확인해줍니다</a:t>
            </a:r>
            <a:r>
              <a:rPr lang="en-US" altLang="ko-KR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dirty="0" err="1" smtClean="0"/>
              <a:t>제품찾기에서</a:t>
            </a:r>
            <a:r>
              <a:rPr lang="ko-KR" altLang="en-US" dirty="0" smtClean="0"/>
              <a:t> 양도 할 제품 조회합니다</a:t>
            </a:r>
            <a:r>
              <a:rPr lang="en-US" altLang="ko-KR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양도 할 제품의 수량을 입력 후 추가버튼을 이용하여 추가해줍니다</a:t>
            </a:r>
            <a:r>
              <a:rPr lang="en-US" altLang="ko-KR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양도 할 제품을 모두 추가하였으면 보고완료를 통하여 보고해줍니다</a:t>
            </a:r>
            <a:r>
              <a:rPr lang="en-US" altLang="ko-KR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altLang="ko-KR" dirty="0" smtClean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49" y="2143806"/>
            <a:ext cx="7194313" cy="44126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87842" y="2565166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49660" y="2685790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60257" y="3982346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35256" y="2274998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⑤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6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 smtClean="0">
                <a:solidFill>
                  <a:schemeClr val="tx1"/>
                </a:solidFill>
              </a:rPr>
              <a:t>12-2 </a:t>
            </a:r>
            <a:r>
              <a:rPr lang="ko-KR" altLang="en-US" sz="4000" dirty="0" smtClean="0">
                <a:solidFill>
                  <a:schemeClr val="tx1"/>
                </a:solidFill>
              </a:rPr>
              <a:t>양수보고 </a:t>
            </a:r>
            <a:r>
              <a:rPr lang="en-US" altLang="ko-KR" sz="1500" dirty="0" smtClean="0">
                <a:solidFill>
                  <a:schemeClr val="tx1"/>
                </a:solidFill>
              </a:rPr>
              <a:t>– </a:t>
            </a:r>
            <a:r>
              <a:rPr lang="ko-KR" altLang="en-US" sz="1500" dirty="0" smtClean="0">
                <a:solidFill>
                  <a:schemeClr val="tx1"/>
                </a:solidFill>
              </a:rPr>
              <a:t> 다른 병원에서 해당 병원으로부터 제품을 받은 경우 양수보고를 사용합니다</a:t>
            </a:r>
            <a:r>
              <a:rPr lang="en-US" altLang="ko-KR" sz="1500" dirty="0" smtClean="0">
                <a:solidFill>
                  <a:schemeClr val="tx1"/>
                </a:solidFill>
              </a:rPr>
              <a:t>.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" y="982453"/>
            <a:ext cx="5755821" cy="1154733"/>
          </a:xfrm>
        </p:spPr>
      </p:pic>
      <p:sp>
        <p:nvSpPr>
          <p:cNvPr id="5" name="모서리가 둥근 직사각형 4"/>
          <p:cNvSpPr/>
          <p:nvPr/>
        </p:nvSpPr>
        <p:spPr>
          <a:xfrm>
            <a:off x="2444074" y="1235092"/>
            <a:ext cx="700391" cy="57406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444074" y="894603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" y="2137186"/>
            <a:ext cx="5755821" cy="42876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01124" y="3727007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720" y="982454"/>
            <a:ext cx="5765903" cy="30447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592898" y="1002743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91252" y="3214408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1397" y="2223486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⑤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8720" y="4008586"/>
            <a:ext cx="53179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양수보고리스트의 신규보고를 클릭합니다</a:t>
            </a:r>
            <a:r>
              <a:rPr lang="en-US" altLang="ko-KR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양수대상목록조회를 클릭합니다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Nims</a:t>
            </a:r>
            <a:r>
              <a:rPr lang="ko-KR" altLang="en-US" dirty="0" smtClean="0"/>
              <a:t>에 양도보고 되어있는 목록을 조회하실 수 있습니다</a:t>
            </a:r>
            <a:r>
              <a:rPr lang="en-US" altLang="ko-KR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양수대상 목록조회 창에서 검색 할 항목 입력 후 검색버튼을 눌러줍니다</a:t>
            </a:r>
            <a:r>
              <a:rPr lang="en-US" altLang="ko-KR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양수대상 확인 후 해당 제품을 </a:t>
            </a:r>
            <a:r>
              <a:rPr lang="ko-KR" altLang="en-US" dirty="0" err="1" smtClean="0"/>
              <a:t>더블클릭합니다</a:t>
            </a:r>
            <a:r>
              <a:rPr lang="en-US" altLang="ko-KR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양도구분 입력</a:t>
            </a:r>
            <a:r>
              <a:rPr lang="en-US" altLang="ko-KR" dirty="0" smtClean="0"/>
              <a:t>, </a:t>
            </a:r>
            <a:r>
              <a:rPr lang="ko-KR" altLang="en-US" dirty="0" smtClean="0"/>
              <a:t>양수보고 목록 확인 후 보고완료버튼을 이용하여 완료합니다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186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1643" y="988541"/>
            <a:ext cx="11515411" cy="5321823"/>
          </a:xfrm>
        </p:spPr>
        <p:txBody>
          <a:bodyPr>
            <a:normAutofit/>
          </a:bodyPr>
          <a:lstStyle/>
          <a:p>
            <a:pPr>
              <a:buFont typeface="맑은 고딕" panose="020B0503020000020004" pitchFamily="50" charset="-127"/>
              <a:buChar char="▶"/>
            </a:pPr>
            <a:r>
              <a:rPr lang="en-US" altLang="ko-KR" sz="2000" dirty="0" smtClean="0">
                <a:solidFill>
                  <a:srgbClr val="FF0000"/>
                </a:solidFill>
                <a:latin typeface="+mj-ea"/>
                <a:ea typeface="+mj-ea"/>
                <a:hlinkClick r:id="rId2"/>
              </a:rPr>
              <a:t>https://www.nims.or.kr</a:t>
            </a:r>
            <a:r>
              <a:rPr lang="en-US" altLang="ko-KR" sz="2000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ko-KR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에 접속하여 회원가입을 진행합니다</a:t>
            </a:r>
            <a:r>
              <a:rPr lang="en-US" altLang="ko-KR" sz="2000" dirty="0" smtClean="0">
                <a:solidFill>
                  <a:schemeClr val="tx1"/>
                </a:solidFill>
                <a:latin typeface="+mj-ea"/>
                <a:ea typeface="+mj-ea"/>
              </a:rPr>
              <a:t>.</a:t>
            </a:r>
            <a:endParaRPr lang="ko-KR" altLang="en-US" sz="2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425" y="1524132"/>
            <a:ext cx="8610629" cy="4810633"/>
          </a:xfrm>
          <a:prstGeom prst="rect">
            <a:avLst/>
          </a:prstGeom>
        </p:spPr>
      </p:pic>
      <p:sp>
        <p:nvSpPr>
          <p:cNvPr id="6" name="액자 5"/>
          <p:cNvSpPr/>
          <p:nvPr/>
        </p:nvSpPr>
        <p:spPr>
          <a:xfrm>
            <a:off x="8555525" y="5142614"/>
            <a:ext cx="1231272" cy="453081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341643" y="63371"/>
            <a:ext cx="11515411" cy="8402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4000" dirty="0"/>
              <a:t>1. </a:t>
            </a:r>
            <a:r>
              <a:rPr lang="en-US" altLang="ko-KR" sz="4000" dirty="0" err="1"/>
              <a:t>Nims</a:t>
            </a:r>
            <a:r>
              <a:rPr lang="ko-KR" altLang="en-US" sz="4000" dirty="0"/>
              <a:t>홈페이지 회원가입</a:t>
            </a:r>
          </a:p>
        </p:txBody>
      </p:sp>
    </p:spTree>
    <p:extLst>
      <p:ext uri="{BB962C8B-B14F-4D97-AF65-F5344CB8AC3E}">
        <p14:creationId xmlns:p14="http://schemas.microsoft.com/office/powerpoint/2010/main" val="405657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43" y="982494"/>
            <a:ext cx="11530728" cy="4260715"/>
          </a:xfrm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342899" y="46117"/>
            <a:ext cx="11511643" cy="855884"/>
          </a:xfrm>
        </p:spPr>
        <p:txBody>
          <a:bodyPr>
            <a:normAutofit/>
          </a:bodyPr>
          <a:lstStyle/>
          <a:p>
            <a:r>
              <a:rPr lang="en-US" altLang="ko-KR" sz="4000" dirty="0">
                <a:solidFill>
                  <a:schemeClr val="tx1"/>
                </a:solidFill>
              </a:rPr>
              <a:t>2</a:t>
            </a:r>
            <a:r>
              <a:rPr lang="en-US" altLang="ko-KR" sz="4000" dirty="0" smtClean="0">
                <a:solidFill>
                  <a:schemeClr val="tx1"/>
                </a:solidFill>
              </a:rPr>
              <a:t>. </a:t>
            </a:r>
            <a:r>
              <a:rPr lang="ko-KR" altLang="en-US" sz="4000" dirty="0" smtClean="0">
                <a:solidFill>
                  <a:schemeClr val="tx1"/>
                </a:solidFill>
              </a:rPr>
              <a:t>마약류통합관리시스템 프로그램 설치</a:t>
            </a:r>
            <a:endParaRPr lang="ko-KR" altLang="en-US" sz="4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99" y="5301577"/>
            <a:ext cx="11511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내  </a:t>
            </a:r>
            <a:r>
              <a:rPr lang="en-US" altLang="ko-KR" dirty="0" smtClean="0"/>
              <a:t>PC → </a:t>
            </a:r>
            <a:r>
              <a:rPr lang="ko-KR" altLang="en-US" dirty="0" smtClean="0"/>
              <a:t>로컬디스크</a:t>
            </a:r>
            <a:r>
              <a:rPr lang="en-US" altLang="ko-KR" dirty="0" smtClean="0"/>
              <a:t>(C:) → cs2002 → </a:t>
            </a:r>
            <a:r>
              <a:rPr lang="ko-KR" altLang="en-US" dirty="0" smtClean="0"/>
              <a:t>마약류통합관리시스템 설치프로그램으로 설치합니다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339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899" y="46117"/>
            <a:ext cx="11511643" cy="855884"/>
          </a:xfrm>
        </p:spPr>
        <p:txBody>
          <a:bodyPr>
            <a:normAutofit/>
          </a:bodyPr>
          <a:lstStyle/>
          <a:p>
            <a:r>
              <a:rPr lang="en-US" altLang="ko-KR" sz="4000" dirty="0">
                <a:solidFill>
                  <a:schemeClr val="tx1"/>
                </a:solidFill>
              </a:rPr>
              <a:t>3</a:t>
            </a:r>
            <a:r>
              <a:rPr lang="en-US" altLang="ko-KR" sz="4000" dirty="0" smtClean="0">
                <a:solidFill>
                  <a:schemeClr val="tx1"/>
                </a:solidFill>
              </a:rPr>
              <a:t>. </a:t>
            </a:r>
            <a:r>
              <a:rPr lang="ko-KR" altLang="en-US" sz="4000" dirty="0">
                <a:solidFill>
                  <a:schemeClr val="tx1"/>
                </a:solidFill>
              </a:rPr>
              <a:t>마약류통합관리시스템 기본데이터 </a:t>
            </a:r>
            <a:r>
              <a:rPr lang="ko-KR" altLang="en-US" sz="4000" dirty="0" smtClean="0">
                <a:solidFill>
                  <a:schemeClr val="tx1"/>
                </a:solidFill>
              </a:rPr>
              <a:t>등록</a:t>
            </a:r>
            <a:endParaRPr lang="ko-KR" altLang="en-US" sz="4000" dirty="0">
              <a:solidFill>
                <a:schemeClr val="tx1"/>
              </a:solidFill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713" y="906796"/>
            <a:ext cx="2271332" cy="1483319"/>
          </a:xfrm>
          <a:prstGeom prst="rect">
            <a:avLst/>
          </a:prstGeom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342900" y="978198"/>
            <a:ext cx="7570058" cy="5005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ko-KR" altLang="en-US" dirty="0" err="1" smtClean="0">
                <a:solidFill>
                  <a:schemeClr val="tx1"/>
                </a:solidFill>
              </a:rPr>
              <a:t>로그인화면에서</a:t>
            </a:r>
            <a:r>
              <a:rPr lang="ko-KR" altLang="en-US" dirty="0" smtClean="0">
                <a:solidFill>
                  <a:schemeClr val="tx1"/>
                </a:solidFill>
              </a:rPr>
              <a:t> 등록버튼을 눌러줍니다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홈페이지에 </a:t>
            </a:r>
            <a:r>
              <a:rPr lang="ko-KR" altLang="en-US" dirty="0" smtClean="0">
                <a:solidFill>
                  <a:schemeClr val="tx1"/>
                </a:solidFill>
              </a:rPr>
              <a:t>등록되어있는 </a:t>
            </a:r>
            <a:r>
              <a:rPr lang="ko-KR" altLang="en-US" dirty="0" smtClean="0">
                <a:solidFill>
                  <a:schemeClr val="tx1"/>
                </a:solidFill>
              </a:rPr>
              <a:t>정보를 입력 후 등록버튼을 이용하여 기본정보를 등록해줍니다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en-US" altLang="ko-KR" dirty="0">
              <a:solidFill>
                <a:schemeClr val="tx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803" y="2371003"/>
            <a:ext cx="4074241" cy="421005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47" y="1992531"/>
            <a:ext cx="6602661" cy="27847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직선 화살표 연결선 9"/>
          <p:cNvCxnSpPr/>
          <p:nvPr/>
        </p:nvCxnSpPr>
        <p:spPr>
          <a:xfrm>
            <a:off x="2938198" y="2360964"/>
            <a:ext cx="5324353" cy="1500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>
            <a:off x="5777802" y="2347118"/>
            <a:ext cx="2451797" cy="1781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 flipV="1">
            <a:off x="5948127" y="4395380"/>
            <a:ext cx="2281472" cy="176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>
            <a:off x="3315956" y="3306975"/>
            <a:ext cx="4913643" cy="1626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>
            <a:off x="2978590" y="2680595"/>
            <a:ext cx="5251009" cy="1969214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1" name="그림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11" y="4802122"/>
            <a:ext cx="4537532" cy="1736373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cxnSp>
        <p:nvCxnSpPr>
          <p:cNvPr id="23" name="직선 화살표 연결선 22"/>
          <p:cNvCxnSpPr/>
          <p:nvPr/>
        </p:nvCxnSpPr>
        <p:spPr>
          <a:xfrm flipV="1">
            <a:off x="4659549" y="5700409"/>
            <a:ext cx="3570050" cy="67622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>
            <a:off x="4659549" y="5107021"/>
            <a:ext cx="3570050" cy="87667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모서리가 둥근 직사각형 36"/>
          <p:cNvSpPr/>
          <p:nvPr/>
        </p:nvSpPr>
        <p:spPr>
          <a:xfrm>
            <a:off x="11543168" y="1158840"/>
            <a:ext cx="409935" cy="22440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1171976" y="1070561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70731" y="2628138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81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" y="984008"/>
            <a:ext cx="2800350" cy="210879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3096" y="993161"/>
            <a:ext cx="5340902" cy="2099646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14" name="도넛 13"/>
          <p:cNvSpPr/>
          <p:nvPr/>
        </p:nvSpPr>
        <p:spPr>
          <a:xfrm>
            <a:off x="7440232" y="1069361"/>
            <a:ext cx="649265" cy="374806"/>
          </a:xfrm>
          <a:prstGeom prst="donut">
            <a:avLst>
              <a:gd name="adj" fmla="val 201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342899" y="46117"/>
            <a:ext cx="11511643" cy="855884"/>
          </a:xfrm>
        </p:spPr>
        <p:txBody>
          <a:bodyPr anchor="b">
            <a:normAutofit/>
          </a:bodyPr>
          <a:lstStyle/>
          <a:p>
            <a:r>
              <a:rPr lang="en-US" altLang="ko-KR" sz="4000" dirty="0" smtClean="0">
                <a:solidFill>
                  <a:schemeClr val="tx1"/>
                </a:solidFill>
              </a:rPr>
              <a:t>4. </a:t>
            </a:r>
            <a:r>
              <a:rPr lang="ko-KR" altLang="en-US" sz="4000" dirty="0" smtClean="0">
                <a:solidFill>
                  <a:schemeClr val="tx1"/>
                </a:solidFill>
              </a:rPr>
              <a:t>자주 사용하는 거래처 등록</a:t>
            </a:r>
            <a:endParaRPr lang="ko-KR" altLang="en-US" sz="4000" dirty="0">
              <a:solidFill>
                <a:schemeClr val="tx1"/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342899" y="2224049"/>
            <a:ext cx="1848366" cy="24713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" y="3201795"/>
            <a:ext cx="7354138" cy="27267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05056" y="3354809"/>
            <a:ext cx="40494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ko-KR" altLang="en-US" dirty="0" err="1" smtClean="0"/>
              <a:t>자주사용하는</a:t>
            </a:r>
            <a:r>
              <a:rPr lang="ko-KR" altLang="en-US" dirty="0" smtClean="0"/>
              <a:t> 거래처 등록 클릭합니다</a:t>
            </a:r>
            <a:r>
              <a:rPr lang="en-US" altLang="ko-KR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업체조회 하여 등록 할 </a:t>
            </a:r>
            <a:r>
              <a:rPr lang="ko-KR" altLang="en-US" dirty="0" err="1" smtClean="0"/>
              <a:t>업체명</a:t>
            </a:r>
            <a:r>
              <a:rPr lang="ko-KR" altLang="en-US" dirty="0" smtClean="0"/>
              <a:t> 입력 후 검색합니다</a:t>
            </a:r>
            <a:r>
              <a:rPr lang="en-US" altLang="ko-KR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등록 할 업체 더블클릭 시 업체가 등록됩니다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등록 되어있는 업체 삭제하려면 </a:t>
            </a:r>
            <a:r>
              <a:rPr lang="ko-KR" altLang="en-US" dirty="0" err="1" smtClean="0"/>
              <a:t>우클릭</a:t>
            </a:r>
            <a:r>
              <a:rPr lang="ko-KR" altLang="en-US" dirty="0" smtClean="0"/>
              <a:t> 또는 </a:t>
            </a:r>
            <a:r>
              <a:rPr lang="en-US" altLang="ko-KR" dirty="0" smtClean="0"/>
              <a:t>delete </a:t>
            </a:r>
            <a:r>
              <a:rPr lang="ko-KR" altLang="en-US" dirty="0" smtClean="0"/>
              <a:t>키 사용합니다</a:t>
            </a:r>
            <a:endParaRPr lang="en-US" altLang="ko-KR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191265" y="2162950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69040" y="1021170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2898" y="3533542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6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2898" y="977373"/>
            <a:ext cx="11511643" cy="52822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ko-KR" altLang="en-US" dirty="0" err="1" smtClean="0">
                <a:solidFill>
                  <a:schemeClr val="tx1"/>
                </a:solidFill>
              </a:rPr>
              <a:t>약수가코드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</a:rPr>
              <a:t>매칭</a:t>
            </a:r>
            <a:r>
              <a:rPr lang="ko-KR" altLang="en-US" dirty="0" smtClean="0">
                <a:solidFill>
                  <a:schemeClr val="tx1"/>
                </a:solidFill>
              </a:rPr>
              <a:t> 등록하기 클릭합니다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en-US" altLang="ko-KR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dirty="0" err="1" smtClean="0">
                <a:solidFill>
                  <a:schemeClr val="tx1"/>
                </a:solidFill>
              </a:rPr>
              <a:t>약수가등록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약품구분이 </a:t>
            </a:r>
            <a:r>
              <a:rPr lang="ko-KR" altLang="en-US" dirty="0" err="1" smtClean="0">
                <a:solidFill>
                  <a:srgbClr val="FF0000"/>
                </a:solidFill>
              </a:rPr>
              <a:t>향정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또는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</a:rPr>
              <a:t>마약 </a:t>
            </a:r>
            <a:r>
              <a:rPr lang="ko-KR" altLang="en-US" dirty="0" smtClean="0">
                <a:solidFill>
                  <a:schemeClr val="tx1"/>
                </a:solidFill>
              </a:rPr>
              <a:t>으로 등록된 리스트가 조회됩니다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투약보고 할 때 사용 할 일괄처리여부를 선택해줍니다</a:t>
            </a:r>
            <a:r>
              <a:rPr lang="en-US" altLang="ko-KR" dirty="0" smtClean="0">
                <a:solidFill>
                  <a:schemeClr val="tx1"/>
                </a:solidFill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</a:rPr>
              <a:t>이 때 일반관리대상인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       </a:t>
            </a:r>
            <a:r>
              <a:rPr lang="ko-KR" altLang="en-US" dirty="0" smtClean="0">
                <a:solidFill>
                  <a:schemeClr val="tx1"/>
                </a:solidFill>
              </a:rPr>
              <a:t>경우 일괄처리여부를 일괄로 할 수 있으나 마약인 경우는 수동으로 하셔야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       </a:t>
            </a:r>
            <a:r>
              <a:rPr lang="ko-KR" altLang="en-US" dirty="0" smtClean="0">
                <a:solidFill>
                  <a:schemeClr val="tx1"/>
                </a:solidFill>
              </a:rPr>
              <a:t>합니다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en-US" altLang="ko-KR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ko-KR" altLang="en-US" dirty="0" err="1" smtClean="0">
                <a:solidFill>
                  <a:schemeClr val="tx1"/>
                </a:solidFill>
              </a:rPr>
              <a:t>자동매칭</a:t>
            </a:r>
            <a:r>
              <a:rPr lang="ko-KR" altLang="en-US" dirty="0" smtClean="0">
                <a:solidFill>
                  <a:schemeClr val="tx1"/>
                </a:solidFill>
              </a:rPr>
              <a:t> 클릭 시  </a:t>
            </a:r>
            <a:r>
              <a:rPr lang="en-US" altLang="ko-KR" dirty="0" err="1" smtClean="0">
                <a:solidFill>
                  <a:schemeClr val="tx1"/>
                </a:solidFill>
              </a:rPr>
              <a:t>Nims</a:t>
            </a:r>
            <a:r>
              <a:rPr lang="ko-KR" altLang="en-US" dirty="0" smtClean="0">
                <a:solidFill>
                  <a:schemeClr val="tx1"/>
                </a:solidFill>
              </a:rPr>
              <a:t>데이터와 </a:t>
            </a:r>
            <a:r>
              <a:rPr lang="en-US" altLang="ko-KR" dirty="0" smtClean="0">
                <a:solidFill>
                  <a:schemeClr val="tx1"/>
                </a:solidFill>
              </a:rPr>
              <a:t>New</a:t>
            </a:r>
            <a:r>
              <a:rPr lang="ko-KR" altLang="en-US" dirty="0" smtClean="0">
                <a:solidFill>
                  <a:schemeClr val="tx1"/>
                </a:solidFill>
              </a:rPr>
              <a:t>클릭 데이터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tx1"/>
                </a:solidFill>
              </a:rPr>
              <a:t>         </a:t>
            </a:r>
            <a:r>
              <a:rPr lang="ko-KR" altLang="en-US" dirty="0" smtClean="0">
                <a:solidFill>
                  <a:schemeClr val="tx1"/>
                </a:solidFill>
              </a:rPr>
              <a:t>를 일괄 </a:t>
            </a:r>
            <a:r>
              <a:rPr lang="ko-KR" altLang="en-US" dirty="0" err="1" smtClean="0">
                <a:solidFill>
                  <a:schemeClr val="tx1"/>
                </a:solidFill>
              </a:rPr>
              <a:t>매칭</a:t>
            </a:r>
            <a:r>
              <a:rPr lang="ko-KR" altLang="en-US" dirty="0" smtClean="0">
                <a:solidFill>
                  <a:schemeClr val="tx1"/>
                </a:solidFill>
              </a:rPr>
              <a:t> 가능합니다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en-US" altLang="ko-KR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ko-KR" altLang="en-US" dirty="0" err="1" smtClean="0">
                <a:solidFill>
                  <a:schemeClr val="tx1"/>
                </a:solidFill>
              </a:rPr>
              <a:t>매칭</a:t>
            </a:r>
            <a:r>
              <a:rPr lang="ko-KR" altLang="en-US" dirty="0" smtClean="0">
                <a:solidFill>
                  <a:schemeClr val="tx1"/>
                </a:solidFill>
              </a:rPr>
              <a:t> 완료된 코드는 </a:t>
            </a:r>
            <a:r>
              <a:rPr lang="ko-KR" altLang="en-US" dirty="0" err="1" smtClean="0">
                <a:solidFill>
                  <a:schemeClr val="tx1"/>
                </a:solidFill>
              </a:rPr>
              <a:t>매칭란의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OK</a:t>
            </a:r>
            <a:r>
              <a:rPr lang="ko-KR" altLang="en-US" dirty="0" smtClean="0">
                <a:solidFill>
                  <a:schemeClr val="tx1"/>
                </a:solidFill>
              </a:rPr>
              <a:t>로 확인 가능합니다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ko-KR" altLang="en-US" dirty="0" err="1" smtClean="0">
                <a:solidFill>
                  <a:schemeClr val="tx1"/>
                </a:solidFill>
              </a:rPr>
              <a:t>매칭이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</a:rPr>
              <a:t>되지않은</a:t>
            </a:r>
            <a:r>
              <a:rPr lang="ko-KR" altLang="en-US" dirty="0" smtClean="0">
                <a:solidFill>
                  <a:schemeClr val="tx1"/>
                </a:solidFill>
              </a:rPr>
              <a:t> 제품은 </a:t>
            </a:r>
            <a:r>
              <a:rPr lang="ko-KR" altLang="en-US" dirty="0" err="1" smtClean="0">
                <a:solidFill>
                  <a:schemeClr val="tx1"/>
                </a:solidFill>
              </a:rPr>
              <a:t>약수가등록의</a:t>
            </a:r>
            <a:r>
              <a:rPr lang="ko-KR" altLang="en-US" dirty="0" smtClean="0">
                <a:solidFill>
                  <a:schemeClr val="tx1"/>
                </a:solidFill>
              </a:rPr>
              <a:t> 데이터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       </a:t>
            </a:r>
            <a:r>
              <a:rPr lang="ko-KR" altLang="en-US" dirty="0" smtClean="0">
                <a:solidFill>
                  <a:schemeClr val="tx1"/>
                </a:solidFill>
              </a:rPr>
              <a:t>확인 후 </a:t>
            </a:r>
            <a:r>
              <a:rPr lang="ko-KR" altLang="en-US" dirty="0" err="1" smtClean="0">
                <a:solidFill>
                  <a:schemeClr val="tx1"/>
                </a:solidFill>
              </a:rPr>
              <a:t>매칭란의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NO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버튼을 누르면 </a:t>
            </a:r>
            <a:r>
              <a:rPr lang="ko-KR" altLang="en-US" dirty="0" err="1" smtClean="0">
                <a:solidFill>
                  <a:schemeClr val="tx1"/>
                </a:solidFill>
              </a:rPr>
              <a:t>매칭작업이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       </a:t>
            </a:r>
            <a:r>
              <a:rPr lang="ko-KR" altLang="en-US" dirty="0" smtClean="0">
                <a:solidFill>
                  <a:schemeClr val="tx1"/>
                </a:solidFill>
              </a:rPr>
              <a:t>진행되고 </a:t>
            </a:r>
            <a:r>
              <a:rPr lang="ko-KR" altLang="en-US" dirty="0" err="1" smtClean="0">
                <a:solidFill>
                  <a:schemeClr val="tx1"/>
                </a:solidFill>
              </a:rPr>
              <a:t>매칭에</a:t>
            </a:r>
            <a:r>
              <a:rPr lang="ko-KR" altLang="en-US" dirty="0" smtClean="0">
                <a:solidFill>
                  <a:schemeClr val="tx1"/>
                </a:solidFill>
              </a:rPr>
              <a:t> 성공하면 </a:t>
            </a:r>
            <a:r>
              <a:rPr lang="en-US" altLang="ko-KR" dirty="0" smtClean="0">
                <a:solidFill>
                  <a:srgbClr val="0070C0"/>
                </a:solidFill>
              </a:rPr>
              <a:t>OK</a:t>
            </a:r>
            <a:r>
              <a:rPr lang="ko-KR" altLang="en-US" dirty="0" smtClean="0">
                <a:solidFill>
                  <a:schemeClr val="tx1"/>
                </a:solidFill>
              </a:rPr>
              <a:t>로 변경됩니다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    </a:t>
            </a:r>
            <a:r>
              <a:rPr lang="ko-KR" altLang="en-US" sz="15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500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매칭이</a:t>
            </a:r>
            <a:r>
              <a:rPr lang="ko-KR" altLang="en-US" sz="15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되었다 하더라도 코드 및 명칭 글씨가 빨간색으로 </a:t>
            </a:r>
            <a:endParaRPr lang="en-US" altLang="ko-KR" sz="1500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5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표시 될 경우 </a:t>
            </a:r>
            <a:r>
              <a:rPr lang="ko-KR" altLang="en-US" sz="1500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약수가등록에</a:t>
            </a:r>
            <a:r>
              <a:rPr lang="ko-KR" altLang="en-US" sz="15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적용된 약품구분과 </a:t>
            </a:r>
            <a:endParaRPr lang="en-US" altLang="ko-KR" sz="1500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5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마약류통합관리시스템에 등록되어 있는 약품구분이 </a:t>
            </a:r>
            <a:endParaRPr lang="en-US" altLang="ko-KR" sz="1500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5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</a:t>
            </a:r>
            <a:r>
              <a:rPr lang="ko-KR" altLang="en-US" sz="15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일치하지 않음을 뜻합니다</a:t>
            </a:r>
            <a:r>
              <a:rPr lang="en-US" altLang="ko-KR" sz="15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1500" dirty="0" smtClean="0">
              <a:solidFill>
                <a:srgbClr val="FF0000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1715" y="1131683"/>
            <a:ext cx="2562826" cy="1664965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089" y="2826514"/>
            <a:ext cx="5797550" cy="3433059"/>
          </a:xfrm>
          <a:prstGeom prst="rect">
            <a:avLst/>
          </a:prstGeom>
        </p:spPr>
      </p:pic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342899" y="46117"/>
            <a:ext cx="11511643" cy="855884"/>
          </a:xfrm>
        </p:spPr>
        <p:txBody>
          <a:bodyPr anchor="b">
            <a:normAutofit fontScale="90000"/>
          </a:bodyPr>
          <a:lstStyle/>
          <a:p>
            <a:r>
              <a:rPr lang="en-US" altLang="ko-KR" sz="4000" dirty="0">
                <a:solidFill>
                  <a:schemeClr val="tx1"/>
                </a:solidFill>
              </a:rPr>
              <a:t>5</a:t>
            </a:r>
            <a:r>
              <a:rPr lang="en-US" altLang="ko-KR" sz="4000" dirty="0" smtClean="0">
                <a:solidFill>
                  <a:schemeClr val="tx1"/>
                </a:solidFill>
              </a:rPr>
              <a:t>. </a:t>
            </a:r>
            <a:r>
              <a:rPr lang="ko-KR" altLang="en-US" sz="4000" dirty="0" err="1" smtClean="0">
                <a:solidFill>
                  <a:schemeClr val="tx1"/>
                </a:solidFill>
              </a:rPr>
              <a:t>약수가코드</a:t>
            </a:r>
            <a:r>
              <a:rPr lang="ko-KR" altLang="en-US" sz="4000" dirty="0" smtClean="0">
                <a:solidFill>
                  <a:schemeClr val="tx1"/>
                </a:solidFill>
              </a:rPr>
              <a:t> </a:t>
            </a:r>
            <a:r>
              <a:rPr lang="ko-KR" altLang="en-US" sz="4000" dirty="0" err="1" smtClean="0">
                <a:solidFill>
                  <a:schemeClr val="tx1"/>
                </a:solidFill>
              </a:rPr>
              <a:t>매칭</a:t>
            </a:r>
            <a:r>
              <a:rPr lang="ko-KR" altLang="en-US" sz="4000" dirty="0" smtClean="0">
                <a:solidFill>
                  <a:schemeClr val="tx1"/>
                </a:solidFill>
              </a:rPr>
              <a:t> </a:t>
            </a:r>
            <a:r>
              <a:rPr lang="en-US" altLang="ko-KR" sz="4000" dirty="0" smtClean="0">
                <a:solidFill>
                  <a:schemeClr val="tx1"/>
                </a:solidFill>
              </a:rPr>
              <a:t/>
            </a:r>
            <a:br>
              <a:rPr lang="en-US" altLang="ko-KR" sz="4000" dirty="0" smtClean="0">
                <a:solidFill>
                  <a:schemeClr val="tx1"/>
                </a:solidFill>
              </a:rPr>
            </a:br>
            <a:r>
              <a:rPr lang="en-US" altLang="ko-KR" sz="2200" dirty="0" smtClean="0">
                <a:solidFill>
                  <a:schemeClr val="tx1"/>
                </a:solidFill>
              </a:rPr>
              <a:t>– </a:t>
            </a:r>
            <a:r>
              <a:rPr lang="ko-KR" altLang="en-US" sz="2200" dirty="0" smtClean="0">
                <a:solidFill>
                  <a:schemeClr val="tx1"/>
                </a:solidFill>
              </a:rPr>
              <a:t> </a:t>
            </a:r>
            <a:r>
              <a:rPr lang="en-US" altLang="ko-KR" sz="2200" dirty="0" smtClean="0">
                <a:solidFill>
                  <a:schemeClr val="tx1"/>
                </a:solidFill>
              </a:rPr>
              <a:t>New</a:t>
            </a:r>
            <a:r>
              <a:rPr lang="ko-KR" altLang="en-US" sz="2200" dirty="0" smtClean="0">
                <a:solidFill>
                  <a:schemeClr val="tx1"/>
                </a:solidFill>
              </a:rPr>
              <a:t>클릭 </a:t>
            </a:r>
            <a:r>
              <a:rPr lang="ko-KR" altLang="en-US" sz="2200" dirty="0" err="1" smtClean="0">
                <a:solidFill>
                  <a:schemeClr val="tx1"/>
                </a:solidFill>
              </a:rPr>
              <a:t>약수가등록에</a:t>
            </a:r>
            <a:r>
              <a:rPr lang="ko-KR" altLang="en-US" sz="2200" dirty="0" smtClean="0">
                <a:solidFill>
                  <a:schemeClr val="tx1"/>
                </a:solidFill>
              </a:rPr>
              <a:t> 등록되어있는 코드를 </a:t>
            </a:r>
            <a:r>
              <a:rPr lang="en-US" altLang="ko-KR" sz="2200" dirty="0" err="1" smtClean="0">
                <a:solidFill>
                  <a:schemeClr val="tx1"/>
                </a:solidFill>
              </a:rPr>
              <a:t>Nims</a:t>
            </a:r>
            <a:r>
              <a:rPr lang="ko-KR" altLang="en-US" sz="2200" dirty="0" smtClean="0">
                <a:solidFill>
                  <a:schemeClr val="tx1"/>
                </a:solidFill>
              </a:rPr>
              <a:t>에 등록되어있는 코드와 매칭시키는 작업</a:t>
            </a:r>
            <a:endParaRPr lang="ko-KR" altLang="en-US" sz="2200" dirty="0">
              <a:solidFill>
                <a:schemeClr val="tx1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9296950" y="2245259"/>
            <a:ext cx="1602463" cy="24444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11235349" y="3313567"/>
            <a:ext cx="619191" cy="2534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839840" y="2120371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08700" y="4884017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26059" y="3197732"/>
            <a:ext cx="3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9705315" y="3693814"/>
            <a:ext cx="271604" cy="21909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671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899" y="852"/>
            <a:ext cx="11511643" cy="903820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" y="4326039"/>
            <a:ext cx="2800350" cy="2257425"/>
          </a:xfrm>
        </p:spPr>
      </p:pic>
      <p:sp>
        <p:nvSpPr>
          <p:cNvPr id="5" name="TextBox 4"/>
          <p:cNvSpPr txBox="1"/>
          <p:nvPr/>
        </p:nvSpPr>
        <p:spPr>
          <a:xfrm>
            <a:off x="3543299" y="4326037"/>
            <a:ext cx="76653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마약류통합관리시스템 로그인 할 아이디와 비밀번호는 해당 병원 프로그램의 사용자관리로 생성해줍니다</a:t>
            </a:r>
            <a:r>
              <a:rPr lang="en-US" altLang="ko-KR" dirty="0" smtClean="0"/>
              <a:t>.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부서가 약국이거나 혹은 소속그룹이 관리자인 경우만 로그인 할 수 있습니다</a:t>
            </a:r>
            <a:r>
              <a:rPr lang="en-US" altLang="ko-KR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사용자 생성 후 로그인하시면 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" y="1000868"/>
            <a:ext cx="3200400" cy="322897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44" y="1000867"/>
            <a:ext cx="5071951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3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2898" y="985686"/>
            <a:ext cx="11506601" cy="5285474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ko-KR" altLang="en-US" dirty="0" smtClean="0">
                <a:solidFill>
                  <a:schemeClr val="tx1"/>
                </a:solidFill>
              </a:rPr>
              <a:t>마약류통합관리시스템에 보고가 된 제품의 재고를 사용하여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투약보고 등의 업무를 수행할 수 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342899" y="46117"/>
            <a:ext cx="11511643" cy="85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>
                <a:solidFill>
                  <a:schemeClr val="tx1"/>
                </a:solidFill>
              </a:rPr>
              <a:t>6</a:t>
            </a:r>
            <a:r>
              <a:rPr lang="en-US" altLang="ko-KR" sz="4000" dirty="0" smtClean="0">
                <a:solidFill>
                  <a:schemeClr val="tx1"/>
                </a:solidFill>
              </a:rPr>
              <a:t>. </a:t>
            </a:r>
            <a:r>
              <a:rPr lang="ko-KR" altLang="en-US" sz="4000" dirty="0" smtClean="0">
                <a:solidFill>
                  <a:schemeClr val="tx1"/>
                </a:solidFill>
              </a:rPr>
              <a:t>구입보고</a:t>
            </a:r>
            <a:endParaRPr lang="ko-KR" altLang="en-US" sz="4000" dirty="0">
              <a:solidFill>
                <a:schemeClr val="tx1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7" y="1361872"/>
            <a:ext cx="8472556" cy="131978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251" y="2200447"/>
            <a:ext cx="7404248" cy="4338426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9" name="꺾인 연결선 8"/>
          <p:cNvCxnSpPr>
            <a:stCxn id="12" idx="2"/>
          </p:cNvCxnSpPr>
          <p:nvPr/>
        </p:nvCxnSpPr>
        <p:spPr>
          <a:xfrm rot="16200000" flipH="1">
            <a:off x="2262059" y="732025"/>
            <a:ext cx="881172" cy="3249820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모서리가 둥근 직사각형 11"/>
          <p:cNvSpPr/>
          <p:nvPr/>
        </p:nvSpPr>
        <p:spPr>
          <a:xfrm>
            <a:off x="634487" y="1585609"/>
            <a:ext cx="886495" cy="3307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788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추억">
  <a:themeElements>
    <a:clrScheme name="추억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TM02900769[[fn=추억]]</Template>
  <TotalTime>2847</TotalTime>
  <Words>1082</Words>
  <Application>Microsoft Office PowerPoint</Application>
  <PresentationFormat>와이드스크린</PresentationFormat>
  <Paragraphs>188</Paragraphs>
  <Slides>22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7" baseType="lpstr">
      <vt:lpstr>맑은 고딕</vt:lpstr>
      <vt:lpstr>Calibri</vt:lpstr>
      <vt:lpstr>Calibri Light</vt:lpstr>
      <vt:lpstr>Wingdings</vt:lpstr>
      <vt:lpstr>추억</vt:lpstr>
      <vt:lpstr>마약류통합관리시스템</vt:lpstr>
      <vt:lpstr>목차</vt:lpstr>
      <vt:lpstr>PowerPoint 프레젠테이션</vt:lpstr>
      <vt:lpstr>2. 마약류통합관리시스템 프로그램 설치</vt:lpstr>
      <vt:lpstr>3. 마약류통합관리시스템 기본데이터 등록</vt:lpstr>
      <vt:lpstr>4. 자주 사용하는 거래처 등록</vt:lpstr>
      <vt:lpstr>5. 약수가코드 매칭  –  New클릭 약수가등록에 등록되어있는 코드를 Nims에 등록되어있는 코드와 매칭시키는 작업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12-1 양도보고 – 병원에 있는 제품 재고를 다른 병원이나 혹은 다른 제약회사로 양도하는 경우 사용합니다.</vt:lpstr>
      <vt:lpstr>12-2 양수보고 –  다른 병원에서 해당 병원으로부터 제품을 받은 경우 양수보고를 사용합니다.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마약류통합관리시스템</dc:title>
  <dc:creator>임지훈</dc:creator>
  <cp:lastModifiedBy>현정</cp:lastModifiedBy>
  <cp:revision>108</cp:revision>
  <cp:lastPrinted>2018-04-25T00:40:45Z</cp:lastPrinted>
  <dcterms:created xsi:type="dcterms:W3CDTF">2018-04-17T04:51:23Z</dcterms:created>
  <dcterms:modified xsi:type="dcterms:W3CDTF">2018-05-16T09:01:14Z</dcterms:modified>
</cp:coreProperties>
</file>