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8" r:id="rId2"/>
    <p:sldId id="288" r:id="rId3"/>
    <p:sldId id="295" r:id="rId4"/>
    <p:sldId id="289" r:id="rId5"/>
    <p:sldId id="291" r:id="rId6"/>
    <p:sldId id="290" r:id="rId7"/>
    <p:sldId id="292" r:id="rId8"/>
    <p:sldId id="293" r:id="rId9"/>
    <p:sldId id="294" r:id="rId10"/>
    <p:sldId id="296" r:id="rId11"/>
    <p:sldId id="297" r:id="rId12"/>
    <p:sldId id="298" r:id="rId13"/>
    <p:sldId id="299" r:id="rId14"/>
    <p:sldId id="300" r:id="rId15"/>
  </p:sldIdLst>
  <p:sldSz cx="9144000" cy="6858000" type="screen4x3"/>
  <p:notesSz cx="6797675" cy="9926638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80">
          <p15:clr>
            <a:srgbClr val="A4A3A4"/>
          </p15:clr>
        </p15:guide>
        <p15:guide id="2" pos="11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D2F2"/>
    <a:srgbClr val="D4E3F7"/>
    <a:srgbClr val="DDDDDD"/>
    <a:srgbClr val="EAEAEA"/>
    <a:srgbClr val="96B8D6"/>
    <a:srgbClr val="B4CCE2"/>
    <a:srgbClr val="0067AC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6D9F66E-5EB9-4882-86FB-DCBF35E3C3E4}" styleName="보통 스타일 4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5BE263C-DBD7-4A20-BB59-AAB30ACAA65A}" styleName="보통 스타일 3 - 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보통 스타일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보통 스타일 1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어두운 스타일 2 - 강조 1/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A488322-F2BA-4B5B-9748-0D474271808F}" styleName="보통 스타일 3 - 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64" autoAdjust="0"/>
    <p:restoredTop sz="94660"/>
  </p:normalViewPr>
  <p:slideViewPr>
    <p:cSldViewPr snapToGrid="0">
      <p:cViewPr>
        <p:scale>
          <a:sx n="100" d="100"/>
          <a:sy n="100" d="100"/>
        </p:scale>
        <p:origin x="-2328" y="-414"/>
      </p:cViewPr>
      <p:guideLst>
        <p:guide orient="horz" pos="1680"/>
        <p:guide pos="11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5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5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28585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5" y="9428585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EEEF6CB-C50F-488A-99E7-79215D4B1C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89866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2D11F8D7-571E-4947-BB12-0CF48399898F}" type="slidenum">
              <a:rPr lang="en-GB" altLang="en-US" sz="1200" b="0">
                <a:solidFill>
                  <a:schemeClr val="tx1"/>
                </a:solidFill>
              </a:rPr>
              <a:pPr/>
              <a:t>1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038459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stuf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0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www.company.com</a:t>
            </a:r>
            <a:endParaRPr lang="fr-FR" alt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5029200"/>
            <a:ext cx="5715000" cy="6096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429000" y="3581400"/>
            <a:ext cx="5715000" cy="1470025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440" anchor="t"/>
          <a:lstStyle>
            <a:lvl1pPr algn="ctr">
              <a:spcBef>
                <a:spcPct val="20000"/>
              </a:spcBef>
              <a:defRPr sz="4000" b="1">
                <a:solidFill>
                  <a:srgbClr val="FCAB1A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85110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553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1400175"/>
            <a:ext cx="1828800" cy="4772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1400175"/>
            <a:ext cx="5334000" cy="4772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192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828800" y="2133600"/>
            <a:ext cx="7162800" cy="4038600"/>
          </a:xfrm>
        </p:spPr>
        <p:txBody>
          <a:bodyPr/>
          <a:lstStyle/>
          <a:p>
            <a:pPr lvl="0"/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2494930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321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370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7238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56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595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75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5118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120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7241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stuff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3"/>
          <p:cNvSpPr>
            <a:spLocks noChangeArrowheads="1"/>
          </p:cNvSpPr>
          <p:nvPr userDrawn="1"/>
        </p:nvSpPr>
        <p:spPr bwMode="auto">
          <a:xfrm>
            <a:off x="1295400" y="1752600"/>
            <a:ext cx="7848600" cy="3505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400175"/>
            <a:ext cx="7315200" cy="58102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8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Click to edit Master text styles</a:t>
            </a:r>
          </a:p>
          <a:p>
            <a:pPr lvl="1"/>
            <a:r>
              <a:rPr lang="fr-FR" altLang="en-US" smtClean="0"/>
              <a:t>Second level</a:t>
            </a:r>
          </a:p>
          <a:p>
            <a:pPr lvl="2"/>
            <a:r>
              <a:rPr lang="fr-FR" altLang="en-US" smtClean="0"/>
              <a:t>Third level</a:t>
            </a:r>
          </a:p>
          <a:p>
            <a:pPr lvl="3"/>
            <a:r>
              <a:rPr lang="fr-FR" altLang="en-US" smtClean="0"/>
              <a:t>Fourth level</a:t>
            </a:r>
          </a:p>
          <a:p>
            <a:pPr lvl="4"/>
            <a:r>
              <a:rPr lang="fr-FR" altLang="en-US" smtClean="0"/>
              <a:t>Fifth level</a:t>
            </a:r>
          </a:p>
        </p:txBody>
      </p:sp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www.company.com</a:t>
            </a:r>
            <a:endParaRPr lang="fr-FR" altLang="en-US"/>
          </a:p>
        </p:txBody>
      </p:sp>
      <p:sp>
        <p:nvSpPr>
          <p:cNvPr id="1031" name="Oval 23"/>
          <p:cNvSpPr>
            <a:spLocks noChangeArrowheads="1"/>
          </p:cNvSpPr>
          <p:nvPr userDrawn="1"/>
        </p:nvSpPr>
        <p:spPr bwMode="auto">
          <a:xfrm>
            <a:off x="143351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2" name="Oval 24"/>
          <p:cNvSpPr>
            <a:spLocks noChangeArrowheads="1"/>
          </p:cNvSpPr>
          <p:nvPr userDrawn="1"/>
        </p:nvSpPr>
        <p:spPr bwMode="auto">
          <a:xfrm>
            <a:off x="219392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3" name="Oval 25"/>
          <p:cNvSpPr>
            <a:spLocks noChangeArrowheads="1"/>
          </p:cNvSpPr>
          <p:nvPr userDrawn="1"/>
        </p:nvSpPr>
        <p:spPr bwMode="auto">
          <a:xfrm>
            <a:off x="295433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4" name="Oval 26"/>
          <p:cNvSpPr>
            <a:spLocks noChangeArrowheads="1"/>
          </p:cNvSpPr>
          <p:nvPr userDrawn="1"/>
        </p:nvSpPr>
        <p:spPr bwMode="auto">
          <a:xfrm>
            <a:off x="371475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5" name="Oval 27"/>
          <p:cNvSpPr>
            <a:spLocks noChangeArrowheads="1"/>
          </p:cNvSpPr>
          <p:nvPr userDrawn="1"/>
        </p:nvSpPr>
        <p:spPr bwMode="auto">
          <a:xfrm>
            <a:off x="4475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6" name="Oval 28"/>
          <p:cNvSpPr>
            <a:spLocks noChangeArrowheads="1"/>
          </p:cNvSpPr>
          <p:nvPr userDrawn="1"/>
        </p:nvSpPr>
        <p:spPr bwMode="auto">
          <a:xfrm>
            <a:off x="5237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7" name="Oval 29"/>
          <p:cNvSpPr>
            <a:spLocks noChangeArrowheads="1"/>
          </p:cNvSpPr>
          <p:nvPr userDrawn="1"/>
        </p:nvSpPr>
        <p:spPr bwMode="auto">
          <a:xfrm>
            <a:off x="599757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8" name="Oval 30"/>
          <p:cNvSpPr>
            <a:spLocks noChangeArrowheads="1"/>
          </p:cNvSpPr>
          <p:nvPr userDrawn="1"/>
        </p:nvSpPr>
        <p:spPr bwMode="auto">
          <a:xfrm>
            <a:off x="675798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9" name="Oval 31"/>
          <p:cNvSpPr>
            <a:spLocks noChangeArrowheads="1"/>
          </p:cNvSpPr>
          <p:nvPr userDrawn="1"/>
        </p:nvSpPr>
        <p:spPr bwMode="auto">
          <a:xfrm>
            <a:off x="7518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40" name="Oval 32"/>
          <p:cNvSpPr>
            <a:spLocks noChangeArrowheads="1"/>
          </p:cNvSpPr>
          <p:nvPr userDrawn="1"/>
        </p:nvSpPr>
        <p:spPr bwMode="auto">
          <a:xfrm>
            <a:off x="8280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3999" y="1358900"/>
            <a:ext cx="6683375" cy="1470025"/>
          </a:xfrm>
        </p:spPr>
        <p:txBody>
          <a:bodyPr/>
          <a:lstStyle/>
          <a:p>
            <a:pPr eaLnBrk="1" hangingPunct="1"/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한방 </a:t>
            </a:r>
            <a:r>
              <a:rPr lang="ko-KR" altLang="en-US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추나요법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급여화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/>
            </a:r>
            <a:b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</a:br>
            <a:endParaRPr lang="en-US" altLang="en-US" sz="2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직사각형 3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552574" y="2921000"/>
            <a:ext cx="6683375" cy="1470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20000"/>
              </a:spcBef>
              <a:spcAft>
                <a:spcPct val="0"/>
              </a:spcAft>
              <a:defRPr sz="4000" b="1" kern="1200">
                <a:solidFill>
                  <a:srgbClr val="FCAB1A"/>
                </a:solidFill>
                <a:latin typeface="Verdana" panose="020B060403050404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endParaRPr lang="en-US" altLang="en-US" sz="2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직사각형 4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17500" y="676273"/>
            <a:ext cx="8826500" cy="5915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6.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한방 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추나요법급여화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자동차보험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ko-KR" altLang="en-US" sz="16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</a:t>
            </a:r>
            <a:r>
              <a:rPr lang="en-US" altLang="ko-KR" sz="16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6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제출시 실시</a:t>
            </a:r>
            <a:r>
              <a:rPr lang="ko-KR" altLang="en-US" sz="1600" b="0" dirty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</a:t>
            </a:r>
            <a:r>
              <a:rPr lang="ko-KR" altLang="en-US" sz="16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간을 기재 </a:t>
            </a:r>
            <a:r>
              <a:rPr lang="en-US" altLang="ko-KR" sz="16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b="0" dirty="0" err="1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청구시</a:t>
            </a:r>
            <a:r>
              <a:rPr lang="ko-KR" altLang="en-US" sz="16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필요</a:t>
            </a:r>
            <a:r>
              <a:rPr lang="en-US" altLang="ko-KR" sz="16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16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</a:t>
            </a:r>
            <a:endParaRPr lang="en-US" altLang="ko-KR" sz="1600" b="0" dirty="0" smtClean="0">
              <a:solidFill>
                <a:schemeClr val="tx2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                                 </a:t>
            </a:r>
            <a:r>
              <a:rPr lang="ko-KR" altLang="en-US" sz="16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60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①</a:t>
            </a:r>
            <a:r>
              <a:rPr lang="ko-KR" altLang="en-US" sz="1600" b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실시시간을 입력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                                               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</a:t>
            </a:r>
          </a:p>
          <a:p>
            <a:pPr marL="0" indent="0" eaLnBrk="1" hangingPunct="1">
              <a:buNone/>
            </a:pP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                                                                                                 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ko-KR" altLang="en-US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solidFill>
                  <a:schemeClr val="tx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                        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</a:t>
            </a: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0050" y="1447799"/>
            <a:ext cx="3653684" cy="416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직사각형 14"/>
          <p:cNvSpPr/>
          <p:nvPr/>
        </p:nvSpPr>
        <p:spPr bwMode="auto">
          <a:xfrm>
            <a:off x="3839366" y="1923809"/>
            <a:ext cx="532609" cy="13025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직사각형 15"/>
          <p:cNvSpPr/>
          <p:nvPr/>
        </p:nvSpPr>
        <p:spPr bwMode="auto">
          <a:xfrm>
            <a:off x="2417719" y="2295284"/>
            <a:ext cx="708903" cy="13025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직사각형 16"/>
          <p:cNvSpPr/>
          <p:nvPr/>
        </p:nvSpPr>
        <p:spPr bwMode="auto">
          <a:xfrm>
            <a:off x="3825475" y="2295284"/>
            <a:ext cx="484190" cy="13025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직사각형 17"/>
          <p:cNvSpPr/>
          <p:nvPr/>
        </p:nvSpPr>
        <p:spPr bwMode="auto">
          <a:xfrm>
            <a:off x="1902284" y="4862507"/>
            <a:ext cx="2450960" cy="176219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1591073" y="4822737"/>
            <a:ext cx="31130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①</a:t>
            </a:r>
            <a:endParaRPr lang="ko-KR" altLang="en-US" dirty="0">
              <a:solidFill>
                <a:srgbClr val="FF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88977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그림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직사각형 13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317500" y="676273"/>
            <a:ext cx="8826500" cy="5915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6.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한방 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추나요법급여화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자동차보험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ko-KR" altLang="en-US" sz="16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</a:t>
            </a:r>
            <a:r>
              <a:rPr lang="en-US" altLang="ko-KR" sz="16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6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실시시간 </a:t>
            </a:r>
            <a:r>
              <a:rPr lang="ko-KR" altLang="en-US" sz="1600" b="0" dirty="0" err="1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미입력시</a:t>
            </a:r>
            <a:r>
              <a:rPr lang="ko-KR" altLang="en-US" sz="16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600" b="0" dirty="0" err="1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추나요법관리시스템</a:t>
            </a:r>
            <a:r>
              <a:rPr lang="en-US" altLang="ko-KR" sz="16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6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에서 입력           </a:t>
            </a:r>
            <a:endParaRPr lang="en-US" altLang="ko-KR" sz="1600" b="0" dirty="0" smtClean="0">
              <a:solidFill>
                <a:schemeClr val="tx2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                                 </a:t>
            </a:r>
            <a:r>
              <a:rPr lang="ko-KR" altLang="en-US" sz="16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  <a:r>
              <a:rPr lang="ko-KR" altLang="en-US" sz="160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①</a:t>
            </a:r>
            <a:r>
              <a:rPr lang="ko-KR" altLang="en-US" sz="1600" b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자동차보험환자인 경우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                                              마우스우측 클릭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ko-KR" altLang="en-US" sz="160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                                         </a:t>
            </a:r>
            <a:r>
              <a:rPr lang="ko-KR" altLang="en-US" sz="160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②</a:t>
            </a:r>
            <a:r>
              <a:rPr lang="ko-KR" altLang="en-US" sz="1600" b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실시시간을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입력하고 제출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                                               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</a:t>
            </a:r>
          </a:p>
          <a:p>
            <a:pPr marL="0" indent="0" eaLnBrk="1" hangingPunct="1">
              <a:buNone/>
            </a:pP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                                                                                                 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ko-KR" altLang="en-US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solidFill>
                  <a:schemeClr val="tx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                        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</a:t>
            </a: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" y="1328737"/>
            <a:ext cx="6151866" cy="445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직사각형 22"/>
          <p:cNvSpPr/>
          <p:nvPr/>
        </p:nvSpPr>
        <p:spPr bwMode="auto">
          <a:xfrm>
            <a:off x="2499885" y="2544174"/>
            <a:ext cx="903015" cy="145635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2162573" y="2489112"/>
            <a:ext cx="31130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①</a:t>
            </a:r>
            <a:endParaRPr lang="ko-KR" altLang="en-US" dirty="0">
              <a:solidFill>
                <a:srgbClr val="FF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25" name="직사각형 24"/>
          <p:cNvSpPr/>
          <p:nvPr/>
        </p:nvSpPr>
        <p:spPr bwMode="auto">
          <a:xfrm>
            <a:off x="1801016" y="2024846"/>
            <a:ext cx="331791" cy="223697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직사각형 25"/>
          <p:cNvSpPr/>
          <p:nvPr/>
        </p:nvSpPr>
        <p:spPr bwMode="auto">
          <a:xfrm>
            <a:off x="2289570" y="2024846"/>
            <a:ext cx="154782" cy="223697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352" y="3143250"/>
            <a:ext cx="3881439" cy="1269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직사각형 27"/>
          <p:cNvSpPr/>
          <p:nvPr/>
        </p:nvSpPr>
        <p:spPr>
          <a:xfrm>
            <a:off x="2131857" y="3557587"/>
            <a:ext cx="31130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②</a:t>
            </a:r>
          </a:p>
        </p:txBody>
      </p:sp>
    </p:spTree>
    <p:extLst>
      <p:ext uri="{BB962C8B-B14F-4D97-AF65-F5344CB8AC3E}">
        <p14:creationId xmlns:p14="http://schemas.microsoft.com/office/powerpoint/2010/main" val="2927480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직사각형 4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17500" y="676273"/>
            <a:ext cx="8826500" cy="5915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7.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한방 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추나요법급여화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청구변경사항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ko-KR" altLang="en-US" sz="16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</a:t>
            </a:r>
            <a:r>
              <a:rPr lang="en-US" altLang="ko-KR" sz="16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6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특정내역 추가 </a:t>
            </a:r>
            <a:endParaRPr lang="en-US" altLang="ko-KR" sz="1600" b="0" dirty="0">
              <a:solidFill>
                <a:schemeClr val="tx2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MT055 : </a:t>
            </a:r>
            <a:r>
              <a:rPr lang="ko-KR" altLang="en-US" sz="1600" b="0" dirty="0" err="1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추나요법</a:t>
            </a:r>
            <a:r>
              <a:rPr lang="ko-KR" altLang="en-US" sz="16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한의사 근무일수 </a:t>
            </a:r>
            <a:endParaRPr lang="en-US" altLang="ko-KR" sz="1600" b="0" dirty="0" smtClean="0">
              <a:solidFill>
                <a:schemeClr val="tx2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9(4)/X(10)/9(2) 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1</a:t>
            </a:r>
            <a:r>
              <a:rPr lang="ko-KR" altLang="en-US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개월 또는 </a:t>
            </a:r>
            <a:r>
              <a:rPr lang="en-US" altLang="ko-KR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400" b="0" dirty="0" err="1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주일동안</a:t>
            </a:r>
            <a:r>
              <a:rPr lang="ko-KR" altLang="en-US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대한한의사협회 </a:t>
            </a:r>
            <a:r>
              <a:rPr lang="en-US" altLang="ko-KR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400" b="0" dirty="0" err="1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추나요법</a:t>
            </a:r>
            <a:r>
              <a:rPr lang="ko-KR" altLang="en-US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급여 사전 교육</a:t>
            </a:r>
            <a:r>
              <a:rPr lang="en-US" altLang="ko-KR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을 이수한 </a:t>
            </a:r>
            <a:endParaRPr lang="en-US" altLang="ko-KR" sz="1400" b="0" dirty="0" smtClean="0">
              <a:solidFill>
                <a:schemeClr val="tx2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</a:t>
            </a:r>
            <a:r>
              <a:rPr lang="ko-KR" altLang="en-US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각 한의사별 근무일수 합</a:t>
            </a:r>
            <a:r>
              <a:rPr lang="en-US" altLang="ko-KR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</a:t>
            </a:r>
            <a:r>
              <a:rPr lang="ko-KR" altLang="en-US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한의사 면허번호</a:t>
            </a:r>
            <a:r>
              <a:rPr lang="en-US" altLang="ko-KR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</a:t>
            </a:r>
            <a:r>
              <a:rPr lang="ko-KR" altLang="en-US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근무일수</a:t>
            </a:r>
            <a:r>
              <a:rPr lang="en-US" altLang="ko-KR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</a:t>
            </a:r>
            <a:r>
              <a:rPr lang="ko-KR" altLang="en-US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한의사 면허번호</a:t>
            </a:r>
            <a:r>
              <a:rPr lang="en-US" altLang="ko-KR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</a:t>
            </a:r>
            <a:r>
              <a:rPr lang="ko-KR" altLang="en-US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근무일수</a:t>
            </a:r>
            <a:endParaRPr lang="en-US" altLang="ko-KR" sz="1400" b="0" dirty="0" smtClean="0">
              <a:solidFill>
                <a:schemeClr val="tx2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… </a:t>
            </a:r>
            <a:r>
              <a:rPr lang="ko-KR" altLang="en-US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순으로 기재</a:t>
            </a:r>
            <a:endParaRPr lang="en-US" altLang="ko-KR" sz="1400" b="0" dirty="0" smtClean="0">
              <a:solidFill>
                <a:schemeClr val="tx2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(</a:t>
            </a:r>
            <a:r>
              <a:rPr lang="ko-KR" altLang="en-US" sz="1400" b="0" dirty="0" err="1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접수번호별</a:t>
            </a:r>
            <a:r>
              <a:rPr lang="ko-KR" altLang="en-US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첫 번째 명세서만 기재</a:t>
            </a:r>
            <a:r>
              <a:rPr lang="en-US" altLang="ko-KR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</a:t>
            </a:r>
            <a:r>
              <a:rPr lang="ko-KR" altLang="en-US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단</a:t>
            </a:r>
            <a:r>
              <a:rPr lang="en-US" altLang="ko-KR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주 </a:t>
            </a:r>
            <a:r>
              <a:rPr lang="en-US" altLang="ko-KR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</a:t>
            </a:r>
            <a:r>
              <a:rPr lang="ko-KR" altLang="en-US" sz="1400" b="0" dirty="0" err="1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일이상이면서</a:t>
            </a:r>
            <a:r>
              <a:rPr lang="ko-KR" altLang="en-US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</a:t>
            </a:r>
            <a:r>
              <a:rPr lang="ko-KR" altLang="en-US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시간 이상 근무하는 격일제</a:t>
            </a:r>
            <a:r>
              <a:rPr lang="en-US" altLang="ko-KR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시간제 근무자는 </a:t>
            </a:r>
            <a:endParaRPr lang="en-US" altLang="ko-KR" sz="1400" b="0" dirty="0" smtClean="0">
              <a:solidFill>
                <a:schemeClr val="tx2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1</a:t>
            </a:r>
            <a:r>
              <a:rPr lang="ko-KR" altLang="en-US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개월</a:t>
            </a:r>
            <a:r>
              <a:rPr lang="en-US" altLang="ko-KR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주단위청구인 경우 </a:t>
            </a:r>
            <a:r>
              <a:rPr lang="en-US" altLang="ko-KR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주일</a:t>
            </a:r>
            <a:r>
              <a:rPr lang="en-US" altLang="ko-KR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</a:t>
            </a:r>
            <a:r>
              <a:rPr lang="ko-KR" altLang="en-US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동안 재직한 일수의 </a:t>
            </a:r>
            <a:r>
              <a:rPr lang="en-US" altLang="ko-KR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½(</a:t>
            </a:r>
            <a:r>
              <a:rPr lang="ko-KR" altLang="en-US" sz="1400" b="0" dirty="0" err="1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소수점이하</a:t>
            </a:r>
            <a:r>
              <a:rPr lang="ko-KR" altLang="en-US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</a:t>
            </a:r>
            <a:r>
              <a:rPr lang="ko-KR" altLang="en-US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사오</a:t>
            </a:r>
            <a:r>
              <a:rPr lang="en-US" altLang="ko-KR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5</a:t>
            </a:r>
            <a:r>
              <a:rPr lang="ko-KR" altLang="en-US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</a:t>
            </a:r>
            <a:r>
              <a:rPr lang="en-US" altLang="ko-KR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로</a:t>
            </a:r>
            <a:endParaRPr lang="en-US" altLang="ko-KR" sz="1400" b="0" dirty="0" smtClean="0">
              <a:solidFill>
                <a:schemeClr val="tx2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</a:t>
            </a:r>
            <a:r>
              <a:rPr lang="ko-KR" altLang="en-US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기재하되</a:t>
            </a:r>
            <a:r>
              <a:rPr lang="en-US" altLang="ko-KR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최대 </a:t>
            </a:r>
            <a:r>
              <a:rPr lang="en-US" altLang="ko-KR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15</a:t>
            </a:r>
            <a:r>
              <a:rPr lang="ko-KR" altLang="en-US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r>
              <a:rPr lang="en-US" altLang="ko-KR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b="0" dirty="0" err="1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주단위</a:t>
            </a:r>
            <a:r>
              <a:rPr lang="ko-KR" altLang="en-US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청구는 </a:t>
            </a:r>
            <a:r>
              <a:rPr lang="en-US" altLang="ko-KR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</a:t>
            </a:r>
            <a:r>
              <a:rPr lang="ko-KR" altLang="en-US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r>
              <a:rPr lang="en-US" altLang="ko-KR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을 초과할 수 없음</a:t>
            </a:r>
            <a:endParaRPr lang="en-US" altLang="ko-KR" sz="1400" b="0" dirty="0" smtClean="0">
              <a:solidFill>
                <a:schemeClr val="tx2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JJ007 : </a:t>
            </a:r>
            <a:r>
              <a:rPr lang="ko-KR" altLang="en-US" sz="1400" b="0" dirty="0" err="1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추나요법</a:t>
            </a:r>
            <a:r>
              <a:rPr lang="ko-KR" altLang="en-US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실시 한의사</a:t>
            </a:r>
            <a:r>
              <a:rPr lang="en-US" altLang="ko-KR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실시시간 </a:t>
            </a:r>
            <a:r>
              <a:rPr lang="en-US" altLang="ko-KR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</a:t>
            </a:r>
            <a:r>
              <a:rPr lang="ko-KR" altLang="en-US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자동차보험만 기재 </a:t>
            </a:r>
            <a:r>
              <a:rPr lang="en-US" altLang="ko-KR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9(1)/X(10)/</a:t>
            </a:r>
            <a:r>
              <a:rPr lang="en-US" altLang="ko-KR" sz="1400" b="0" dirty="0" err="1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ccyymmddhhmm</a:t>
            </a:r>
            <a:r>
              <a:rPr lang="en-US" altLang="ko-KR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</a:t>
            </a:r>
            <a:r>
              <a:rPr lang="en-US" altLang="ko-KR" sz="1400" b="0" dirty="0" err="1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ccyymmddhhmm</a:t>
            </a:r>
            <a:endParaRPr lang="en-US" altLang="ko-KR" sz="1400" b="0" dirty="0" smtClean="0">
              <a:solidFill>
                <a:schemeClr val="tx2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</a:t>
            </a:r>
            <a:r>
              <a:rPr lang="ko-KR" altLang="en-US" sz="1400" b="0" dirty="0" err="1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추나요법을</a:t>
            </a:r>
            <a:r>
              <a:rPr lang="ko-KR" altLang="en-US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실시한 경우 기재</a:t>
            </a:r>
            <a:endParaRPr lang="en-US" altLang="ko-KR" sz="1400" b="0" dirty="0" smtClean="0">
              <a:solidFill>
                <a:schemeClr val="tx2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</a:t>
            </a:r>
            <a:r>
              <a:rPr lang="ko-KR" altLang="en-US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면허종류</a:t>
            </a:r>
            <a:r>
              <a:rPr lang="en-US" altLang="ko-KR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</a:t>
            </a:r>
            <a:r>
              <a:rPr lang="ko-KR" altLang="en-US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면허번호</a:t>
            </a:r>
            <a:r>
              <a:rPr lang="en-US" altLang="ko-KR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</a:t>
            </a:r>
            <a:r>
              <a:rPr lang="ko-KR" altLang="en-US" sz="1400" b="0" dirty="0" err="1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시작일시</a:t>
            </a:r>
            <a:r>
              <a:rPr lang="en-US" altLang="ko-KR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en-US" altLang="ko-KR" sz="1400" b="0" dirty="0" err="1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ccyymmddhhmm</a:t>
            </a:r>
            <a:r>
              <a:rPr lang="en-US" altLang="ko-KR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)/</a:t>
            </a:r>
            <a:r>
              <a:rPr lang="ko-KR" altLang="en-US" sz="1400" b="0" dirty="0" err="1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종료일시</a:t>
            </a:r>
            <a:r>
              <a:rPr lang="en-US" altLang="ko-KR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en-US" altLang="ko-KR" sz="1400" b="0" dirty="0" err="1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ccyymmddhhmm</a:t>
            </a:r>
            <a:r>
              <a:rPr lang="en-US" altLang="ko-KR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endParaRPr lang="en-US" altLang="ko-KR" sz="1400" b="0" dirty="0" smtClean="0">
              <a:solidFill>
                <a:schemeClr val="tx2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</a:t>
            </a: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                              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</a:t>
            </a:r>
          </a:p>
          <a:p>
            <a:pPr marL="0" indent="0" eaLnBrk="1" hangingPunct="1">
              <a:buNone/>
            </a:pP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                                                                                                 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ko-KR" altLang="en-US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solidFill>
                  <a:schemeClr val="tx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                        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</a:t>
            </a: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124067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직사각형 4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17500" y="676273"/>
            <a:ext cx="8826500" cy="5915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7.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한방 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추나요법급여화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청구변경사항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</a:t>
            </a:r>
            <a:r>
              <a:rPr lang="en-US" altLang="ko-KR" sz="16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6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처방전내용등록</a:t>
            </a:r>
            <a:r>
              <a:rPr lang="en-US" altLang="ko-KR" sz="16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b="0" dirty="0" err="1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메인메뉴</a:t>
            </a:r>
            <a:r>
              <a:rPr lang="en-US" altLang="ko-KR" sz="16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-&gt;</a:t>
            </a:r>
            <a:r>
              <a:rPr lang="ko-KR" altLang="en-US" sz="16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기초자료</a:t>
            </a:r>
            <a:r>
              <a:rPr lang="en-US" altLang="ko-KR" sz="16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-&gt;</a:t>
            </a:r>
            <a:r>
              <a:rPr lang="ko-KR" altLang="en-US" sz="16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처방전내용등록</a:t>
            </a:r>
            <a:r>
              <a:rPr lang="en-US" altLang="ko-KR" sz="16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16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에 </a:t>
            </a:r>
            <a:r>
              <a:rPr lang="ko-KR" altLang="en-US" sz="1600" b="0" dirty="0" err="1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추나요법시행여부</a:t>
            </a:r>
            <a:r>
              <a:rPr lang="ko-KR" altLang="en-US" sz="16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체크</a:t>
            </a:r>
            <a:endParaRPr lang="en-US" altLang="ko-KR" sz="1600" b="0" dirty="0" smtClean="0">
              <a:solidFill>
                <a:schemeClr val="tx2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 smtClean="0">
              <a:solidFill>
                <a:schemeClr val="tx2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>
              <a:solidFill>
                <a:schemeClr val="tx2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 smtClean="0">
              <a:solidFill>
                <a:schemeClr val="tx2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</a:t>
            </a:r>
          </a:p>
          <a:p>
            <a:pPr marL="0" indent="0" eaLnBrk="1" hangingPunct="1">
              <a:buNone/>
            </a:pPr>
            <a:endParaRPr lang="en-US" altLang="ko-KR" sz="1600" b="0" dirty="0">
              <a:solidFill>
                <a:schemeClr val="tx2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 smtClean="0">
              <a:solidFill>
                <a:schemeClr val="tx2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>
              <a:solidFill>
                <a:schemeClr val="tx2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</a:t>
            </a:r>
            <a:r>
              <a:rPr lang="en-US" altLang="ko-KR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</a:t>
            </a: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                              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</a:t>
            </a:r>
          </a:p>
          <a:p>
            <a:pPr marL="0" indent="0" eaLnBrk="1" hangingPunct="1">
              <a:buNone/>
            </a:pP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                                                                                                 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ko-KR" altLang="en-US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solidFill>
                  <a:schemeClr val="tx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                        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</a:t>
            </a: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4095" y="1419443"/>
            <a:ext cx="4437034" cy="3290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타원 11"/>
          <p:cNvSpPr/>
          <p:nvPr/>
        </p:nvSpPr>
        <p:spPr bwMode="auto">
          <a:xfrm>
            <a:off x="3264322" y="2754153"/>
            <a:ext cx="638175" cy="178118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2345967" y="1978105"/>
            <a:ext cx="532609" cy="9786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직사각형 13"/>
          <p:cNvSpPr/>
          <p:nvPr/>
        </p:nvSpPr>
        <p:spPr bwMode="auto">
          <a:xfrm>
            <a:off x="2341519" y="2253579"/>
            <a:ext cx="708903" cy="11841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직사각형 14"/>
          <p:cNvSpPr/>
          <p:nvPr/>
        </p:nvSpPr>
        <p:spPr bwMode="auto">
          <a:xfrm>
            <a:off x="2448973" y="3468453"/>
            <a:ext cx="1141694" cy="88966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직사각형 17"/>
          <p:cNvSpPr/>
          <p:nvPr/>
        </p:nvSpPr>
        <p:spPr bwMode="auto">
          <a:xfrm>
            <a:off x="2343941" y="3083005"/>
            <a:ext cx="532609" cy="9786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직사각형 18"/>
          <p:cNvSpPr/>
          <p:nvPr/>
        </p:nvSpPr>
        <p:spPr bwMode="auto">
          <a:xfrm>
            <a:off x="2337004" y="2392311"/>
            <a:ext cx="708903" cy="107649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직사각형 19"/>
          <p:cNvSpPr/>
          <p:nvPr/>
        </p:nvSpPr>
        <p:spPr bwMode="auto">
          <a:xfrm>
            <a:off x="2345615" y="2525660"/>
            <a:ext cx="363779" cy="1076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2163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직사각형 4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17500" y="676273"/>
            <a:ext cx="8826500" cy="5915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7.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한방 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추나요법급여화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청구변경사항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- </a:t>
            </a:r>
            <a:r>
              <a:rPr lang="en-US" altLang="ko-KR" sz="1600" b="0" dirty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EDI</a:t>
            </a:r>
            <a:r>
              <a:rPr lang="ko-KR" altLang="en-US" sz="16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준비작업</a:t>
            </a:r>
            <a:endParaRPr lang="en-US" altLang="ko-KR" sz="1600" b="0" dirty="0">
              <a:solidFill>
                <a:schemeClr val="tx2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`</a:t>
            </a:r>
            <a:r>
              <a:rPr lang="ko-KR" altLang="en-US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한의사근무일수등록</a:t>
            </a:r>
            <a:r>
              <a:rPr lang="en-US" altLang="ko-KR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추가 </a:t>
            </a:r>
            <a:r>
              <a:rPr lang="en-US" altLang="ko-KR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400" b="0" dirty="0" err="1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한방병의원인경우</a:t>
            </a:r>
            <a:r>
              <a:rPr lang="ko-KR" altLang="en-US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등록 가능</a:t>
            </a:r>
            <a:endParaRPr lang="en-US" altLang="ko-KR" sz="1400" b="0" dirty="0" smtClean="0">
              <a:solidFill>
                <a:schemeClr val="tx2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solidFill>
                  <a:schemeClr val="tx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</a:t>
            </a: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                              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</a:t>
            </a:r>
          </a:p>
          <a:p>
            <a:pPr marL="0" indent="0" eaLnBrk="1" hangingPunct="1">
              <a:buNone/>
            </a:pP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                                                                                                 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ko-KR" altLang="en-US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solidFill>
                  <a:schemeClr val="tx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                        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</a:t>
            </a: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76" y="1747839"/>
            <a:ext cx="3565946" cy="2681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600" y="1747840"/>
            <a:ext cx="3743487" cy="2605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타원 8"/>
          <p:cNvSpPr/>
          <p:nvPr/>
        </p:nvSpPr>
        <p:spPr bwMode="auto">
          <a:xfrm>
            <a:off x="1133475" y="3382803"/>
            <a:ext cx="638175" cy="178118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오른쪽 화살표 9"/>
          <p:cNvSpPr/>
          <p:nvPr/>
        </p:nvSpPr>
        <p:spPr bwMode="auto">
          <a:xfrm>
            <a:off x="1866898" y="3198018"/>
            <a:ext cx="3076575" cy="547688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직사각형 15"/>
          <p:cNvSpPr/>
          <p:nvPr/>
        </p:nvSpPr>
        <p:spPr bwMode="auto">
          <a:xfrm>
            <a:off x="7661188" y="2711530"/>
            <a:ext cx="532609" cy="9786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직사각형 16"/>
          <p:cNvSpPr/>
          <p:nvPr/>
        </p:nvSpPr>
        <p:spPr bwMode="auto">
          <a:xfrm>
            <a:off x="7750914" y="2596438"/>
            <a:ext cx="400157" cy="80878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직사각형 18"/>
          <p:cNvSpPr/>
          <p:nvPr/>
        </p:nvSpPr>
        <p:spPr bwMode="auto">
          <a:xfrm>
            <a:off x="7647838" y="2854405"/>
            <a:ext cx="330708" cy="9786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직사각형 11"/>
          <p:cNvSpPr/>
          <p:nvPr/>
        </p:nvSpPr>
        <p:spPr bwMode="auto">
          <a:xfrm>
            <a:off x="5999989" y="2231982"/>
            <a:ext cx="644457" cy="66841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7869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직사각형 7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54000" y="676273"/>
            <a:ext cx="8826500" cy="5915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1.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한방 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추나요법급여화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일반사항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◆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적용일자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2019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8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◆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변경내용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근골격계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질환에 대해 급여화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◆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시술자제한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추나요법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교육을 이수한 한의사만 급여가능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◆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시술기관 제한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요양병원 제외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◆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추나요법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신설코드 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40710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단순추나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50%)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40720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복잡추나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50%)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40721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복잡추나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80%)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40730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특수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탈구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추나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50%)</a:t>
            </a: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◆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추나요법은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수진자당 하루에 한번만 가능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요양기관 불문하고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회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</a:p>
          <a:p>
            <a:pPr marL="0" indent="0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</a:t>
            </a:r>
            <a:endParaRPr lang="en-US" altLang="ko-KR" sz="18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</a:t>
            </a:r>
          </a:p>
          <a:p>
            <a:pPr marL="0" indent="0" eaLnBrk="1" hangingPunct="1">
              <a:buNone/>
            </a:pP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</a:t>
            </a:r>
            <a:endParaRPr lang="en-US" altLang="ko-KR" sz="18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</a:t>
            </a:r>
            <a:endParaRPr lang="en-US" altLang="en-US" sz="18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362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직사각형 4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54000" y="676273"/>
            <a:ext cx="8826500" cy="5915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1.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한방 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추나요법급여화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일반사항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◆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건강보험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의료급여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-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한의사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인당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</a:t>
            </a:r>
            <a:r>
              <a:rPr lang="en-US" altLang="ko-KR" sz="1600" b="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18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명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월평균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건강보험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의료급여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-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수진자당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연간 </a:t>
            </a:r>
            <a:r>
              <a:rPr lang="en-US" altLang="ko-KR" sz="1600" b="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회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-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40710, 40720, 40730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건강보험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50%  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차상위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종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30% 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차상위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종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40%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의료급여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종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30%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의료급여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종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40%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40721 -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건강보험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의료급여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80%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-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지원금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추나요법에대한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본인부담금은 지원하지 않음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-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본인부담상한제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추나요법에대한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본인부담금은 포함하지 않음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◆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자동차보험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-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기존수가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(93021, 93022)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는 삭제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-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한의사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인당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</a:t>
            </a:r>
            <a:r>
              <a:rPr lang="en-US" altLang="ko-KR" sz="1600" b="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18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명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일당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):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일당으로할지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월평균으로 할지 정해지지 않음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   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일단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일당으로 계산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심평원 요청사항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-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수진자당 </a:t>
            </a:r>
            <a:r>
              <a:rPr lang="en-US" altLang="ko-KR" sz="1600" b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회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동일환자가 동일사고로 인해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추나요법을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실시한 경우 최대</a:t>
            </a:r>
            <a:r>
              <a:rPr lang="en-US" altLang="ko-KR" sz="1600" b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회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20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회를 초과하더라도 심평원에 제출하여야 함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</a:t>
            </a:r>
          </a:p>
          <a:p>
            <a:pPr marL="0" indent="0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</a:t>
            </a:r>
            <a:endParaRPr lang="en-US" altLang="ko-KR" sz="18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</a:t>
            </a:r>
          </a:p>
          <a:p>
            <a:pPr marL="0" indent="0" eaLnBrk="1" hangingPunct="1">
              <a:buNone/>
            </a:pP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</a:t>
            </a:r>
            <a:endParaRPr lang="en-US" altLang="ko-KR" sz="18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</a:t>
            </a:r>
            <a:endParaRPr lang="en-US" altLang="en-US" sz="18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5816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직사각형 8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254000" y="676273"/>
            <a:ext cx="8826500" cy="5915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2.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한방 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추나요법급여화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환경설정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-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환경설정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서버셋업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214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번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한방추나요법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심평원 연동 여부 설정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3. 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한방 </a:t>
            </a:r>
            <a:r>
              <a:rPr lang="ko-KR" altLang="en-US" sz="18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추나요법급여화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심평원 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Agent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설치</a:t>
            </a:r>
            <a:endParaRPr lang="en-US" altLang="ko-KR" sz="18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-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환경설정후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메인메뉴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실행시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설치여부 확인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-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심평원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Agent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재설치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`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메인메뉴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`-&gt;`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업데이트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_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도움말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`-&gt;`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심평원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Agent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설치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                  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                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300" y="1300164"/>
            <a:ext cx="5362575" cy="951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4" y="2843213"/>
            <a:ext cx="2527107" cy="1719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오른쪽 화살표 2"/>
          <p:cNvSpPr/>
          <p:nvPr/>
        </p:nvSpPr>
        <p:spPr bwMode="auto">
          <a:xfrm>
            <a:off x="4333875" y="3295650"/>
            <a:ext cx="466725" cy="800100"/>
          </a:xfrm>
          <a:prstGeom prst="rightArrow">
            <a:avLst/>
          </a:prstGeom>
          <a:solidFill>
            <a:srgbClr val="00B0F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3859" y="2824163"/>
            <a:ext cx="2824756" cy="1738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5450" y="4883150"/>
            <a:ext cx="1419225" cy="1610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타원 11"/>
          <p:cNvSpPr/>
          <p:nvPr/>
        </p:nvSpPr>
        <p:spPr bwMode="auto">
          <a:xfrm>
            <a:off x="1866900" y="6191250"/>
            <a:ext cx="990600" cy="228600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85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직사각형 5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54000" y="676273"/>
            <a:ext cx="8826500" cy="5915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4.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한방 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추나요법급여화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 적용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-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진료실에서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추나요법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코드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입렵시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수진자당 횟수 카운트하여 메시지를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뛰움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하루에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두번입력시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체크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해당일자에 심평원에 제출여부 체크 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연간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회를 초과여부 체크 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-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진료실에서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제출완료된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추나요법코드를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삭제시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메시지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</a:t>
            </a: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550" y="1338264"/>
            <a:ext cx="1995488" cy="1119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550" y="3857624"/>
            <a:ext cx="2270256" cy="1009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551" y="5425932"/>
            <a:ext cx="2357436" cy="1245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550" y="2600326"/>
            <a:ext cx="2733675" cy="1034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605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직사각형 10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317500" y="676273"/>
            <a:ext cx="8826500" cy="5915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4.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한방 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추나요법급여화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 적용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-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저장시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추나요법코드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체크하여 심평원 제출여부 메시지확인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      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인증서 로그인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한번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로그인으로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                             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컴퓨터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재부팅시까지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적용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                                                                                                      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           `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예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선택시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심평원에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추나요법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제출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           `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아니오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선택시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차후에 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                 `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기타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`-&gt;`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추나요법관리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스템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에서 제출가능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</a:t>
            </a: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1814" y="1447800"/>
            <a:ext cx="2798761" cy="2667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1814" y="4338637"/>
            <a:ext cx="264795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직사각형 2"/>
          <p:cNvSpPr/>
          <p:nvPr/>
        </p:nvSpPr>
        <p:spPr bwMode="auto">
          <a:xfrm>
            <a:off x="1914525" y="2905125"/>
            <a:ext cx="2476500" cy="1047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직사각형 20"/>
          <p:cNvSpPr/>
          <p:nvPr/>
        </p:nvSpPr>
        <p:spPr bwMode="auto">
          <a:xfrm>
            <a:off x="1914525" y="3228975"/>
            <a:ext cx="2476500" cy="2095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84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직사각형 4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17500" y="676273"/>
            <a:ext cx="8826500" cy="5915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4.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한방 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추나요법급여화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 적용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-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저장시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추나요법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제출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                                  </a:t>
            </a:r>
            <a:r>
              <a:rPr lang="ko-KR" altLang="en-US" sz="140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①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현재까지 수진자의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추나요법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총 횟수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        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40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②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의사의 현재 총 제출건수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미제출건수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제외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                                  </a:t>
            </a:r>
            <a:r>
              <a:rPr lang="ko-KR" altLang="en-US" sz="140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③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의사의 월평균건수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             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월평균건수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=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총건수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근무일수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ko-KR" altLang="en-US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solidFill>
                  <a:schemeClr val="tx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                        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</a:t>
            </a: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1457321"/>
            <a:ext cx="5207042" cy="378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직사각형 10"/>
          <p:cNvSpPr/>
          <p:nvPr/>
        </p:nvSpPr>
        <p:spPr bwMode="auto">
          <a:xfrm>
            <a:off x="1704974" y="2491221"/>
            <a:ext cx="485775" cy="103909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2371725" y="3362383"/>
            <a:ext cx="533400" cy="109417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직사각형 13"/>
          <p:cNvSpPr/>
          <p:nvPr/>
        </p:nvSpPr>
        <p:spPr bwMode="auto">
          <a:xfrm>
            <a:off x="2229993" y="3819583"/>
            <a:ext cx="645414" cy="109417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직사각형 14"/>
          <p:cNvSpPr/>
          <p:nvPr/>
        </p:nvSpPr>
        <p:spPr bwMode="auto">
          <a:xfrm>
            <a:off x="1430655" y="3819583"/>
            <a:ext cx="586740" cy="109417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2035097" y="3293980"/>
            <a:ext cx="31130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①</a:t>
            </a:r>
            <a:endParaRPr lang="ko-KR" altLang="en-US" dirty="0">
              <a:solidFill>
                <a:srgbClr val="FF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1186026" y="3741655"/>
            <a:ext cx="31130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②</a:t>
            </a:r>
          </a:p>
        </p:txBody>
      </p:sp>
      <p:sp>
        <p:nvSpPr>
          <p:cNvPr id="13" name="직사각형 12"/>
          <p:cNvSpPr/>
          <p:nvPr/>
        </p:nvSpPr>
        <p:spPr>
          <a:xfrm>
            <a:off x="1988820" y="3741655"/>
            <a:ext cx="31130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③</a:t>
            </a:r>
          </a:p>
        </p:txBody>
      </p:sp>
      <p:sp>
        <p:nvSpPr>
          <p:cNvPr id="19" name="직사각형 18"/>
          <p:cNvSpPr/>
          <p:nvPr/>
        </p:nvSpPr>
        <p:spPr bwMode="auto">
          <a:xfrm>
            <a:off x="2622994" y="1844198"/>
            <a:ext cx="485775" cy="93031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직사각형 15"/>
          <p:cNvSpPr/>
          <p:nvPr/>
        </p:nvSpPr>
        <p:spPr bwMode="auto">
          <a:xfrm>
            <a:off x="2599709" y="2492455"/>
            <a:ext cx="440173" cy="9786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77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직사각형 4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86543" y="676273"/>
            <a:ext cx="8826500" cy="5915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5.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한방 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추나요법급여화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추나요법관리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시스템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- `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진료실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 -&gt; `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기타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 -&gt; `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추나요법관리시스템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 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미제출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리스트 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                                                       </a:t>
            </a:r>
            <a:r>
              <a:rPr lang="ko-KR" altLang="en-US" sz="140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①</a:t>
            </a:r>
            <a:r>
              <a:rPr lang="ko-KR" altLang="en-US" sz="1400" b="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해당건제출시 사용 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                                                      </a:t>
            </a:r>
            <a:r>
              <a:rPr lang="ko-KR" altLang="en-US" sz="140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②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리스트에서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선택후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                                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일괄제출시사용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사제출건수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미제출건수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제외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                                                                                                 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ko-KR" altLang="en-US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solidFill>
                  <a:schemeClr val="tx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                        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</a:t>
            </a: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5193" y="34870"/>
            <a:ext cx="1108138" cy="134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직사각형 15"/>
          <p:cNvSpPr/>
          <p:nvPr/>
        </p:nvSpPr>
        <p:spPr bwMode="auto">
          <a:xfrm>
            <a:off x="6360465" y="1236344"/>
            <a:ext cx="709955" cy="132395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1" y="1660784"/>
            <a:ext cx="6290744" cy="457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직사각형 24"/>
          <p:cNvSpPr/>
          <p:nvPr/>
        </p:nvSpPr>
        <p:spPr bwMode="auto">
          <a:xfrm>
            <a:off x="3401171" y="2400358"/>
            <a:ext cx="169958" cy="109417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직사각형 25"/>
          <p:cNvSpPr/>
          <p:nvPr/>
        </p:nvSpPr>
        <p:spPr bwMode="auto">
          <a:xfrm>
            <a:off x="5463676" y="2086974"/>
            <a:ext cx="331199" cy="145635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3120947" y="2322430"/>
            <a:ext cx="31130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①</a:t>
            </a:r>
            <a:endParaRPr lang="ko-KR" altLang="en-US" dirty="0">
              <a:solidFill>
                <a:srgbClr val="FF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5186526" y="2027155"/>
            <a:ext cx="31130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②</a:t>
            </a:r>
          </a:p>
        </p:txBody>
      </p:sp>
      <p:sp>
        <p:nvSpPr>
          <p:cNvPr id="29" name="직사각형 28"/>
          <p:cNvSpPr/>
          <p:nvPr/>
        </p:nvSpPr>
        <p:spPr bwMode="auto">
          <a:xfrm>
            <a:off x="1801016" y="2387664"/>
            <a:ext cx="331791" cy="57772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직사각형 29"/>
          <p:cNvSpPr/>
          <p:nvPr/>
        </p:nvSpPr>
        <p:spPr bwMode="auto">
          <a:xfrm>
            <a:off x="2299095" y="2387664"/>
            <a:ext cx="154782" cy="57772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84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직사각형 4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17500" y="676273"/>
            <a:ext cx="8826500" cy="5915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4.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한방 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추나요법급여화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추나요법관리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시스템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-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제출리스트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                                               </a:t>
            </a:r>
            <a:r>
              <a:rPr lang="ko-KR" altLang="en-US" sz="160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①</a:t>
            </a:r>
            <a:r>
              <a:rPr lang="ko-KR" altLang="en-US" sz="1600" b="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해당건취소시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사용 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                                               </a:t>
            </a:r>
            <a:r>
              <a:rPr lang="ko-KR" altLang="en-US" sz="160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②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리스트에서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선택후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                                              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일괄취소시사용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                                               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                                             </a:t>
            </a:r>
            <a:r>
              <a:rPr lang="ko-KR" altLang="en-US" sz="1400" b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취소는 당일 </a:t>
            </a:r>
            <a:r>
              <a:rPr lang="ko-KR" altLang="en-US" sz="1400" b="0" dirty="0" err="1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전송건만</a:t>
            </a:r>
            <a:r>
              <a:rPr lang="ko-KR" altLang="en-US" sz="1400" b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취소가능</a:t>
            </a:r>
            <a:endParaRPr lang="en-US" altLang="ko-KR" sz="1400" b="0" dirty="0" smtClean="0">
              <a:solidFill>
                <a:srgbClr val="FF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                                                         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전송일자기준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                                               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</a:t>
            </a:r>
          </a:p>
          <a:p>
            <a:pPr marL="0" indent="0" eaLnBrk="1" hangingPunct="1">
              <a:buNone/>
            </a:pP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                                                                                                 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ko-KR" altLang="en-US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solidFill>
                  <a:schemeClr val="tx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                        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</a:t>
            </a: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115" y="1300162"/>
            <a:ext cx="6415119" cy="466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직사각형 10"/>
          <p:cNvSpPr/>
          <p:nvPr/>
        </p:nvSpPr>
        <p:spPr bwMode="auto">
          <a:xfrm>
            <a:off x="3545073" y="2057458"/>
            <a:ext cx="186954" cy="109417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직사각형 11"/>
          <p:cNvSpPr/>
          <p:nvPr/>
        </p:nvSpPr>
        <p:spPr bwMode="auto">
          <a:xfrm>
            <a:off x="6005946" y="1744074"/>
            <a:ext cx="484909" cy="145635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3292397" y="1979530"/>
            <a:ext cx="31130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①</a:t>
            </a:r>
            <a:endParaRPr lang="ko-KR" altLang="en-US" dirty="0">
              <a:solidFill>
                <a:srgbClr val="FF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5748501" y="1684255"/>
            <a:ext cx="31130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②</a:t>
            </a:r>
          </a:p>
        </p:txBody>
      </p:sp>
      <p:sp>
        <p:nvSpPr>
          <p:cNvPr id="15" name="직사각형 14"/>
          <p:cNvSpPr/>
          <p:nvPr/>
        </p:nvSpPr>
        <p:spPr bwMode="auto">
          <a:xfrm>
            <a:off x="1924841" y="2025489"/>
            <a:ext cx="331791" cy="265462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직사각형 15"/>
          <p:cNvSpPr/>
          <p:nvPr/>
        </p:nvSpPr>
        <p:spPr bwMode="auto">
          <a:xfrm>
            <a:off x="2432445" y="2035014"/>
            <a:ext cx="154782" cy="265462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08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183883"/>
      </a:dk1>
      <a:lt1>
        <a:srgbClr val="FFFFFF"/>
      </a:lt1>
      <a:dk2>
        <a:srgbClr val="183883"/>
      </a:dk2>
      <a:lt2>
        <a:srgbClr val="808080"/>
      </a:lt2>
      <a:accent1>
        <a:srgbClr val="D4E3F7"/>
      </a:accent1>
      <a:accent2>
        <a:srgbClr val="0067AF"/>
      </a:accent2>
      <a:accent3>
        <a:srgbClr val="FFFFFF"/>
      </a:accent3>
      <a:accent4>
        <a:srgbClr val="132E6F"/>
      </a:accent4>
      <a:accent5>
        <a:srgbClr val="E6EFFA"/>
      </a:accent5>
      <a:accent6>
        <a:srgbClr val="005D9E"/>
      </a:accent6>
      <a:hlink>
        <a:srgbClr val="365B91"/>
      </a:hlink>
      <a:folHlink>
        <a:srgbClr val="0099A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0067AF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005D9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6928</TotalTime>
  <Words>848</Words>
  <Application>Microsoft Office PowerPoint</Application>
  <PresentationFormat>화면 슬라이드 쇼(4:3)</PresentationFormat>
  <Paragraphs>292</Paragraphs>
  <Slides>14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5" baseType="lpstr">
      <vt:lpstr>Default Design</vt:lpstr>
      <vt:lpstr>한방 추나요법 급여화 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Presentation Magazine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2 Template</dc:title>
  <dc:creator>Presentation Magazine</dc:creator>
  <cp:lastModifiedBy>Microsoft</cp:lastModifiedBy>
  <cp:revision>259</cp:revision>
  <cp:lastPrinted>2019-03-30T02:32:13Z</cp:lastPrinted>
  <dcterms:created xsi:type="dcterms:W3CDTF">2005-02-28T14:06:28Z</dcterms:created>
  <dcterms:modified xsi:type="dcterms:W3CDTF">2019-04-18T23:43:11Z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Presentation Helper</vt:lpwstr>
  </property>
</Properties>
</file>