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59" r:id="rId5"/>
    <p:sldId id="260" r:id="rId6"/>
    <p:sldId id="261" r:id="rId7"/>
    <p:sldId id="262" r:id="rId8"/>
    <p:sldId id="266" r:id="rId9"/>
    <p:sldId id="267" r:id="rId10"/>
    <p:sldId id="263" r:id="rId11"/>
    <p:sldId id="265" r:id="rId12"/>
    <p:sldId id="268" r:id="rId1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7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07067" y="2066782"/>
            <a:ext cx="7766936" cy="1646302"/>
          </a:xfrm>
        </p:spPr>
        <p:txBody>
          <a:bodyPr/>
          <a:lstStyle/>
          <a:p>
            <a:pPr algn="ctr"/>
            <a:r>
              <a:rPr lang="ko-KR" altLang="en-US" dirty="0" smtClean="0"/>
              <a:t>新병동 </a:t>
            </a:r>
            <a:r>
              <a:rPr lang="ko-KR" altLang="en-US" dirty="0" err="1" smtClean="0"/>
              <a:t>변경점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07067" y="4635721"/>
            <a:ext cx="7766936" cy="1096899"/>
          </a:xfrm>
        </p:spPr>
        <p:txBody>
          <a:bodyPr/>
          <a:lstStyle/>
          <a:p>
            <a:r>
              <a:rPr lang="ko-KR" altLang="en-US" dirty="0" smtClean="0"/>
              <a:t>기업부설연구소 임지훈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93217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36605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8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간호기록 신규 입력 방식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219201"/>
            <a:ext cx="8596668" cy="4822162"/>
          </a:xfrm>
        </p:spPr>
        <p:txBody>
          <a:bodyPr/>
          <a:lstStyle/>
          <a:p>
            <a:pPr>
              <a:buFont typeface="+mj-lt"/>
              <a:buAutoNum type="arabicPeriod"/>
            </a:pP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en-US" altLang="ko-KR" dirty="0" smtClean="0"/>
              <a:t>ServerSetup215</a:t>
            </a:r>
            <a:r>
              <a:rPr lang="ko-KR" altLang="en-US" dirty="0" smtClean="0"/>
              <a:t>번 사용여부 선택</a:t>
            </a:r>
            <a:endParaRPr lang="en-US" altLang="ko-KR" dirty="0"/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신병동 환자 선택 후 간호기록 선택</a:t>
            </a: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ko-KR" altLang="en-US" dirty="0" err="1" smtClean="0"/>
              <a:t>과거력과</a:t>
            </a:r>
            <a:r>
              <a:rPr lang="ko-KR" altLang="en-US" dirty="0" smtClean="0"/>
              <a:t> 입력란이 하나로 통합되고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ko-KR" altLang="en-US" dirty="0" smtClean="0"/>
              <a:t>줄 데이터를 저장 시켜 보여준다</a:t>
            </a:r>
            <a:r>
              <a:rPr lang="en-US" altLang="ko-KR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삭제는 우 클릭 후 삭제</a:t>
            </a: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변경은 더블클릭 후 변경내용 입력 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입력 버튼 클릭</a:t>
            </a:r>
            <a:endParaRPr lang="en-US" altLang="ko-KR" dirty="0" smtClean="0"/>
          </a:p>
          <a:p>
            <a:pPr>
              <a:buFont typeface="+mj-lt"/>
              <a:buAutoNum type="arabicPeriod"/>
            </a:pPr>
            <a:endParaRPr lang="en-US" altLang="ko-KR" dirty="0" smtClean="0"/>
          </a:p>
          <a:p>
            <a:pPr>
              <a:buFont typeface="+mj-lt"/>
              <a:buAutoNum type="arabicPeriod"/>
            </a:pPr>
            <a:endParaRPr lang="en-US" altLang="ko-KR" dirty="0"/>
          </a:p>
          <a:p>
            <a:pPr>
              <a:buFont typeface="+mj-lt"/>
              <a:buAutoNum type="arabicPeriod"/>
            </a:pPr>
            <a:endParaRPr lang="en-US" altLang="ko-KR" dirty="0" smtClean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5668" y="1417036"/>
            <a:ext cx="6391275" cy="942975"/>
          </a:xfrm>
          <a:prstGeom prst="rect">
            <a:avLst/>
          </a:prstGeom>
          <a:ln>
            <a:solidFill>
              <a:schemeClr val="accent5"/>
            </a:solidFill>
          </a:ln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5668" y="2557846"/>
            <a:ext cx="6569993" cy="3558746"/>
          </a:xfrm>
          <a:prstGeom prst="rect">
            <a:avLst/>
          </a:prstGeom>
          <a:ln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1431291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36605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9-1. </a:t>
            </a:r>
            <a:r>
              <a:rPr lang="ko-KR" altLang="en-US" dirty="0" smtClean="0"/>
              <a:t>간호기록 일괄입력 기능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219201"/>
            <a:ext cx="8596668" cy="4822162"/>
          </a:xfrm>
        </p:spPr>
        <p:txBody>
          <a:bodyPr/>
          <a:lstStyle/>
          <a:p>
            <a:pPr>
              <a:buFont typeface="+mj-lt"/>
              <a:buAutoNum type="arabicPeriod"/>
            </a:pP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환자리스트에서 환자를 선택하여 바로 일괄입력을 할 수 있도록 추가된 기능</a:t>
            </a: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환자리스트 </a:t>
            </a:r>
            <a:r>
              <a:rPr lang="ko-KR" altLang="en-US" dirty="0" err="1" smtClean="0"/>
              <a:t>우클릭</a:t>
            </a:r>
            <a:r>
              <a:rPr lang="ko-KR" altLang="en-US" dirty="0" smtClean="0"/>
              <a:t> ☞ 일괄간호기록 입력 </a:t>
            </a:r>
            <a:r>
              <a:rPr lang="ko-KR" altLang="en-US" dirty="0"/>
              <a:t>☞ </a:t>
            </a:r>
            <a:r>
              <a:rPr lang="ko-KR" altLang="en-US" dirty="0" smtClean="0"/>
              <a:t>내용 입력 후 저장</a:t>
            </a: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또는 일괄간호기록 탭 선택되었을 경우 환자리스트 더블클릭 하여 리스트에 추가 할 수 있다</a:t>
            </a:r>
            <a:r>
              <a:rPr lang="en-US" altLang="ko-KR" dirty="0" smtClean="0"/>
              <a:t>.</a:t>
            </a:r>
          </a:p>
          <a:p>
            <a:pPr>
              <a:buFont typeface="+mj-lt"/>
              <a:buAutoNum type="arabicPeriod"/>
            </a:pPr>
            <a:endParaRPr lang="en-US" altLang="ko-KR" dirty="0" smtClean="0"/>
          </a:p>
          <a:p>
            <a:pPr>
              <a:buFont typeface="+mj-lt"/>
              <a:buAutoNum type="arabicPeriod"/>
            </a:pPr>
            <a:endParaRPr lang="en-US" altLang="ko-KR" dirty="0"/>
          </a:p>
          <a:p>
            <a:pPr>
              <a:buFont typeface="+mj-lt"/>
              <a:buAutoNum type="arabicPeriod"/>
            </a:pPr>
            <a:endParaRPr lang="en-US" altLang="ko-KR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7740015" y="3904736"/>
            <a:ext cx="3229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내용 입력 후 저장</a:t>
            </a:r>
            <a:endParaRPr lang="ko-KR" altLang="en-US" dirty="0"/>
          </a:p>
        </p:txBody>
      </p:sp>
      <p:grpSp>
        <p:nvGrpSpPr>
          <p:cNvPr id="11" name="그룹 10"/>
          <p:cNvGrpSpPr/>
          <p:nvPr/>
        </p:nvGrpSpPr>
        <p:grpSpPr>
          <a:xfrm>
            <a:off x="838593" y="3398463"/>
            <a:ext cx="4533900" cy="2638425"/>
            <a:chOff x="838593" y="3398463"/>
            <a:chExt cx="4533900" cy="2638425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593" y="3398463"/>
              <a:ext cx="4533900" cy="2638425"/>
            </a:xfrm>
            <a:prstGeom prst="rect">
              <a:avLst/>
            </a:prstGeom>
            <a:ln>
              <a:solidFill>
                <a:schemeClr val="accent5"/>
              </a:solidFill>
            </a:ln>
          </p:spPr>
        </p:pic>
        <p:sp>
          <p:nvSpPr>
            <p:cNvPr id="10" name="직사각형 9"/>
            <p:cNvSpPr/>
            <p:nvPr/>
          </p:nvSpPr>
          <p:spPr>
            <a:xfrm>
              <a:off x="2421924" y="3468130"/>
              <a:ext cx="313038" cy="1507523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13" name="그룹 12"/>
          <p:cNvGrpSpPr/>
          <p:nvPr/>
        </p:nvGrpSpPr>
        <p:grpSpPr>
          <a:xfrm>
            <a:off x="5533751" y="3398463"/>
            <a:ext cx="5771635" cy="3259710"/>
            <a:chOff x="5533751" y="3398463"/>
            <a:chExt cx="5771635" cy="3259710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533751" y="3398463"/>
              <a:ext cx="5771635" cy="3259710"/>
            </a:xfrm>
            <a:prstGeom prst="rect">
              <a:avLst/>
            </a:prstGeom>
            <a:ln>
              <a:solidFill>
                <a:schemeClr val="accent5"/>
              </a:solidFill>
            </a:ln>
          </p:spPr>
        </p:pic>
        <p:sp>
          <p:nvSpPr>
            <p:cNvPr id="12" name="직사각형 11"/>
            <p:cNvSpPr/>
            <p:nvPr/>
          </p:nvSpPr>
          <p:spPr>
            <a:xfrm>
              <a:off x="6549081" y="3939833"/>
              <a:ext cx="140043" cy="450935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4067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36605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9-2. </a:t>
            </a:r>
            <a:r>
              <a:rPr lang="ko-KR" altLang="en-US" dirty="0" smtClean="0"/>
              <a:t>간호기록 일괄입력 기능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219201"/>
            <a:ext cx="8596668" cy="4822162"/>
          </a:xfrm>
        </p:spPr>
        <p:txBody>
          <a:bodyPr/>
          <a:lstStyle/>
          <a:p>
            <a:pPr>
              <a:buFont typeface="+mj-lt"/>
              <a:buAutoNum type="arabicPeriod"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신규 간호기록 입력방식 변경에 따른</a:t>
            </a: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</a:t>
            </a:r>
            <a:r>
              <a:rPr lang="ko-KR" altLang="en-US" dirty="0" smtClean="0"/>
              <a:t>간호기록일괄입력 화면 모습</a:t>
            </a:r>
            <a:endParaRPr lang="en-US" altLang="ko-KR" dirty="0" smtClean="0"/>
          </a:p>
          <a:p>
            <a:pPr>
              <a:buFont typeface="+mj-lt"/>
              <a:buAutoNum type="arabicPeriod"/>
            </a:pPr>
            <a:endParaRPr lang="en-US" altLang="ko-KR" dirty="0"/>
          </a:p>
          <a:p>
            <a:pPr>
              <a:buFont typeface="+mj-lt"/>
              <a:buAutoNum type="arabicPeriod"/>
            </a:pPr>
            <a:endParaRPr lang="en-US" altLang="ko-KR" dirty="0" smtClean="0"/>
          </a:p>
        </p:txBody>
      </p:sp>
      <p:grpSp>
        <p:nvGrpSpPr>
          <p:cNvPr id="6" name="그룹 5"/>
          <p:cNvGrpSpPr/>
          <p:nvPr/>
        </p:nvGrpSpPr>
        <p:grpSpPr>
          <a:xfrm>
            <a:off x="4975668" y="1383958"/>
            <a:ext cx="7098260" cy="5177554"/>
            <a:chOff x="4975668" y="1383958"/>
            <a:chExt cx="7098260" cy="5177554"/>
          </a:xfrm>
        </p:grpSpPr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75668" y="1383958"/>
              <a:ext cx="7098260" cy="517755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0" name="직사각형 9"/>
            <p:cNvSpPr/>
            <p:nvPr/>
          </p:nvSpPr>
          <p:spPr>
            <a:xfrm>
              <a:off x="7825946" y="2119271"/>
              <a:ext cx="255373" cy="3836686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4576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36605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※</a:t>
            </a:r>
            <a:r>
              <a:rPr lang="ko-KR" altLang="en-US" dirty="0" smtClean="0"/>
              <a:t> 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219201"/>
            <a:ext cx="8596668" cy="4822162"/>
          </a:xfrm>
        </p:spPr>
        <p:txBody>
          <a:bodyPr/>
          <a:lstStyle/>
          <a:p>
            <a:pPr>
              <a:buFont typeface="+mj-lt"/>
              <a:buAutoNum type="arabicPeriod"/>
            </a:pP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신병동 설정</a:t>
            </a: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화면 구성</a:t>
            </a: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화면 저장</a:t>
            </a: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환자 리스트</a:t>
            </a: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환자 정보 저장</a:t>
            </a: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ko-KR" altLang="en-US" dirty="0"/>
              <a:t>전체 </a:t>
            </a:r>
            <a:r>
              <a:rPr lang="ko-KR" altLang="en-US" dirty="0" smtClean="0"/>
              <a:t>내역</a:t>
            </a: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en-US" altLang="ko-KR" dirty="0" smtClean="0"/>
              <a:t>Pickup </a:t>
            </a:r>
            <a:r>
              <a:rPr lang="ko-KR" altLang="en-US" dirty="0" smtClean="0"/>
              <a:t>및 </a:t>
            </a:r>
            <a:r>
              <a:rPr lang="en-US" altLang="ko-KR" dirty="0" smtClean="0"/>
              <a:t>Acting</a:t>
            </a:r>
            <a:endParaRPr lang="en-US" altLang="ko-KR" dirty="0"/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간호기록 신규 입력방식</a:t>
            </a: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간호기록 일괄 입력</a:t>
            </a:r>
            <a:endParaRPr lang="en-US" altLang="ko-KR" dirty="0" smtClean="0"/>
          </a:p>
          <a:p>
            <a:pPr>
              <a:buFont typeface="+mj-lt"/>
              <a:buAutoNum type="arabicPeriod"/>
            </a:pPr>
            <a:endParaRPr lang="en-US" altLang="ko-KR" dirty="0" smtClean="0"/>
          </a:p>
          <a:p>
            <a:pPr>
              <a:buFont typeface="+mj-lt"/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51515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36605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신병동 설정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219201"/>
            <a:ext cx="8596668" cy="1219199"/>
          </a:xfrm>
        </p:spPr>
        <p:txBody>
          <a:bodyPr/>
          <a:lstStyle/>
          <a:p>
            <a:pPr>
              <a:buFont typeface="+mj-lt"/>
              <a:buAutoNum type="arabicPeriod"/>
            </a:pP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en-US" altLang="ko-KR" dirty="0" err="1" smtClean="0"/>
              <a:t>ServerSetup</a:t>
            </a:r>
            <a:r>
              <a:rPr lang="en-US" altLang="ko-KR" dirty="0" smtClean="0"/>
              <a:t> 216</a:t>
            </a:r>
            <a:r>
              <a:rPr lang="ko-KR" altLang="en-US" dirty="0" smtClean="0"/>
              <a:t>번 사용여부 체크</a:t>
            </a: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병동등록 실행</a:t>
            </a:r>
            <a:endParaRPr lang="en-US" altLang="ko-KR" dirty="0" smtClean="0"/>
          </a:p>
          <a:p>
            <a:pPr>
              <a:buFont typeface="+mj-lt"/>
              <a:buAutoNum type="arabicPeriod"/>
            </a:pP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0957" y="1588614"/>
            <a:ext cx="6162675" cy="514350"/>
          </a:xfrm>
          <a:prstGeom prst="rect">
            <a:avLst/>
          </a:prstGeom>
          <a:ln>
            <a:solidFill>
              <a:schemeClr val="accent5"/>
            </a:solidFill>
          </a:ln>
        </p:spPr>
      </p:pic>
      <p:sp>
        <p:nvSpPr>
          <p:cNvPr id="6" name="제목 1"/>
          <p:cNvSpPr txBox="1">
            <a:spLocks/>
          </p:cNvSpPr>
          <p:nvPr/>
        </p:nvSpPr>
        <p:spPr>
          <a:xfrm>
            <a:off x="677334" y="2636111"/>
            <a:ext cx="8596668" cy="43660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5000" lnSpcReduction="20000"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ko-KR" dirty="0" smtClean="0"/>
              <a:t>2. </a:t>
            </a:r>
            <a:r>
              <a:rPr lang="ko-KR" altLang="en-US" dirty="0" smtClean="0"/>
              <a:t>신병동 화면</a:t>
            </a:r>
            <a:endParaRPr lang="ko-KR" altLang="en-US" dirty="0"/>
          </a:p>
        </p:txBody>
      </p:sp>
      <p:grpSp>
        <p:nvGrpSpPr>
          <p:cNvPr id="8" name="그룹 7"/>
          <p:cNvGrpSpPr/>
          <p:nvPr/>
        </p:nvGrpSpPr>
        <p:grpSpPr>
          <a:xfrm>
            <a:off x="3814119" y="2525405"/>
            <a:ext cx="7949513" cy="4307884"/>
            <a:chOff x="3814119" y="2525405"/>
            <a:chExt cx="7949513" cy="4307884"/>
          </a:xfrm>
        </p:grpSpPr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14119" y="2525405"/>
              <a:ext cx="7949513" cy="4307884"/>
            </a:xfrm>
            <a:prstGeom prst="rect">
              <a:avLst/>
            </a:prstGeom>
            <a:ln>
              <a:solidFill>
                <a:schemeClr val="accent5"/>
              </a:solidFill>
            </a:ln>
          </p:spPr>
        </p:pic>
        <p:sp>
          <p:nvSpPr>
            <p:cNvPr id="7" name="직사각형 6"/>
            <p:cNvSpPr/>
            <p:nvPr/>
          </p:nvSpPr>
          <p:spPr>
            <a:xfrm>
              <a:off x="6326660" y="2980809"/>
              <a:ext cx="107092" cy="1146348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0291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36605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3</a:t>
            </a:r>
            <a:r>
              <a:rPr lang="en-US" altLang="ko-KR" dirty="0" smtClean="0"/>
              <a:t>. </a:t>
            </a:r>
            <a:r>
              <a:rPr lang="ko-KR" altLang="en-US" dirty="0" smtClean="0"/>
              <a:t>화면 저장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219201"/>
            <a:ext cx="8596668" cy="4822162"/>
          </a:xfrm>
        </p:spPr>
        <p:txBody>
          <a:bodyPr/>
          <a:lstStyle/>
          <a:p>
            <a:pPr>
              <a:buFont typeface="+mj-lt"/>
              <a:buAutoNum type="arabicPeriod"/>
            </a:pP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화면을 사용자 편의에 맞춰 구성하고 구성된 화면을 저장 하는 기능입니다</a:t>
            </a:r>
            <a:r>
              <a:rPr lang="en-US" altLang="ko-KR" dirty="0" smtClean="0"/>
              <a:t>.</a:t>
            </a:r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우측 상단의 설정 버튼에서 화면 저장 및 초기화가 가능</a:t>
            </a: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현재는 기본 진료실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한방 진료실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병동에 해당 기능이 추가 되어있음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6489" y="2947516"/>
            <a:ext cx="2085975" cy="1276350"/>
          </a:xfrm>
          <a:prstGeom prst="rect">
            <a:avLst/>
          </a:prstGeom>
          <a:ln>
            <a:solidFill>
              <a:schemeClr val="accent5"/>
            </a:solidFill>
          </a:ln>
        </p:spPr>
      </p:pic>
      <p:grpSp>
        <p:nvGrpSpPr>
          <p:cNvPr id="7" name="그룹 6"/>
          <p:cNvGrpSpPr/>
          <p:nvPr/>
        </p:nvGrpSpPr>
        <p:grpSpPr>
          <a:xfrm>
            <a:off x="816132" y="2947516"/>
            <a:ext cx="6731559" cy="3642755"/>
            <a:chOff x="816132" y="2947516"/>
            <a:chExt cx="6731559" cy="3642755"/>
          </a:xfrm>
        </p:grpSpPr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16132" y="2947516"/>
              <a:ext cx="6731559" cy="3642755"/>
            </a:xfrm>
            <a:prstGeom prst="rect">
              <a:avLst/>
            </a:prstGeom>
            <a:ln>
              <a:solidFill>
                <a:schemeClr val="accent5"/>
              </a:solidFill>
            </a:ln>
          </p:spPr>
        </p:pic>
        <p:sp>
          <p:nvSpPr>
            <p:cNvPr id="6" name="직사각형 5"/>
            <p:cNvSpPr/>
            <p:nvPr/>
          </p:nvSpPr>
          <p:spPr>
            <a:xfrm>
              <a:off x="2957384" y="3335035"/>
              <a:ext cx="98854" cy="118753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1879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36605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4</a:t>
            </a:r>
            <a:r>
              <a:rPr lang="en-US" altLang="ko-KR" dirty="0" smtClean="0"/>
              <a:t>-1. </a:t>
            </a:r>
            <a:r>
              <a:rPr lang="ko-KR" altLang="en-US" dirty="0" smtClean="0"/>
              <a:t>환자 리스트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219201"/>
            <a:ext cx="8596668" cy="4822162"/>
          </a:xfrm>
        </p:spPr>
        <p:txBody>
          <a:bodyPr/>
          <a:lstStyle/>
          <a:p>
            <a:pPr>
              <a:buFont typeface="+mj-lt"/>
              <a:buAutoNum type="arabicPeriod"/>
            </a:pP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환자리스트에 환자정보를 한눈에 볼 수 있도록 추가 개발</a:t>
            </a: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추가된 항목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- </a:t>
            </a:r>
            <a:r>
              <a:rPr lang="ko-KR" altLang="en-US" dirty="0" smtClean="0"/>
              <a:t>경과기록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지시기록</a:t>
            </a:r>
            <a:r>
              <a:rPr lang="en-US" altLang="ko-KR" dirty="0" smtClean="0"/>
              <a:t>, PRN, </a:t>
            </a:r>
            <a:r>
              <a:rPr lang="ko-KR" altLang="en-US" dirty="0" smtClean="0"/>
              <a:t>인슐린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SelfMed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타과오더</a:t>
            </a:r>
            <a:r>
              <a:rPr lang="en-US" altLang="ko-KR" dirty="0" smtClean="0"/>
              <a:t>, DC</a:t>
            </a:r>
            <a:r>
              <a:rPr lang="ko-KR" altLang="en-US" dirty="0" smtClean="0"/>
              <a:t>여부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추가처방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en-US" altLang="ko-KR" dirty="0" smtClean="0"/>
              <a:t>    </a:t>
            </a:r>
            <a:r>
              <a:rPr lang="ko-KR" altLang="en-US" dirty="0" smtClean="0"/>
              <a:t>변경처방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약</a:t>
            </a:r>
            <a:r>
              <a:rPr lang="en-US" altLang="ko-KR" dirty="0" smtClean="0"/>
              <a:t>, </a:t>
            </a:r>
            <a:r>
              <a:rPr lang="ko-KR" altLang="en-US" dirty="0" smtClean="0"/>
              <a:t>주사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검사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물리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방사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처치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투약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시술</a:t>
            </a:r>
            <a:endParaRPr lang="en-US" altLang="ko-KR" dirty="0" smtClean="0"/>
          </a:p>
          <a:p>
            <a:pPr>
              <a:buFont typeface="+mj-lt"/>
              <a:buAutoNum type="arabicPeriod"/>
            </a:pPr>
            <a:endParaRPr lang="en-US" altLang="ko-KR" dirty="0" smtClean="0"/>
          </a:p>
          <a:p>
            <a:pPr>
              <a:buFont typeface="+mj-lt"/>
              <a:buAutoNum type="arabicPeriod"/>
            </a:pPr>
            <a:endParaRPr lang="en-US" altLang="ko-KR" dirty="0"/>
          </a:p>
          <a:p>
            <a:pPr>
              <a:buFont typeface="+mj-lt"/>
              <a:buAutoNum type="arabicPeriod"/>
            </a:pPr>
            <a:endParaRPr lang="en-US" altLang="ko-KR" dirty="0"/>
          </a:p>
          <a:p>
            <a:pPr>
              <a:buFont typeface="+mj-lt"/>
              <a:buAutoNum type="arabicPeriod"/>
            </a:pPr>
            <a:endParaRPr lang="en-US" altLang="ko-KR" dirty="0" smtClean="0"/>
          </a:p>
        </p:txBody>
      </p:sp>
      <p:grpSp>
        <p:nvGrpSpPr>
          <p:cNvPr id="8" name="그룹 7"/>
          <p:cNvGrpSpPr/>
          <p:nvPr/>
        </p:nvGrpSpPr>
        <p:grpSpPr>
          <a:xfrm>
            <a:off x="677334" y="3110880"/>
            <a:ext cx="10727815" cy="2930483"/>
            <a:chOff x="677334" y="3110880"/>
            <a:chExt cx="10727815" cy="2930483"/>
          </a:xfrm>
        </p:grpSpPr>
        <p:pic>
          <p:nvPicPr>
            <p:cNvPr id="6" name="그림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7334" y="3110880"/>
              <a:ext cx="10727815" cy="2930483"/>
            </a:xfrm>
            <a:prstGeom prst="rect">
              <a:avLst/>
            </a:prstGeom>
            <a:ln>
              <a:solidFill>
                <a:schemeClr val="accent5"/>
              </a:solidFill>
            </a:ln>
          </p:spPr>
        </p:pic>
        <p:sp>
          <p:nvSpPr>
            <p:cNvPr id="7" name="직사각형 6"/>
            <p:cNvSpPr/>
            <p:nvPr/>
          </p:nvSpPr>
          <p:spPr>
            <a:xfrm>
              <a:off x="2454876" y="3495675"/>
              <a:ext cx="205946" cy="2336714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3889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36605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4</a:t>
            </a:r>
            <a:r>
              <a:rPr lang="en-US" altLang="ko-KR" dirty="0" smtClean="0"/>
              <a:t>-2. </a:t>
            </a:r>
            <a:r>
              <a:rPr lang="ko-KR" altLang="en-US" dirty="0" smtClean="0"/>
              <a:t>환자 리스트</a:t>
            </a:r>
            <a:r>
              <a:rPr lang="en-US" altLang="ko-KR" dirty="0" smtClean="0"/>
              <a:t>(</a:t>
            </a:r>
            <a:r>
              <a:rPr lang="ko-KR" altLang="en-US" dirty="0" smtClean="0"/>
              <a:t>검색기능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219201"/>
            <a:ext cx="8596668" cy="4822162"/>
          </a:xfrm>
        </p:spPr>
        <p:txBody>
          <a:bodyPr/>
          <a:lstStyle/>
          <a:p>
            <a:pPr>
              <a:buFont typeface="+mj-lt"/>
              <a:buAutoNum type="arabicPeriod"/>
            </a:pP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상단 헤더 </a:t>
            </a:r>
            <a:r>
              <a:rPr lang="en-US" altLang="ko-KR" dirty="0" smtClean="0"/>
              <a:t>2</a:t>
            </a:r>
            <a:r>
              <a:rPr lang="ko-KR" altLang="en-US" dirty="0" smtClean="0"/>
              <a:t>번째 칸을 클릭하여 검색하고자 하는 문자열 또는 체크를 검색</a:t>
            </a:r>
            <a:endParaRPr lang="en-US" altLang="ko-KR" dirty="0"/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문자열 </a:t>
            </a:r>
            <a:r>
              <a:rPr lang="ko-KR" altLang="en-US" dirty="0" err="1" smtClean="0"/>
              <a:t>검색란은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콤보박스</a:t>
            </a:r>
            <a:r>
              <a:rPr lang="ko-KR" altLang="en-US" dirty="0" smtClean="0"/>
              <a:t> 형태로 검색도 가능하도록 기능 추가</a:t>
            </a:r>
            <a:endParaRPr lang="en-US" altLang="ko-KR" dirty="0" smtClean="0"/>
          </a:p>
          <a:p>
            <a:pPr>
              <a:buFont typeface="+mj-lt"/>
              <a:buAutoNum type="arabicPeriod"/>
            </a:pPr>
            <a:endParaRPr lang="en-US" altLang="ko-KR" dirty="0"/>
          </a:p>
          <a:p>
            <a:pPr>
              <a:buFont typeface="+mj-lt"/>
              <a:buAutoNum type="arabicPeriod"/>
            </a:pPr>
            <a:endParaRPr lang="en-US" altLang="ko-KR" dirty="0"/>
          </a:p>
          <a:p>
            <a:pPr>
              <a:buFont typeface="+mj-lt"/>
              <a:buAutoNum type="arabicPeriod"/>
            </a:pPr>
            <a:endParaRPr lang="en-US" altLang="ko-KR" dirty="0" smtClean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2098" y="3345200"/>
            <a:ext cx="2390775" cy="1609725"/>
          </a:xfrm>
          <a:prstGeom prst="rect">
            <a:avLst/>
          </a:prstGeom>
          <a:ln>
            <a:solidFill>
              <a:schemeClr val="accent5"/>
            </a:solidFill>
          </a:ln>
        </p:spPr>
      </p:pic>
      <p:grpSp>
        <p:nvGrpSpPr>
          <p:cNvPr id="12" name="그룹 11"/>
          <p:cNvGrpSpPr/>
          <p:nvPr/>
        </p:nvGrpSpPr>
        <p:grpSpPr>
          <a:xfrm>
            <a:off x="761870" y="3345200"/>
            <a:ext cx="2562225" cy="2276475"/>
            <a:chOff x="761870" y="3345200"/>
            <a:chExt cx="2562225" cy="2276475"/>
          </a:xfrm>
        </p:grpSpPr>
        <p:pic>
          <p:nvPicPr>
            <p:cNvPr id="5" name="그림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1870" y="3345200"/>
              <a:ext cx="2562225" cy="2276475"/>
            </a:xfrm>
            <a:prstGeom prst="rect">
              <a:avLst/>
            </a:prstGeom>
            <a:ln>
              <a:solidFill>
                <a:schemeClr val="accent5"/>
              </a:solidFill>
            </a:ln>
          </p:spPr>
        </p:pic>
        <p:sp>
          <p:nvSpPr>
            <p:cNvPr id="11" name="직사각형 10"/>
            <p:cNvSpPr/>
            <p:nvPr/>
          </p:nvSpPr>
          <p:spPr>
            <a:xfrm>
              <a:off x="1013254" y="3730452"/>
              <a:ext cx="222422" cy="183009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14" name="그룹 13"/>
          <p:cNvGrpSpPr/>
          <p:nvPr/>
        </p:nvGrpSpPr>
        <p:grpSpPr>
          <a:xfrm>
            <a:off x="3504171" y="3345200"/>
            <a:ext cx="2514600" cy="2276475"/>
            <a:chOff x="3504171" y="3345200"/>
            <a:chExt cx="2514600" cy="2276475"/>
          </a:xfrm>
        </p:grpSpPr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04171" y="3345200"/>
              <a:ext cx="2514600" cy="2276475"/>
            </a:xfrm>
            <a:prstGeom prst="rect">
              <a:avLst/>
            </a:prstGeom>
            <a:ln>
              <a:solidFill>
                <a:schemeClr val="accent5"/>
              </a:solidFill>
            </a:ln>
          </p:spPr>
        </p:pic>
        <p:sp>
          <p:nvSpPr>
            <p:cNvPr id="13" name="직사각형 12"/>
            <p:cNvSpPr/>
            <p:nvPr/>
          </p:nvSpPr>
          <p:spPr>
            <a:xfrm>
              <a:off x="3764692" y="3755165"/>
              <a:ext cx="222421" cy="1830092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6198847" y="3345200"/>
            <a:ext cx="2543175" cy="2276475"/>
            <a:chOff x="6198847" y="3345200"/>
            <a:chExt cx="2543175" cy="2276475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198847" y="3345200"/>
              <a:ext cx="2543175" cy="2276475"/>
            </a:xfrm>
            <a:prstGeom prst="rect">
              <a:avLst/>
            </a:prstGeom>
            <a:ln>
              <a:solidFill>
                <a:schemeClr val="accent5"/>
              </a:solidFill>
            </a:ln>
          </p:spPr>
        </p:pic>
        <p:sp>
          <p:nvSpPr>
            <p:cNvPr id="15" name="직사각형 14"/>
            <p:cNvSpPr/>
            <p:nvPr/>
          </p:nvSpPr>
          <p:spPr>
            <a:xfrm flipH="1">
              <a:off x="6433751" y="3730450"/>
              <a:ext cx="238897" cy="222422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6608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36605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5</a:t>
            </a:r>
            <a:r>
              <a:rPr lang="en-US" altLang="ko-KR" dirty="0" smtClean="0"/>
              <a:t>. </a:t>
            </a:r>
            <a:r>
              <a:rPr lang="ko-KR" altLang="en-US" dirty="0" smtClean="0"/>
              <a:t>환자정보 저장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219201"/>
            <a:ext cx="8596668" cy="4822162"/>
          </a:xfrm>
        </p:spPr>
        <p:txBody>
          <a:bodyPr/>
          <a:lstStyle/>
          <a:p>
            <a:pPr>
              <a:buFont typeface="+mj-lt"/>
              <a:buAutoNum type="arabicPeriod"/>
            </a:pP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환자 상태 저장 </a:t>
            </a:r>
            <a:r>
              <a:rPr lang="en-US" altLang="ko-KR" dirty="0" smtClean="0"/>
              <a:t>( </a:t>
            </a:r>
            <a:r>
              <a:rPr lang="ko-KR" altLang="en-US" dirty="0" smtClean="0"/>
              <a:t>낙상</a:t>
            </a:r>
            <a:r>
              <a:rPr lang="en-US" altLang="ko-KR" dirty="0" smtClean="0"/>
              <a:t>, </a:t>
            </a:r>
            <a:r>
              <a:rPr lang="ko-KR" altLang="en-US" dirty="0" smtClean="0"/>
              <a:t>통증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욕창 등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> - </a:t>
            </a:r>
            <a:r>
              <a:rPr lang="ko-KR" altLang="en-US" dirty="0" smtClean="0"/>
              <a:t>환자 선택 후 기본정보란에서 상태를 체크 후 저장버튼 클릭</a:t>
            </a:r>
            <a:endParaRPr lang="en-US" altLang="ko-KR" dirty="0"/>
          </a:p>
          <a:p>
            <a:pPr>
              <a:buFont typeface="+mj-lt"/>
              <a:buAutoNum type="arabicPeriod"/>
            </a:pPr>
            <a:endParaRPr lang="en-US" altLang="ko-KR" dirty="0" smtClean="0"/>
          </a:p>
          <a:p>
            <a:pPr>
              <a:buFont typeface="+mj-lt"/>
              <a:buAutoNum type="arabicPeriod"/>
            </a:pPr>
            <a:endParaRPr lang="en-US" altLang="ko-KR" dirty="0"/>
          </a:p>
          <a:p>
            <a:pPr>
              <a:buFont typeface="+mj-lt"/>
              <a:buAutoNum type="arabicPeriod"/>
            </a:pP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병동 메모 저장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- </a:t>
            </a:r>
            <a:r>
              <a:rPr lang="ko-KR" altLang="en-US" dirty="0" smtClean="0"/>
              <a:t>환자 선택 후 병동메모 입력 후 우측 상단에 저장 버튼 클릭</a:t>
            </a:r>
            <a:endParaRPr lang="en-US" altLang="ko-KR" dirty="0"/>
          </a:p>
          <a:p>
            <a:pPr>
              <a:buFont typeface="+mj-lt"/>
              <a:buAutoNum type="arabicPeriod"/>
            </a:pPr>
            <a:endParaRPr lang="en-US" altLang="ko-KR" dirty="0"/>
          </a:p>
          <a:p>
            <a:pPr>
              <a:buFont typeface="+mj-lt"/>
              <a:buAutoNum type="arabicPeriod"/>
            </a:pPr>
            <a:endParaRPr lang="en-US" altLang="ko-KR" dirty="0" smtClean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6163" y="3478630"/>
            <a:ext cx="3495675" cy="2087465"/>
          </a:xfrm>
          <a:prstGeom prst="rect">
            <a:avLst/>
          </a:prstGeom>
          <a:ln>
            <a:solidFill>
              <a:schemeClr val="accent5"/>
            </a:solidFill>
          </a:ln>
        </p:spPr>
      </p:pic>
      <p:grpSp>
        <p:nvGrpSpPr>
          <p:cNvPr id="12" name="그룹 11"/>
          <p:cNvGrpSpPr/>
          <p:nvPr/>
        </p:nvGrpSpPr>
        <p:grpSpPr>
          <a:xfrm>
            <a:off x="7526164" y="1448803"/>
            <a:ext cx="3495675" cy="1800225"/>
            <a:chOff x="7526164" y="1448803"/>
            <a:chExt cx="3495675" cy="1800225"/>
          </a:xfrm>
        </p:grpSpPr>
        <p:pic>
          <p:nvPicPr>
            <p:cNvPr id="4" name="그림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526164" y="1448803"/>
              <a:ext cx="3495675" cy="1800225"/>
            </a:xfrm>
            <a:prstGeom prst="rect">
              <a:avLst/>
            </a:prstGeom>
            <a:ln>
              <a:solidFill>
                <a:schemeClr val="accent5"/>
              </a:solidFill>
            </a:ln>
          </p:spPr>
        </p:pic>
        <p:sp>
          <p:nvSpPr>
            <p:cNvPr id="11" name="직사각형 10"/>
            <p:cNvSpPr/>
            <p:nvPr/>
          </p:nvSpPr>
          <p:spPr>
            <a:xfrm>
              <a:off x="8262551" y="2016982"/>
              <a:ext cx="543697" cy="14956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2834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36605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6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전체내역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219201"/>
            <a:ext cx="8596668" cy="4736756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환자리스트에서 환자를 </a:t>
            </a:r>
            <a:r>
              <a:rPr lang="ko-KR" altLang="en-US" dirty="0" err="1" smtClean="0"/>
              <a:t>선택시</a:t>
            </a:r>
            <a:r>
              <a:rPr lang="ko-KR" altLang="en-US" dirty="0" smtClean="0"/>
              <a:t> 다음 내역이 통합되어 한 시트에 표시된다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 - </a:t>
            </a:r>
            <a:r>
              <a:rPr lang="ko-KR" altLang="en-US" dirty="0" smtClean="0"/>
              <a:t>모든 과의 진료내역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- </a:t>
            </a:r>
            <a:r>
              <a:rPr lang="ko-KR" altLang="en-US" dirty="0" smtClean="0"/>
              <a:t>모든 </a:t>
            </a:r>
            <a:r>
              <a:rPr lang="ko-KR" altLang="en-US" dirty="0" err="1" smtClean="0"/>
              <a:t>협진</a:t>
            </a:r>
            <a:r>
              <a:rPr lang="ko-KR" altLang="en-US" dirty="0" smtClean="0"/>
              <a:t> 진료내역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- PRN </a:t>
            </a:r>
            <a:r>
              <a:rPr lang="ko-KR" altLang="en-US" dirty="0" smtClean="0"/>
              <a:t>기록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- </a:t>
            </a:r>
            <a:r>
              <a:rPr lang="ko-KR" altLang="en-US" dirty="0" smtClean="0"/>
              <a:t>인슐린 기록</a:t>
            </a: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en-US" altLang="ko-KR" dirty="0" smtClean="0"/>
              <a:t>PRN </a:t>
            </a:r>
            <a:r>
              <a:rPr lang="ko-KR" altLang="en-US" dirty="0" smtClean="0"/>
              <a:t>및 </a:t>
            </a:r>
            <a:r>
              <a:rPr lang="en-US" altLang="ko-KR" dirty="0" smtClean="0"/>
              <a:t>Insulin</a:t>
            </a:r>
            <a:r>
              <a:rPr lang="ko-KR" altLang="en-US" dirty="0" smtClean="0"/>
              <a:t>은 </a:t>
            </a:r>
            <a:r>
              <a:rPr lang="ko-KR" altLang="en-US" dirty="0" err="1" smtClean="0"/>
              <a:t>우클릭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하여 처방내역에 이동 할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수 있다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>
              <a:buFont typeface="+mj-lt"/>
              <a:buAutoNum type="arabicPeriod"/>
            </a:pPr>
            <a:endParaRPr lang="en-US" altLang="ko-KR" dirty="0" smtClean="0"/>
          </a:p>
          <a:p>
            <a:pPr>
              <a:buFont typeface="+mj-lt"/>
              <a:buAutoNum type="arabicPeriod"/>
            </a:pPr>
            <a:endParaRPr lang="en-US" altLang="ko-KR" dirty="0" smtClean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9156" y="2133343"/>
            <a:ext cx="8111568" cy="4566894"/>
          </a:xfrm>
          <a:prstGeom prst="rect">
            <a:avLst/>
          </a:prstGeom>
          <a:ln>
            <a:solidFill>
              <a:schemeClr val="accent5"/>
            </a:solidFill>
          </a:ln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301" y="4147237"/>
            <a:ext cx="3448050" cy="952500"/>
          </a:xfrm>
          <a:prstGeom prst="rect">
            <a:avLst/>
          </a:prstGeom>
          <a:ln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861226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36605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7. Pickup </a:t>
            </a:r>
            <a:r>
              <a:rPr lang="ko-KR" altLang="en-US" dirty="0" smtClean="0"/>
              <a:t>및 </a:t>
            </a:r>
            <a:r>
              <a:rPr lang="en-US" altLang="ko-KR" dirty="0" smtClean="0"/>
              <a:t>Acting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1219201"/>
            <a:ext cx="8596668" cy="4736756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endParaRPr lang="en-US" altLang="ko-KR" dirty="0" smtClean="0"/>
          </a:p>
          <a:p>
            <a:pPr>
              <a:buFont typeface="+mj-lt"/>
              <a:buAutoNum type="arabicPeriod"/>
            </a:pPr>
            <a:r>
              <a:rPr lang="ko-KR" altLang="en-US" dirty="0" smtClean="0"/>
              <a:t>전체내역에서 조회된 다른 과 및 </a:t>
            </a:r>
            <a:r>
              <a:rPr lang="ko-KR" altLang="en-US" dirty="0" err="1" smtClean="0"/>
              <a:t>협진에</a:t>
            </a:r>
            <a:r>
              <a:rPr lang="ko-KR" altLang="en-US" dirty="0" smtClean="0"/>
              <a:t> 대한 진료도 한번에 </a:t>
            </a:r>
            <a:r>
              <a:rPr lang="en-US" altLang="ko-KR" dirty="0" smtClean="0"/>
              <a:t>Pickup </a:t>
            </a:r>
            <a:r>
              <a:rPr lang="ko-KR" altLang="en-US" dirty="0" smtClean="0"/>
              <a:t>또는 </a:t>
            </a:r>
            <a:r>
              <a:rPr lang="en-US" altLang="ko-KR" dirty="0" smtClean="0"/>
              <a:t>Acting</a:t>
            </a:r>
            <a:r>
              <a:rPr lang="ko-KR" altLang="en-US" dirty="0" smtClean="0"/>
              <a:t>이 가능하다</a:t>
            </a:r>
            <a:r>
              <a:rPr lang="en-US" altLang="ko-KR" dirty="0" smtClean="0"/>
              <a:t>.</a:t>
            </a:r>
          </a:p>
          <a:p>
            <a:pPr>
              <a:buFont typeface="+mj-lt"/>
              <a:buAutoNum type="arabicPeriod"/>
            </a:pPr>
            <a:endParaRPr lang="en-US" altLang="ko-KR" dirty="0" smtClean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0726" y="2044357"/>
            <a:ext cx="6221412" cy="227567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0726" y="4480366"/>
            <a:ext cx="6221412" cy="211598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11434378"/>
      </p:ext>
    </p:extLst>
  </p:cSld>
  <p:clrMapOvr>
    <a:masterClrMapping/>
  </p:clrMapOvr>
</p:sld>
</file>

<file path=ppt/theme/theme1.xml><?xml version="1.0" encoding="utf-8"?>
<a:theme xmlns:a="http://schemas.openxmlformats.org/drawingml/2006/main" name="패싯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364</TotalTime>
  <Words>247</Words>
  <Application>Microsoft Office PowerPoint</Application>
  <PresentationFormat>와이드스크린</PresentationFormat>
  <Paragraphs>67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HY그래픽M</vt:lpstr>
      <vt:lpstr>맑은 고딕</vt:lpstr>
      <vt:lpstr>Arial</vt:lpstr>
      <vt:lpstr>Trebuchet MS</vt:lpstr>
      <vt:lpstr>Wingdings 3</vt:lpstr>
      <vt:lpstr>패싯</vt:lpstr>
      <vt:lpstr>新병동 변경점</vt:lpstr>
      <vt:lpstr>※ 목차</vt:lpstr>
      <vt:lpstr>1. 신병동 설정</vt:lpstr>
      <vt:lpstr>3. 화면 저장</vt:lpstr>
      <vt:lpstr>4-1. 환자 리스트</vt:lpstr>
      <vt:lpstr>4-2. 환자 리스트(검색기능)</vt:lpstr>
      <vt:lpstr>5. 환자정보 저장</vt:lpstr>
      <vt:lpstr>6. 전체내역</vt:lpstr>
      <vt:lpstr>7. Pickup 및 Acting</vt:lpstr>
      <vt:lpstr>8. 간호기록 신규 입력 방식</vt:lpstr>
      <vt:lpstr>9-1. 간호기록 일괄입력 기능</vt:lpstr>
      <vt:lpstr>9-2. 간호기록 일괄입력 기능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新병동 변경점</dc:title>
  <dc:creator>임지훈</dc:creator>
  <cp:lastModifiedBy>임지훈</cp:lastModifiedBy>
  <cp:revision>16</cp:revision>
  <cp:lastPrinted>2019-04-08T08:23:16Z</cp:lastPrinted>
  <dcterms:created xsi:type="dcterms:W3CDTF">2019-04-08T02:35:04Z</dcterms:created>
  <dcterms:modified xsi:type="dcterms:W3CDTF">2019-04-08T08:39:34Z</dcterms:modified>
</cp:coreProperties>
</file>