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07067" y="2396296"/>
            <a:ext cx="7766936" cy="1646302"/>
          </a:xfrm>
        </p:spPr>
        <p:txBody>
          <a:bodyPr anchor="t"/>
          <a:lstStyle/>
          <a:p>
            <a:pPr algn="ctr"/>
            <a:r>
              <a:rPr lang="ko-KR" altLang="en-US" dirty="0" smtClean="0"/>
              <a:t>마약류통합관리시스템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조제보고</a:t>
            </a:r>
            <a:r>
              <a:rPr lang="en-US" altLang="ko-KR" dirty="0"/>
              <a:t> </a:t>
            </a:r>
            <a:r>
              <a:rPr lang="ko-KR" altLang="en-US" dirty="0" smtClean="0"/>
              <a:t>및 신규 기능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07067" y="4569818"/>
            <a:ext cx="7766936" cy="1096899"/>
          </a:xfrm>
        </p:spPr>
        <p:txBody>
          <a:bodyPr/>
          <a:lstStyle/>
          <a:p>
            <a:r>
              <a:rPr lang="ko-KR" altLang="en-US" dirty="0" smtClean="0"/>
              <a:t>기업부설연구소 임지훈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49798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692"/>
          </a:xfrm>
        </p:spPr>
        <p:txBody>
          <a:bodyPr/>
          <a:lstStyle/>
          <a:p>
            <a:r>
              <a:rPr lang="ko-KR" altLang="en-US" dirty="0" smtClean="0"/>
              <a:t>새로운 기능</a:t>
            </a:r>
            <a:r>
              <a:rPr lang="en-US" altLang="ko-KR" dirty="0"/>
              <a:t> </a:t>
            </a:r>
            <a:r>
              <a:rPr lang="en-US" altLang="ko-KR" dirty="0" smtClean="0"/>
              <a:t>1 (</a:t>
            </a:r>
            <a:r>
              <a:rPr lang="ko-KR" altLang="en-US" dirty="0" smtClean="0"/>
              <a:t>수불이력 조회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26293"/>
            <a:ext cx="8596668" cy="4715070"/>
          </a:xfrm>
        </p:spPr>
        <p:txBody>
          <a:bodyPr/>
          <a:lstStyle/>
          <a:p>
            <a:r>
              <a:rPr lang="ko-KR" altLang="en-US" dirty="0" err="1" smtClean="0"/>
              <a:t>메인화면의</a:t>
            </a:r>
            <a:r>
              <a:rPr lang="ko-KR" altLang="en-US" dirty="0" smtClean="0"/>
              <a:t> 재고 버튼 하단에 재고수불내역 버튼을 클릭하여 </a:t>
            </a:r>
            <a:r>
              <a:rPr lang="en-US" altLang="ko-KR" dirty="0" err="1" smtClean="0"/>
              <a:t>Nims</a:t>
            </a:r>
            <a:r>
              <a:rPr lang="ko-KR" altLang="en-US" dirty="0" smtClean="0"/>
              <a:t>에 보고된 제품별 수불이력을 조회할 수 있습니다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조회기간은 최대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개월 까지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413" y="1988666"/>
            <a:ext cx="8181589" cy="479022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927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692"/>
          </a:xfrm>
        </p:spPr>
        <p:txBody>
          <a:bodyPr/>
          <a:lstStyle/>
          <a:p>
            <a:r>
              <a:rPr lang="ko-KR" altLang="en-US" dirty="0" smtClean="0"/>
              <a:t>새로운 기능</a:t>
            </a:r>
            <a:r>
              <a:rPr lang="en-US" altLang="ko-KR" dirty="0"/>
              <a:t> 2</a:t>
            </a:r>
            <a:r>
              <a:rPr lang="en-US" altLang="ko-KR" dirty="0" smtClean="0"/>
              <a:t> (</a:t>
            </a:r>
            <a:r>
              <a:rPr lang="ko-KR" altLang="en-US" dirty="0" smtClean="0"/>
              <a:t>보고상세내역조회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26293"/>
            <a:ext cx="8596668" cy="4715070"/>
          </a:xfrm>
        </p:spPr>
        <p:txBody>
          <a:bodyPr/>
          <a:lstStyle/>
          <a:p>
            <a:r>
              <a:rPr lang="ko-KR" altLang="en-US" dirty="0" err="1" smtClean="0"/>
              <a:t>메인화면의</a:t>
            </a:r>
            <a:r>
              <a:rPr lang="ko-KR" altLang="en-US" dirty="0" smtClean="0"/>
              <a:t> 상단에 보고상세내역 조회 버튼이 추가되었습니다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검색기간 동안 투약보고 혹은 조제보고가 이뤄진 제품과 보고수량을 파악 할 수 있습니다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검색기간 최대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개월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93" y="2356020"/>
            <a:ext cx="6286814" cy="37976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190" y="2356021"/>
            <a:ext cx="6387208" cy="379764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664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82212" cy="71669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새로운 기능</a:t>
            </a:r>
            <a:r>
              <a:rPr lang="en-US" altLang="ko-KR" dirty="0"/>
              <a:t> 3</a:t>
            </a:r>
            <a:r>
              <a:rPr lang="en-US" altLang="ko-KR" dirty="0" smtClean="0"/>
              <a:t> (</a:t>
            </a:r>
            <a:r>
              <a:rPr lang="ko-KR" altLang="en-US" dirty="0" smtClean="0"/>
              <a:t>보고상세내역조회</a:t>
            </a:r>
            <a:r>
              <a:rPr lang="en-US" altLang="ko-KR" dirty="0" smtClean="0"/>
              <a:t>-</a:t>
            </a:r>
            <a:r>
              <a:rPr lang="ko-KR" altLang="en-US" dirty="0" smtClean="0"/>
              <a:t>보고검증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26293"/>
            <a:ext cx="8596668" cy="4715070"/>
          </a:xfrm>
        </p:spPr>
        <p:txBody>
          <a:bodyPr/>
          <a:lstStyle/>
          <a:p>
            <a:r>
              <a:rPr lang="ko-KR" altLang="en-US" dirty="0" smtClean="0"/>
              <a:t>보고내역 상세 확인 창에서 보고검증 클릭하여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 </a:t>
            </a:r>
            <a:r>
              <a:rPr lang="ko-KR" altLang="en-US" dirty="0" smtClean="0"/>
              <a:t>보고식별번호를 비교하여 </a:t>
            </a:r>
            <a:r>
              <a:rPr lang="en-US" altLang="ko-KR" dirty="0" err="1" smtClean="0"/>
              <a:t>Nims</a:t>
            </a:r>
            <a:r>
              <a:rPr lang="ko-KR" altLang="en-US" dirty="0" smtClean="0"/>
              <a:t>보고 혹은 연계보고에서 누락된 식별번호를 추적하는 기능 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검색기간 최대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개월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455" y="1960613"/>
            <a:ext cx="7489739" cy="479853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570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조제보고 설정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449859"/>
            <a:ext cx="8596668" cy="459150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조제보고는 </a:t>
            </a:r>
            <a:r>
              <a:rPr lang="en-US" altLang="ko-KR" dirty="0" err="1" smtClean="0"/>
              <a:t>eClick</a:t>
            </a:r>
            <a:r>
              <a:rPr lang="ko-KR" altLang="en-US" dirty="0" smtClean="0"/>
              <a:t>에서만 가능하며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환경설정 </a:t>
            </a:r>
            <a:r>
              <a:rPr lang="en-US" altLang="ko-KR" dirty="0" smtClean="0"/>
              <a:t>ServerSetup198 =&gt; 1. </a:t>
            </a:r>
            <a:r>
              <a:rPr lang="ko-KR" altLang="en-US" dirty="0" smtClean="0"/>
              <a:t>조제보고 설정을 선택하면 사용이 가능합니다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endParaRPr lang="en-US" altLang="ko-KR" dirty="0" smtClean="0"/>
          </a:p>
          <a:p>
            <a:pPr>
              <a:buAutoNum type="arabicPeriod"/>
            </a:pPr>
            <a:endParaRPr lang="en-US" altLang="ko-KR" dirty="0"/>
          </a:p>
          <a:p>
            <a:pPr>
              <a:buAutoNum type="arabicPeriod"/>
            </a:pPr>
            <a:r>
              <a:rPr lang="ko-KR" altLang="en-US" dirty="0" smtClean="0"/>
              <a:t>조제보고를 사용하기 전 알아야 할 점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마약류취급의료업자는 투약보고가 원칙이나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마약류관리자가 있는 의료기관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</a:t>
            </a:r>
            <a:r>
              <a:rPr lang="ko-KR" altLang="en-US" dirty="0"/>
              <a:t> </a:t>
            </a:r>
            <a:r>
              <a:rPr lang="ko-KR" altLang="en-US" dirty="0" smtClean="0"/>
              <a:t>의 경우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조제보고</a:t>
            </a:r>
            <a:r>
              <a:rPr lang="en-US" altLang="ko-KR" dirty="0" smtClean="0"/>
              <a:t>＂</a:t>
            </a:r>
            <a:r>
              <a:rPr lang="ko-KR" altLang="en-US" dirty="0" smtClean="0"/>
              <a:t>하고 해당 투약기록을 확인할 수 있는 경우에는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</a:t>
            </a:r>
            <a:r>
              <a:rPr lang="ko-KR" altLang="en-US" dirty="0" smtClean="0"/>
              <a:t>투약보고 한 것으로 인정됩니다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   ※ </a:t>
            </a:r>
            <a:r>
              <a:rPr lang="ko-KR" altLang="en-US" dirty="0" smtClean="0"/>
              <a:t>마약류관리자가 있는 의료기관에서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조제보고</a:t>
            </a:r>
            <a:r>
              <a:rPr lang="en-US" altLang="ko-KR" dirty="0" smtClean="0"/>
              <a:t>＂</a:t>
            </a:r>
            <a:r>
              <a:rPr lang="ko-KR" altLang="en-US" dirty="0" smtClean="0"/>
              <a:t>할 경우 투약보고를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   </a:t>
            </a:r>
            <a:r>
              <a:rPr lang="ko-KR" altLang="en-US" dirty="0" smtClean="0"/>
              <a:t>이중으로 하지 않습니다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조제보고 사용시 약국에서 처리된 내용을 진료실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병동에서 수정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삭제가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</a:t>
            </a:r>
            <a:r>
              <a:rPr lang="ko-KR" altLang="en-US" dirty="0" smtClean="0"/>
              <a:t>불가능합니다</a:t>
            </a:r>
            <a:r>
              <a:rPr lang="en-US" altLang="ko-KR" dirty="0" smtClean="0"/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20" y="2256762"/>
            <a:ext cx="7541895" cy="4699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0743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조제보고 화면 설명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449859"/>
            <a:ext cx="4026471" cy="4591503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① 조제된 환자리스트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② 조제보고 후 </a:t>
            </a:r>
            <a:r>
              <a:rPr lang="en-US" altLang="ko-KR" dirty="0" smtClean="0"/>
              <a:t>DC</a:t>
            </a:r>
            <a:r>
              <a:rPr lang="ko-KR" altLang="en-US" dirty="0" smtClean="0"/>
              <a:t>가 있는 환자리스트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/>
              <a:t>③</a:t>
            </a:r>
            <a:r>
              <a:rPr lang="ko-KR" altLang="en-US" dirty="0" smtClean="0"/>
              <a:t> 보고 상태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/>
              <a:t>④</a:t>
            </a:r>
            <a:r>
              <a:rPr lang="ko-KR" altLang="en-US" dirty="0" smtClean="0"/>
              <a:t> 해당 보고에 대한 필요한 내용 메모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⑤ </a:t>
            </a:r>
            <a:r>
              <a:rPr lang="ko-KR" altLang="en-US" dirty="0"/>
              <a:t>선택된 환자의 </a:t>
            </a:r>
            <a:r>
              <a:rPr lang="ko-KR" altLang="en-US" dirty="0" smtClean="0"/>
              <a:t>조제내역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⑥ 재고 사용량 비교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- </a:t>
            </a:r>
            <a:r>
              <a:rPr lang="ko-KR" altLang="en-US" dirty="0" smtClean="0"/>
              <a:t>약국 조제내역과 보고하고자 하는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 </a:t>
            </a:r>
            <a:r>
              <a:rPr lang="ko-KR" altLang="en-US" dirty="0" smtClean="0"/>
              <a:t>보고 정보의 사용량을 비교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⑦</a:t>
            </a:r>
            <a:r>
              <a:rPr lang="en-US" altLang="ko-KR" dirty="0"/>
              <a:t> </a:t>
            </a:r>
            <a:r>
              <a:rPr lang="en-US" altLang="ko-KR" dirty="0" err="1" smtClean="0"/>
              <a:t>Nims</a:t>
            </a:r>
            <a:r>
              <a:rPr lang="ko-KR" altLang="en-US" dirty="0" smtClean="0"/>
              <a:t>에 실제 보고하고자 하는 제품 리스트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  <p:grpSp>
        <p:nvGrpSpPr>
          <p:cNvPr id="7" name="그룹 6"/>
          <p:cNvGrpSpPr/>
          <p:nvPr/>
        </p:nvGrpSpPr>
        <p:grpSpPr>
          <a:xfrm>
            <a:off x="4787100" y="1717590"/>
            <a:ext cx="7313044" cy="5115697"/>
            <a:chOff x="4795338" y="1293341"/>
            <a:chExt cx="7313044" cy="5115697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5338" y="1293341"/>
              <a:ext cx="7313044" cy="5115697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4" name="액자 3"/>
            <p:cNvSpPr/>
            <p:nvPr/>
          </p:nvSpPr>
          <p:spPr>
            <a:xfrm>
              <a:off x="4795338" y="1977082"/>
              <a:ext cx="2882327" cy="1915977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68562" y="219950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>
                  <a:solidFill>
                    <a:srgbClr val="FF0000"/>
                  </a:solidFill>
                </a:rPr>
                <a:t>ⓛ</a:t>
              </a:r>
            </a:p>
          </p:txBody>
        </p:sp>
        <p:sp>
          <p:nvSpPr>
            <p:cNvPr id="8" name="액자 7"/>
            <p:cNvSpPr/>
            <p:nvPr/>
          </p:nvSpPr>
          <p:spPr>
            <a:xfrm>
              <a:off x="7723890" y="2772034"/>
              <a:ext cx="4384492" cy="1121025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69198" y="3481857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⑤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액자 10"/>
            <p:cNvSpPr/>
            <p:nvPr/>
          </p:nvSpPr>
          <p:spPr>
            <a:xfrm>
              <a:off x="7723890" y="2364258"/>
              <a:ext cx="4384492" cy="407775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69198" y="2364257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>
                  <a:solidFill>
                    <a:srgbClr val="FF0000"/>
                  </a:solidFill>
                </a:rPr>
                <a:t>④</a:t>
              </a:r>
            </a:p>
          </p:txBody>
        </p:sp>
        <p:sp>
          <p:nvSpPr>
            <p:cNvPr id="13" name="액자 12"/>
            <p:cNvSpPr/>
            <p:nvPr/>
          </p:nvSpPr>
          <p:spPr>
            <a:xfrm>
              <a:off x="7700777" y="1654432"/>
              <a:ext cx="1121032" cy="709825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769198" y="1654431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>
                  <a:solidFill>
                    <a:srgbClr val="FF0000"/>
                  </a:solidFill>
                </a:rPr>
                <a:t>③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액자 14"/>
            <p:cNvSpPr/>
            <p:nvPr/>
          </p:nvSpPr>
          <p:spPr>
            <a:xfrm>
              <a:off x="4806894" y="3978876"/>
              <a:ext cx="2882327" cy="1112108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68562" y="420129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②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액자 16"/>
            <p:cNvSpPr/>
            <p:nvPr/>
          </p:nvSpPr>
          <p:spPr>
            <a:xfrm>
              <a:off x="7723890" y="3997409"/>
              <a:ext cx="4384492" cy="1093575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769198" y="4617302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⑥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액자 18"/>
            <p:cNvSpPr/>
            <p:nvPr/>
          </p:nvSpPr>
          <p:spPr>
            <a:xfrm>
              <a:off x="4806894" y="5123587"/>
              <a:ext cx="7301488" cy="1285451"/>
            </a:xfrm>
            <a:prstGeom prst="frame">
              <a:avLst>
                <a:gd name="adj1" fmla="val 156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74002" y="5856696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⑦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2" name="그림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93" y="151587"/>
            <a:ext cx="6375551" cy="148018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968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조제보고 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449859"/>
            <a:ext cx="8211293" cy="459150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리스트에서 환자선택</a:t>
            </a:r>
            <a:endParaRPr lang="en-US" altLang="ko-KR" dirty="0" smtClean="0"/>
          </a:p>
          <a:p>
            <a:pPr>
              <a:buAutoNum type="arabicPeriod"/>
            </a:pPr>
            <a:r>
              <a:rPr lang="ko-KR" altLang="en-US" dirty="0" smtClean="0"/>
              <a:t>약국 조제내역에서 제품 선택</a:t>
            </a:r>
            <a:endParaRPr lang="en-US" altLang="ko-KR" dirty="0" smtClean="0"/>
          </a:p>
          <a:p>
            <a:pPr>
              <a:buAutoNum type="arabicPeriod"/>
            </a:pPr>
            <a:r>
              <a:rPr lang="ko-KR" altLang="en-US" dirty="0" smtClean="0"/>
              <a:t>재고 현황에서 보고하고자 하는 제품 선택 후 추가</a:t>
            </a:r>
            <a:endParaRPr lang="en-US" altLang="ko-KR" dirty="0" smtClean="0"/>
          </a:p>
          <a:p>
            <a:pPr>
              <a:buAutoNum type="arabicPeriod"/>
            </a:pPr>
            <a:r>
              <a:rPr lang="ko-KR" altLang="en-US" dirty="0" smtClean="0"/>
              <a:t>모두 추가 완료했으면 우측상단의 조제보고 버튼 클릭</a:t>
            </a:r>
            <a:endParaRPr lang="en-US" altLang="ko-KR" dirty="0" smtClean="0"/>
          </a:p>
        </p:txBody>
      </p:sp>
      <p:grpSp>
        <p:nvGrpSpPr>
          <p:cNvPr id="42" name="그룹 41"/>
          <p:cNvGrpSpPr/>
          <p:nvPr/>
        </p:nvGrpSpPr>
        <p:grpSpPr>
          <a:xfrm>
            <a:off x="6724433" y="1128583"/>
            <a:ext cx="5240479" cy="3674076"/>
            <a:chOff x="6716195" y="749643"/>
            <a:chExt cx="5240479" cy="3674076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6195" y="749643"/>
              <a:ext cx="5240479" cy="3674076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6716195" y="143338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>
                  <a:solidFill>
                    <a:srgbClr val="FF0000"/>
                  </a:solidFill>
                </a:rPr>
                <a:t>ⓛ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858504" y="213771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②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823228" y="2602471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③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617883" y="800446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④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879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변경보고 및 취소보고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5" y="1449859"/>
            <a:ext cx="4984266" cy="459150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사용량을 잘못 입력하였거나 반품 또는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dirty="0" smtClean="0"/>
              <a:t>폐기시 수량을</a:t>
            </a:r>
            <a:r>
              <a:rPr lang="en-US" altLang="ko-KR" dirty="0" smtClean="0"/>
              <a:t> </a:t>
            </a:r>
            <a:r>
              <a:rPr lang="ko-KR" altLang="en-US" dirty="0" smtClean="0"/>
              <a:t>변경 또는 취소보고 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변경 및 취소보고는 이미 보고가 완료된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dirty="0" smtClean="0"/>
              <a:t>건이므로 처리완료 탭의 환자를 선택합니다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변경보고 시 하단의 보고내역에서 변경하고자 하는 값을 입력하고 상단의 변경보고 버튼을 클릭하면 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취소보고 시 상단의 취소보고 버튼을 눌러 취소하면 됩니다</a:t>
            </a:r>
            <a:r>
              <a:rPr lang="en-US" altLang="ko-KR" dirty="0" smtClean="0"/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1600" y="1463688"/>
            <a:ext cx="6454053" cy="4542116"/>
          </a:xfrm>
          <a:prstGeom prst="rect">
            <a:avLst/>
          </a:prstGeom>
        </p:spPr>
      </p:pic>
      <p:sp>
        <p:nvSpPr>
          <p:cNvPr id="11" name="액자 10"/>
          <p:cNvSpPr/>
          <p:nvPr/>
        </p:nvSpPr>
        <p:spPr>
          <a:xfrm>
            <a:off x="5965112" y="1725828"/>
            <a:ext cx="435688" cy="243015"/>
          </a:xfrm>
          <a:prstGeom prst="frame">
            <a:avLst>
              <a:gd name="adj1" fmla="val 697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액자 11"/>
          <p:cNvSpPr/>
          <p:nvPr/>
        </p:nvSpPr>
        <p:spPr>
          <a:xfrm>
            <a:off x="8185209" y="1725828"/>
            <a:ext cx="1006930" cy="737286"/>
          </a:xfrm>
          <a:prstGeom prst="frame">
            <a:avLst>
              <a:gd name="adj1" fmla="val 697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액자 12"/>
          <p:cNvSpPr/>
          <p:nvPr/>
        </p:nvSpPr>
        <p:spPr>
          <a:xfrm>
            <a:off x="9192138" y="4843849"/>
            <a:ext cx="2365547" cy="737286"/>
          </a:xfrm>
          <a:prstGeom prst="frame">
            <a:avLst>
              <a:gd name="adj1" fmla="val 697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5-1. </a:t>
            </a:r>
            <a:r>
              <a:rPr lang="en-US" altLang="ko-KR" dirty="0" err="1" smtClean="0"/>
              <a:t>DCList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5" y="1449859"/>
            <a:ext cx="9949476" cy="459150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약국에서 조제보고 된 제품을 취소할 경우 해당 제품의 정보가 </a:t>
            </a:r>
            <a:r>
              <a:rPr lang="en-US" altLang="ko-KR" dirty="0" err="1" smtClean="0"/>
              <a:t>DCList</a:t>
            </a:r>
            <a:r>
              <a:rPr lang="ko-KR" altLang="en-US" dirty="0" smtClean="0"/>
              <a:t>로 넘어가게 됩니다</a:t>
            </a:r>
            <a:r>
              <a:rPr lang="en-US" altLang="ko-KR" dirty="0" smtClean="0"/>
              <a:t>.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605" y="1861366"/>
            <a:ext cx="4036077" cy="29907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058" y="1861366"/>
            <a:ext cx="4037699" cy="299625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77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5-2. </a:t>
            </a:r>
            <a:r>
              <a:rPr lang="en-US" altLang="ko-KR" dirty="0" err="1" smtClean="0"/>
              <a:t>DCList</a:t>
            </a:r>
            <a:r>
              <a:rPr lang="en-US" altLang="ko-KR" dirty="0" smtClean="0"/>
              <a:t>(</a:t>
            </a:r>
            <a:r>
              <a:rPr lang="ko-KR" altLang="en-US" dirty="0" smtClean="0"/>
              <a:t>변경보고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5" y="1449859"/>
            <a:ext cx="4446600" cy="459150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취소된 환자리스트는 </a:t>
            </a:r>
            <a:r>
              <a:rPr lang="en-US" altLang="ko-KR" dirty="0" smtClean="0"/>
              <a:t>DC List</a:t>
            </a:r>
            <a:r>
              <a:rPr lang="ko-KR" altLang="en-US" dirty="0" smtClean="0"/>
              <a:t>에 미처리 상태로 넘어가게 되고 클릭을 하면 약국 조제내역에 </a:t>
            </a:r>
            <a:r>
              <a:rPr lang="en-US" altLang="ko-KR" dirty="0" smtClean="0"/>
              <a:t>DC</a:t>
            </a:r>
            <a:r>
              <a:rPr lang="ko-KR" altLang="en-US" dirty="0" smtClean="0"/>
              <a:t>정보가 표시됩니다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보고정보에는 </a:t>
            </a:r>
            <a:r>
              <a:rPr lang="en-US" altLang="ko-KR" dirty="0" smtClean="0"/>
              <a:t>DC</a:t>
            </a:r>
            <a:r>
              <a:rPr lang="ko-KR" altLang="en-US" dirty="0" smtClean="0"/>
              <a:t>된 제품이 아직 보고 된 상태이므로 변경보고를 하여 조제내역과 보고내역이 서로 일치할 수 있도록 보고를 해야 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우측의 예제 같은 경우 보고내역에서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dirty="0" err="1" smtClean="0"/>
              <a:t>명푼염산페치딘주사를</a:t>
            </a:r>
            <a:r>
              <a:rPr lang="ko-KR" altLang="en-US" dirty="0" smtClean="0"/>
              <a:t> 클릭 하여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Delete</a:t>
            </a:r>
            <a:r>
              <a:rPr lang="ko-KR" altLang="en-US" dirty="0" smtClean="0"/>
              <a:t>키를 이용해 줄 삭제를 진행하고 변경보고 버튼을 클릭하면 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그렇게 되면 재고의 수량이 다시 </a:t>
            </a:r>
            <a:r>
              <a:rPr lang="ko-KR" altLang="en-US" dirty="0" err="1" smtClean="0"/>
              <a:t>보고전으로</a:t>
            </a:r>
            <a:r>
              <a:rPr lang="ko-KR" altLang="en-US" dirty="0" smtClean="0"/>
              <a:t> 돌아오게 됩니다</a:t>
            </a:r>
            <a:r>
              <a:rPr lang="en-US" altLang="ko-KR" dirty="0" smtClean="0"/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809" y="1449859"/>
            <a:ext cx="7067121" cy="497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9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5-3. </a:t>
            </a:r>
            <a:r>
              <a:rPr lang="en-US" altLang="ko-KR" dirty="0" err="1" smtClean="0"/>
              <a:t>DCList</a:t>
            </a:r>
            <a:r>
              <a:rPr lang="en-US" altLang="ko-KR" dirty="0" smtClean="0"/>
              <a:t>(</a:t>
            </a:r>
            <a:r>
              <a:rPr lang="ko-KR" altLang="en-US" dirty="0" smtClean="0"/>
              <a:t>폐기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5" y="1449859"/>
            <a:ext cx="5245670" cy="4591503"/>
          </a:xfrm>
        </p:spPr>
        <p:txBody>
          <a:bodyPr/>
          <a:lstStyle/>
          <a:p>
            <a:pPr>
              <a:buAutoNum type="arabicPeriod"/>
            </a:pPr>
            <a:r>
              <a:rPr lang="en-US" altLang="ko-KR" dirty="0" smtClean="0"/>
              <a:t>DC</a:t>
            </a:r>
            <a:r>
              <a:rPr lang="ko-KR" altLang="en-US" dirty="0" smtClean="0"/>
              <a:t>건이 </a:t>
            </a:r>
            <a:r>
              <a:rPr lang="ko-KR" altLang="en-US" dirty="0" err="1" smtClean="0"/>
              <a:t>반품건이라면</a:t>
            </a:r>
            <a:r>
              <a:rPr lang="ko-KR" altLang="en-US" dirty="0" smtClean="0"/>
              <a:t> </a:t>
            </a:r>
            <a:r>
              <a:rPr lang="en-US" altLang="ko-KR" dirty="0" smtClean="0"/>
              <a:t>5-2 </a:t>
            </a:r>
            <a:r>
              <a:rPr lang="ko-KR" altLang="en-US" dirty="0" smtClean="0"/>
              <a:t>내용까지</a:t>
            </a:r>
            <a:r>
              <a:rPr lang="en-US" altLang="ko-KR" dirty="0" smtClean="0"/>
              <a:t> </a:t>
            </a:r>
            <a:r>
              <a:rPr lang="ko-KR" altLang="en-US" dirty="0" smtClean="0"/>
              <a:t>진행하면 모두 완료됩니다</a:t>
            </a:r>
            <a:r>
              <a:rPr lang="en-US" altLang="ko-KR" dirty="0" smtClean="0"/>
              <a:t>.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하지만 폐기된 제품이라면 </a:t>
            </a:r>
            <a:r>
              <a:rPr lang="en-US" altLang="ko-KR" dirty="0" smtClean="0"/>
              <a:t>5-2 </a:t>
            </a:r>
            <a:r>
              <a:rPr lang="ko-KR" altLang="en-US" dirty="0" smtClean="0"/>
              <a:t>내용까지 진행하면 재고가 다시 돌아온 상태가 되므로 폐기보고를 추가적으로 </a:t>
            </a:r>
            <a:r>
              <a:rPr lang="en-US" altLang="ko-KR" dirty="0" smtClean="0"/>
              <a:t> </a:t>
            </a:r>
            <a:r>
              <a:rPr lang="ko-KR" altLang="en-US" dirty="0" smtClean="0"/>
              <a:t>진행해야 합니다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상단의 폐기보고 버튼으로 진행을 해도 되지만 좀 더 편의를 위해 연계적으로 보고를 진행할 수 있도록 조제내역에서 </a:t>
            </a:r>
            <a:r>
              <a:rPr lang="ko-KR" altLang="en-US" dirty="0" err="1" smtClean="0"/>
              <a:t>우클릭하여</a:t>
            </a:r>
            <a:r>
              <a:rPr lang="ko-KR" altLang="en-US" dirty="0" smtClean="0"/>
              <a:t> 폐기를 진행 할 수 있습니다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err="1" smtClean="0"/>
              <a:t>우클릭으로</a:t>
            </a:r>
            <a:r>
              <a:rPr lang="ko-KR" altLang="en-US" dirty="0" smtClean="0"/>
              <a:t> 폐기보고를 진행하면 폐기보고에 입력한 제품의 정보가 메모장에 자동으로 저장되어 보여집니다</a:t>
            </a:r>
            <a:r>
              <a:rPr lang="en-US" altLang="ko-KR" dirty="0" smtClean="0"/>
              <a:t>.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839" y="1293341"/>
            <a:ext cx="5921075" cy="32465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839" y="4803272"/>
            <a:ext cx="5921075" cy="9313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0169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741"/>
          </a:xfrm>
        </p:spPr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조제내역 및 보고내역의 사용량 비교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449859"/>
            <a:ext cx="9603487" cy="459150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사용량이 서로 일치하지 않게 보고한다면 제품의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재고가 틀어질 수 있기 때문에 비교 할 수 있는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dirty="0" smtClean="0"/>
              <a:t>기능입니다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조제정보와 보고정보가 일치하는지 확인 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dirty="0" smtClean="0"/>
              <a:t>변경보고 또는 취소보고를 통해 보고를 올바르게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dirty="0" smtClean="0"/>
              <a:t>할 수 있도록 유도합니다</a:t>
            </a:r>
            <a:r>
              <a:rPr lang="en-US" altLang="ko-KR" dirty="0" smtClean="0"/>
              <a:t>.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405" y="3342374"/>
            <a:ext cx="7213217" cy="34373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872" y="1293341"/>
            <a:ext cx="5961750" cy="197496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205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240</Words>
  <Application>Microsoft Office PowerPoint</Application>
  <PresentationFormat>와이드스크린</PresentationFormat>
  <Paragraphs>55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HY그래픽M</vt:lpstr>
      <vt:lpstr>맑은 고딕</vt:lpstr>
      <vt:lpstr>Arial</vt:lpstr>
      <vt:lpstr>Trebuchet MS</vt:lpstr>
      <vt:lpstr>Wingdings 3</vt:lpstr>
      <vt:lpstr>패싯</vt:lpstr>
      <vt:lpstr>마약류통합관리시스템 (조제보고 및 신규 기능)</vt:lpstr>
      <vt:lpstr>1. 조제보고 설정</vt:lpstr>
      <vt:lpstr>2. 조제보고 화면 설명</vt:lpstr>
      <vt:lpstr>3. 조제보고 방법</vt:lpstr>
      <vt:lpstr>4. 변경보고 및 취소보고</vt:lpstr>
      <vt:lpstr>5-1. DCList</vt:lpstr>
      <vt:lpstr>5-2. DCList(변경보고)</vt:lpstr>
      <vt:lpstr>5-3. DCList(폐기)</vt:lpstr>
      <vt:lpstr>6. 조제내역 및 보고내역의 사용량 비교</vt:lpstr>
      <vt:lpstr>새로운 기능 1 (수불이력 조회)</vt:lpstr>
      <vt:lpstr>새로운 기능 2 (보고상세내역조회)</vt:lpstr>
      <vt:lpstr>새로운 기능 3 (보고상세내역조회-보고검증)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마약류통합관리시스템 (조제보고 및 신규 기능)</dc:title>
  <dc:creator>임지훈</dc:creator>
  <cp:lastModifiedBy>임지훈</cp:lastModifiedBy>
  <cp:revision>11</cp:revision>
  <cp:lastPrinted>2019-05-27T08:42:30Z</cp:lastPrinted>
  <dcterms:created xsi:type="dcterms:W3CDTF">2019-05-27T02:01:09Z</dcterms:created>
  <dcterms:modified xsi:type="dcterms:W3CDTF">2019-05-27T08:49:33Z</dcterms:modified>
</cp:coreProperties>
</file>