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8" r:id="rId2"/>
    <p:sldId id="288" r:id="rId3"/>
    <p:sldId id="289" r:id="rId4"/>
    <p:sldId id="290" r:id="rId5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64" autoAdjust="0"/>
    <p:restoredTop sz="94660"/>
  </p:normalViewPr>
  <p:slideViewPr>
    <p:cSldViewPr snapToGrid="0">
      <p:cViewPr>
        <p:scale>
          <a:sx n="100" d="100"/>
          <a:sy n="100" d="100"/>
        </p:scale>
        <p:origin x="-2328" y="-414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5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5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585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5" y="9428585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3999" y="1358900"/>
            <a:ext cx="6683375" cy="1470025"/>
          </a:xfrm>
        </p:spPr>
        <p:txBody>
          <a:bodyPr/>
          <a:lstStyle/>
          <a:p>
            <a:pPr eaLnBrk="1" hangingPunct="1"/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2019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</a:t>
            </a:r>
            <a:r>
              <a:rPr lang="ko-KR" altLang="en-US" sz="24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입원료</a:t>
            </a:r>
            <a:r>
              <a:rPr lang="ko-KR" altLang="en-US" sz="2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변경사항</a:t>
            </a:r>
            <a:endParaRPr lang="en-US" altLang="en-US" sz="24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직사각형 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552574" y="2921000"/>
            <a:ext cx="6683375" cy="1470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20000"/>
              </a:spcBef>
              <a:spcAft>
                <a:spcPct val="0"/>
              </a:spcAft>
              <a:defRPr sz="4000" b="1" kern="1200">
                <a:solidFill>
                  <a:srgbClr val="FCAB1A"/>
                </a:solidFill>
                <a:latin typeface="Verdana" panose="020B0604030504040204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algn="l" eaLnBrk="1" hangingPunct="1">
              <a:buAutoNum type="arabicPeriod"/>
            </a:pPr>
            <a:r>
              <a:rPr lang="en-US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2,3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입원료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보험급여적용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algn="l" eaLnBrk="1" hangingPunct="1">
              <a:buAutoNum type="arabicPeriod"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인실입원료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산정방법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</a:t>
            </a:r>
            <a:endParaRPr lang="en-US" altLang="ko-KR" sz="18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 algn="l" eaLnBrk="1" hangingPunct="1">
              <a:buAutoNum type="arabicPeriod"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자동차보험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</a:t>
            </a:r>
            <a:r>
              <a:rPr lang="ko-KR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항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직사각형 7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54000" y="666747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1. 2,3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입원료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보험급여적용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2019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적용대상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한방병원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요양병원제외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변경내용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한방병원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2,3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보험급여 적용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</a:t>
            </a:r>
          </a:p>
          <a:p>
            <a:pPr marL="0" indent="0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</a:t>
            </a:r>
            <a:r>
              <a:rPr lang="en-US" altLang="ko-KR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2020</a:t>
            </a:r>
            <a:r>
              <a:rPr lang="ko-KR" altLang="en-US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이후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</a:p>
          <a:p>
            <a:pPr marL="0" indent="0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</a:t>
            </a:r>
          </a:p>
          <a:p>
            <a:pPr marL="0" indent="0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</a:t>
            </a:r>
          </a:p>
          <a:p>
            <a:pPr marL="0" indent="0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</a:p>
          <a:p>
            <a:pPr marL="0" indent="0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</a:t>
            </a:r>
          </a:p>
          <a:p>
            <a:pPr marL="0" indent="0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건강보험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구분없이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동일함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의료급여 장애인의료비 지원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안함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지원금 지원 기준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긴급복지의료지원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G )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인경우만 지원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</a:t>
            </a:r>
            <a:r>
              <a:rPr lang="ko-KR" altLang="en-US" sz="16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반드시</a:t>
            </a:r>
            <a:r>
              <a:rPr lang="en-US" altLang="ko-KR" sz="16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병실등록에서 병실구분을 선택해야 합니다</a:t>
            </a:r>
            <a:r>
              <a:rPr lang="en-US" altLang="ko-KR" sz="16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0" indent="0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</a:t>
            </a: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933959"/>
              </p:ext>
            </p:extLst>
          </p:nvPr>
        </p:nvGraphicFramePr>
        <p:xfrm>
          <a:off x="2000249" y="3448050"/>
          <a:ext cx="4603216" cy="822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0804"/>
                <a:gridCol w="1150804"/>
                <a:gridCol w="1150804"/>
                <a:gridCol w="1150804"/>
              </a:tblGrid>
              <a:tr h="2505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구분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일</a:t>
                      </a:r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~15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일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16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일</a:t>
                      </a:r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~30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일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31</a:t>
                      </a:r>
                      <a:r>
                        <a:rPr lang="ko-KR" altLang="en-US" sz="12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일이상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2505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2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인실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40%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45%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50%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2505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3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인실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30%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35%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40%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010060"/>
              </p:ext>
            </p:extLst>
          </p:nvPr>
        </p:nvGraphicFramePr>
        <p:xfrm>
          <a:off x="1990723" y="2235200"/>
          <a:ext cx="4533904" cy="822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33476"/>
                <a:gridCol w="1133476"/>
                <a:gridCol w="1133476"/>
                <a:gridCol w="1133476"/>
              </a:tblGrid>
              <a:tr h="22648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구분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일</a:t>
                      </a:r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~15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16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일</a:t>
                      </a:r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~30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일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31</a:t>
                      </a:r>
                      <a:r>
                        <a:rPr lang="ko-KR" altLang="en-US" sz="12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일이상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2264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2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인실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40%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40%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40%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22648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3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인실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30%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30%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30%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275" y="5334000"/>
            <a:ext cx="17811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2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4000" y="666747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2. 1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입원료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산정방법 변경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2019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적용대상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병원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한방병원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요양병원제외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◆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변경내용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환자가 전액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비급여로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부담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청구할 수 없음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</a:p>
          <a:p>
            <a:pPr marL="0" indent="0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</a:t>
            </a:r>
          </a:p>
          <a:p>
            <a:pPr marL="0" indent="0">
              <a:buNone/>
            </a:pPr>
            <a:r>
              <a:rPr lang="en-US" altLang="ko-KR" sz="1400" b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</a:t>
            </a:r>
            <a:r>
              <a:rPr lang="ko-KR" altLang="en-US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</a:t>
            </a:r>
            <a:r>
              <a:rPr lang="en-US" altLang="ko-KR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만</a:t>
            </a:r>
            <a:r>
              <a:rPr lang="en-US" altLang="ko-KR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</a:t>
            </a:r>
            <a:r>
              <a:rPr lang="ko-KR" altLang="en-US" sz="1400" b="0" dirty="0" err="1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세미만</a:t>
            </a:r>
            <a:r>
              <a:rPr lang="ko-KR" altLang="en-US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소아환자</a:t>
            </a:r>
            <a:r>
              <a:rPr lang="en-US" altLang="ko-KR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분만을 위해 입원하는 산모의 경우</a:t>
            </a:r>
            <a:r>
              <a:rPr lang="en-US" altLang="ko-KR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2020</a:t>
            </a:r>
            <a:r>
              <a:rPr lang="ko-KR" altLang="en-US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r>
              <a:rPr lang="ko-KR" altLang="en-US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이후 입원하는 </a:t>
            </a:r>
            <a:endParaRPr lang="en-US" altLang="ko-KR" sz="1400" b="0" dirty="0" smtClean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b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</a:t>
            </a:r>
            <a:r>
              <a:rPr lang="ko-KR" altLang="en-US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환자부터 적용</a:t>
            </a:r>
            <a:endParaRPr lang="en-US" altLang="ko-KR" sz="1400" b="0" dirty="0" smtClean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b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분만인경우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등록방법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입퇴원등록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기타종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류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항목에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`O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분만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추가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endParaRPr lang="en-US" altLang="ko-KR" sz="1400" b="0" dirty="0" smtClean="0">
              <a:solidFill>
                <a:srgbClr val="FF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◆ 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입원료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코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드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</a:t>
            </a:r>
          </a:p>
          <a:p>
            <a:pPr marL="0" indent="0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</a:t>
            </a:r>
          </a:p>
          <a:p>
            <a:pPr marL="0" indent="0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</a:p>
          <a:p>
            <a:pPr marL="0" indent="0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</a:t>
            </a:r>
          </a:p>
          <a:p>
            <a:pPr marL="0" indent="0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</a:t>
            </a:r>
          </a:p>
          <a:p>
            <a:pPr marL="0" indent="0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특정내역 기재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</a:p>
          <a:p>
            <a:pPr marL="0" indent="0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1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 입원기간 기재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JX999 : CCYYMMDD/CCYYMMD </a:t>
            </a:r>
          </a:p>
          <a:p>
            <a:pPr marL="0" indent="0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387807"/>
              </p:ext>
            </p:extLst>
          </p:nvPr>
        </p:nvGraphicFramePr>
        <p:xfrm>
          <a:off x="1819274" y="4505325"/>
          <a:ext cx="3452412" cy="822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0804"/>
                <a:gridCol w="1150804"/>
                <a:gridCol w="1150804"/>
              </a:tblGrid>
              <a:tr h="2505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</a:t>
                      </a:r>
                      <a:r>
                        <a:rPr lang="ko-KR" altLang="en-US" sz="1200" baseline="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구분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의과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한방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25050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병원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AB902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15902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25050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한방병원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AB903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15903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872239"/>
              </p:ext>
            </p:extLst>
          </p:nvPr>
        </p:nvGraphicFramePr>
        <p:xfrm>
          <a:off x="1752598" y="1922780"/>
          <a:ext cx="6800852" cy="858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23927"/>
                <a:gridCol w="2846111"/>
                <a:gridCol w="3030814"/>
              </a:tblGrid>
              <a:tr h="28142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구분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2019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년 </a:t>
                      </a:r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7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월 </a:t>
                      </a:r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일 이전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2019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년 </a:t>
                      </a:r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7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월 </a:t>
                      </a:r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일 이후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3027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입원료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기본입원료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</a:t>
                      </a:r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+ 1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인실 </a:t>
                      </a:r>
                      <a:r>
                        <a:rPr lang="ko-KR" altLang="en-US" sz="12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비급여차액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</a:t>
                      </a:r>
                      <a:r>
                        <a:rPr lang="ko-KR" altLang="en-US" sz="1200" b="1" dirty="0" smtClean="0">
                          <a:solidFill>
                            <a:srgbClr val="FF0000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인실 </a:t>
                      </a:r>
                      <a:r>
                        <a:rPr lang="ko-KR" altLang="en-US" sz="1200" b="1" dirty="0" err="1" smtClean="0">
                          <a:solidFill>
                            <a:srgbClr val="FF0000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입원료</a:t>
                      </a:r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(</a:t>
                      </a:r>
                      <a:r>
                        <a:rPr lang="ko-KR" altLang="en-US" sz="1200" b="1" dirty="0" err="1" smtClean="0">
                          <a:solidFill>
                            <a:srgbClr val="FF0000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금액없음</a:t>
                      </a:r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)</a:t>
                      </a:r>
                      <a:endParaRPr lang="ko-KR" altLang="en-US" sz="1200" b="1" dirty="0">
                        <a:solidFill>
                          <a:srgbClr val="FF0000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본인부담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기본입원료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</a:t>
                      </a:r>
                      <a:r>
                        <a:rPr lang="en-US" altLang="ko-KR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* 20% + 1</a:t>
                      </a:r>
                      <a:r>
                        <a:rPr lang="ko-KR" altLang="en-US" sz="1200" dirty="0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인실 </a:t>
                      </a:r>
                      <a:r>
                        <a:rPr lang="ko-KR" altLang="en-US" sz="1200" dirty="0" err="1" smtClean="0"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비급여차액</a:t>
                      </a:r>
                      <a:endParaRPr lang="ko-KR" altLang="en-US" sz="1200" dirty="0"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1</a:t>
                      </a:r>
                      <a:r>
                        <a:rPr lang="ko-KR" altLang="en-US" sz="1200" b="1" dirty="0" smtClean="0">
                          <a:solidFill>
                            <a:srgbClr val="FF0000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인실 </a:t>
                      </a:r>
                      <a:r>
                        <a:rPr lang="ko-KR" altLang="en-US" sz="1200" b="1" dirty="0" err="1" smtClean="0">
                          <a:solidFill>
                            <a:srgbClr val="FF0000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입원료</a:t>
                      </a:r>
                      <a:r>
                        <a:rPr lang="ko-KR" altLang="en-US" sz="1200" b="1" dirty="0" smtClean="0">
                          <a:solidFill>
                            <a:srgbClr val="FF0000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 전액 </a:t>
                      </a:r>
                      <a:r>
                        <a:rPr lang="ko-KR" altLang="en-US" sz="1200" b="1" dirty="0" err="1" smtClean="0">
                          <a:solidFill>
                            <a:srgbClr val="FF0000"/>
                          </a:solidFill>
                          <a:latin typeface="함초롬돋움" panose="020B0604000101010101" pitchFamily="50" charset="-127"/>
                          <a:ea typeface="함초롬돋움" panose="020B0604000101010101" pitchFamily="50" charset="-127"/>
                          <a:cs typeface="함초롬돋움" panose="020B0604000101010101" pitchFamily="50" charset="-127"/>
                        </a:rPr>
                        <a:t>비급여</a:t>
                      </a:r>
                      <a:endParaRPr lang="ko-KR" altLang="en-US" sz="1200" b="1" dirty="0">
                        <a:solidFill>
                          <a:srgbClr val="FF0000"/>
                        </a:solidFill>
                        <a:latin typeface="함초롬돋움" panose="020B0604000101010101" pitchFamily="50" charset="-127"/>
                        <a:ea typeface="함초롬돋움" panose="020B0604000101010101" pitchFamily="50" charset="-127"/>
                        <a:cs typeface="함초롬돋움" panose="020B0604000101010101" pitchFamily="50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050" y="3429000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7943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4000" y="666747"/>
            <a:ext cx="8826500" cy="5915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자동차보험 변경사항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◆ 2,3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입원료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보험적용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	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2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(40%), 3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(30%)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입원사유코드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M –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치료상 부득이하게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2~3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인실에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입원한경우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: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본인부담없음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E – 4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인실이상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일반병실부족으로 부득이하게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2~3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인실에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입원한경우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: 7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일이전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본인부담없음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7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일이후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본인부담발생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W –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본인이 원하여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2~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인실에 입원한 경우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: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발생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청구방법 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특정내역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JJ006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기재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JJ006 : X(1)/</a:t>
            </a:r>
            <a:r>
              <a:rPr lang="en-US" altLang="ko-KR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ccyymmdd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en-US" altLang="ko-KR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ccyymmdd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/X(400)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입원사유코드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시작일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종료일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/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구체적사유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사유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`M`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인경우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일투기재방법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없음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일투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로기재하여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청구</a:t>
            </a:r>
            <a:endParaRPr lang="en-US" altLang="ko-KR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본인부담 있음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일투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0.6(3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인실은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0.7)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기재하여 청구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            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외박인경우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0.25(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0.35 * 0.7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기재하여 청구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◆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인실입원료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</a:p>
          <a:p>
            <a:pPr marL="0" indent="0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변경사항없음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기본입원료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+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상급병실료차액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로 산정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8990304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7788</TotalTime>
  <Words>333</Words>
  <Application>Microsoft Office PowerPoint</Application>
  <PresentationFormat>화면 슬라이드 쇼(4:3)</PresentationFormat>
  <Paragraphs>110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Default Design</vt:lpstr>
      <vt:lpstr>2019년 7월 1일 입원료 변경사항</vt:lpstr>
      <vt:lpstr>PowerPoint 프레젠테이션</vt:lpstr>
      <vt:lpstr>PowerPoint 프레젠테이션</vt:lpstr>
      <vt:lpstr>PowerPoint 프레젠테이션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277</cp:revision>
  <cp:lastPrinted>2019-06-27T03:35:48Z</cp:lastPrinted>
  <dcterms:created xsi:type="dcterms:W3CDTF">2005-02-28T14:06:28Z</dcterms:created>
  <dcterms:modified xsi:type="dcterms:W3CDTF">2019-06-30T23:25:42Z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