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88" r:id="rId3"/>
    <p:sldId id="289" r:id="rId4"/>
    <p:sldId id="292" r:id="rId5"/>
    <p:sldId id="293" r:id="rId6"/>
    <p:sldId id="290" r:id="rId7"/>
    <p:sldId id="291" r:id="rId8"/>
    <p:sldId id="296" r:id="rId9"/>
    <p:sldId id="294" r:id="rId10"/>
    <p:sldId id="297" r:id="rId11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64" autoAdjust="0"/>
    <p:restoredTop sz="94660"/>
  </p:normalViewPr>
  <p:slideViewPr>
    <p:cSldViewPr snapToGrid="0">
      <p:cViewPr>
        <p:scale>
          <a:sx n="100" d="100"/>
          <a:sy n="100" d="100"/>
        </p:scale>
        <p:origin x="-2328" y="-414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3999" y="1358900"/>
            <a:ext cx="6683375" cy="1470025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2020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변경사항</a:t>
            </a:r>
            <a:endParaRPr lang="en-US" altLang="en-US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52574" y="2920999"/>
            <a:ext cx="6683375" cy="34702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20000"/>
              </a:spcBef>
              <a:spcAft>
                <a:spcPct val="0"/>
              </a:spcAft>
              <a:defRPr sz="4000" b="1" kern="1200">
                <a:solidFill>
                  <a:srgbClr val="FCAB1A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l" eaLnBrk="1" hangingPunct="1">
              <a:buAutoNum type="arabicPeriod"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일반병원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간호차등제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미제출시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10%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algn="l" eaLnBrk="1" hangingPunct="1">
              <a:buAutoNum type="arabicPeriod"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DRG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algn="l" eaLnBrk="1" hangingPunct="1">
              <a:buAutoNum type="arabicPeriod"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 산정방법변경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algn="l" eaLnBrk="1" hangingPunct="1">
              <a:buAutoNum type="arabicPeriod"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조산아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저체중아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본인부담경감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algn="l" eaLnBrk="1" hangingPunct="1">
              <a:buAutoNum type="arabicPeriod"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변경 사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algn="l" eaLnBrk="1" hangingPunct="1">
              <a:buAutoNum type="arabicPeriod"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진료의뢰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산정특례 대상 상병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)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6.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진료의뢰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산정특례 대상 상병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4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- `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의뢰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체크후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저장시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의뢰기관 선택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1" y="1947103"/>
            <a:ext cx="2849564" cy="2577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타원 7"/>
          <p:cNvSpPr/>
          <p:nvPr/>
        </p:nvSpPr>
        <p:spPr bwMode="auto">
          <a:xfrm>
            <a:off x="4657725" y="2343149"/>
            <a:ext cx="444500" cy="27622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62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4000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1.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일반병원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간호차등제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미제출시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10%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감산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2020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적용내용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일반병원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간호차등제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미제출시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10%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감산코드신설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EX) AB309(12309)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적용방법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메인메뉴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기초자료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병원관련등록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간호등급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 9: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미제출로 등록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7" y="2508250"/>
            <a:ext cx="4742181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2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2. DRG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2020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주요변경사항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1.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산정방식 변경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정상군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[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기준상대가치점수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+ {(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입원일수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평균입원일수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*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일당상대가치점수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}] * 20/100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+ [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기준상대가치점수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 * 80/100</a:t>
            </a: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하단열외군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기준상대가치점수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+ {(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입원일수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평균입원일수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*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일당상대가치점수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}] * 20/100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+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기준상대가치점수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{(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하한입원일수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입원일수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*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일당상대가치점수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80/100</a:t>
            </a: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상단열외군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[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기준상대가치점수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+ {(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입원일수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평균입원일수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*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일당상대가치점수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}] * 20/100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+ [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기준상대가치점수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{(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입원일수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상한입원일수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일당상대가치점수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 * 80/100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2.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별도보상 항목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보상률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적용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MT007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내역구분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투여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실시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일자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코드구분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코드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/1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일투여량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실시횟수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)/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총투여일수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실시횟수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금액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준용명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면허종류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면허번호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err="1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보상률</a:t>
            </a:r>
            <a:endParaRPr lang="en-US" altLang="ko-KR" sz="1400" b="0" dirty="0" smtClean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금액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*1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일투여량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총투여일수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보상률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174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523872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2. DRG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주요변경사항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3.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수정체수술 관련 제외금액 적용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수정체수술시 인공수정체를 사용하지 않거나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비급여를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사용한경우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제외금액 적용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특정내역 추가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MT060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인공수정체 제외금액유형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9(1)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1-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연성 인공수정체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단안제외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2-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연성 인공수정체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양안제외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3-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경성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인공수정체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단안제외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경성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인공수정체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양안제외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864802"/>
              </p:ext>
            </p:extLst>
          </p:nvPr>
        </p:nvGraphicFramePr>
        <p:xfrm>
          <a:off x="1781175" y="1733550"/>
          <a:ext cx="7143750" cy="2270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66875"/>
                <a:gridCol w="2752725"/>
                <a:gridCol w="1933575"/>
                <a:gridCol w="790575"/>
              </a:tblGrid>
              <a:tr h="3048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질병군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인공수정 체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제외금액</a:t>
                      </a:r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원</a:t>
                      </a:r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2514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분류번호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명칭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12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C05100,C05101,C05102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수정체 </a:t>
                      </a:r>
                      <a:r>
                        <a:rPr lang="ko-KR" altLang="en-US" sz="11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소절개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수술</a:t>
                      </a:r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11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유리체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절제술 유무와 무관</a:t>
                      </a:r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), 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단안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연성</a:t>
                      </a:r>
                      <a:r>
                        <a:rPr lang="en-US" altLang="ko-KR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인공수정체</a:t>
                      </a:r>
                      <a:r>
                        <a:rPr lang="en-US" altLang="ko-KR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</a:t>
                      </a:r>
                      <a:r>
                        <a:rPr lang="ko-KR" altLang="en-US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단안 제외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129,300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C05200,C05201,C05202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수정체 </a:t>
                      </a:r>
                      <a:r>
                        <a:rPr lang="ko-KR" altLang="en-US" sz="11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소절개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수술</a:t>
                      </a:r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11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유리체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절제술 유무와 무관</a:t>
                      </a:r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), 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양안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연성</a:t>
                      </a:r>
                      <a:r>
                        <a:rPr lang="en-US" altLang="ko-KR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인공수정체</a:t>
                      </a:r>
                      <a:r>
                        <a:rPr lang="en-US" altLang="ko-KR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</a:t>
                      </a:r>
                      <a:r>
                        <a:rPr lang="ko-KR" altLang="en-US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양안 제외</a:t>
                      </a:r>
                      <a:endParaRPr lang="ko-KR" altLang="en-US" sz="110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258,600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C05300,C05301,C05302</a:t>
                      </a:r>
                      <a:endParaRPr lang="ko-KR" altLang="en-US" sz="110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수정체 </a:t>
                      </a:r>
                      <a:r>
                        <a:rPr lang="ko-KR" altLang="en-US" sz="11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대절개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수술</a:t>
                      </a:r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11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유리체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절제술 유무와 무관</a:t>
                      </a:r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), 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단안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경성</a:t>
                      </a:r>
                      <a:r>
                        <a:rPr lang="en-US" altLang="ko-KR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인공수정체</a:t>
                      </a:r>
                      <a:r>
                        <a:rPr lang="en-US" altLang="ko-KR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</a:t>
                      </a:r>
                      <a:r>
                        <a:rPr lang="ko-KR" altLang="en-US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단안 제외</a:t>
                      </a:r>
                      <a:endParaRPr lang="ko-KR" altLang="en-US" sz="110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47,600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C05400,C05401,C05402</a:t>
                      </a:r>
                      <a:endParaRPr lang="ko-KR" altLang="en-US" sz="110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수정체 </a:t>
                      </a:r>
                      <a:r>
                        <a:rPr lang="ko-KR" altLang="en-US" sz="11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대절개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수술</a:t>
                      </a:r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11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유리체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절제술 유무와 무관</a:t>
                      </a:r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), </a:t>
                      </a: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양안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경성</a:t>
                      </a:r>
                      <a:r>
                        <a:rPr lang="en-US" altLang="ko-KR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인공수정체</a:t>
                      </a:r>
                      <a:r>
                        <a:rPr lang="en-US" altLang="ko-KR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</a:t>
                      </a:r>
                      <a:r>
                        <a:rPr lang="ko-KR" altLang="en-US" sz="11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양안 제외</a:t>
                      </a:r>
                      <a:endParaRPr lang="ko-KR" altLang="en-US" sz="110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1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95,200</a:t>
                      </a:r>
                      <a:endParaRPr lang="ko-KR" altLang="en-US" sz="11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72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직사각형 10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4000" y="523872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2. DRG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주요변경사항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3.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수정체수술 관련 제외금액 적용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- DRG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점검표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인공수정체 제외금액 유형 추가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655" y="1685923"/>
            <a:ext cx="5784145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직사각형 13"/>
          <p:cNvSpPr/>
          <p:nvPr/>
        </p:nvSpPr>
        <p:spPr bwMode="auto">
          <a:xfrm>
            <a:off x="7077075" y="2057400"/>
            <a:ext cx="590550" cy="1047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2718910" y="2299027"/>
            <a:ext cx="576740" cy="75849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5531658" y="2066925"/>
            <a:ext cx="366685" cy="1047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4343400" y="5581650"/>
            <a:ext cx="2333625" cy="15239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9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3.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 산정방법 변경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2020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1.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최초 방문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회에 한하여 환자의 자택으로 가정전문간호사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2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인이상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방문하는 경우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50%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가산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세번째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자리에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`2`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사회복지시설내에서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시설입소자에게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가정간호를 실시한 경우 소정점수의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50%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산정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세번째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자리에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`4`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◆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적용방법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진료실에서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간정간호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초재진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B, C)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저장시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선택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◆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특정내역코드추가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- MT062 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가정전문간호사 방문일수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9(4)/X(10)/9(2)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방문일수합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면허번호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방문일수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면허번호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방문일수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- JS015 :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가정간호르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요양시설에서 제공하는 경우 요양시설 기호를 기재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438525"/>
            <a:ext cx="48387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210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4000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4.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조산아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저체중아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본인부담 변경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2020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◆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적용대상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재태기간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37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 미만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출생체중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2,500g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◆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변경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10% -&gt; 5%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2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경감적용기간 변경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3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 5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648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5.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변경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2020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입원료체감변경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변경전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180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181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360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첫번째자리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`6’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361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이상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첫번째자리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`7’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변경후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180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181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270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첫번째자리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`3’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271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360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첫번째자리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`4’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361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이상     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첫번째자리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`5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’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◆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입원료차등제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변경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1.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1~9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2.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1~6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4.5:1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미만인 경우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2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4.5:1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5:1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미만인 경우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3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5:1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5.5:1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미만의 경우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라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4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5.5:1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6:1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미만인 경우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5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6:1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6.5:1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미만인 경우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바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6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6.5:1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6634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6.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진료의뢰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산정특례 대상 상병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2020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요양병원에서 산정특례 상병 적용 환자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진료의뢰시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진료의뢰받은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요양기관에서 직접 청구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2.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정액수가 산정 방법 변경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의뢰당일 가산을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적용하지않은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차등제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가산하는 기관은 기본등급으로 산정하고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감산하는 기관은 감산등급을 적용하여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요양병원간호사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2/3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 확보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(AB001)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산정불가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필요인력확보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(AB002)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산정불가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입원환자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안전관리료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(AC500)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산정불가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-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의료질평가지원금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산정불가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3.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특정내역 추가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- MT063 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입원중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진료의뢰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9(8)/</a:t>
            </a:r>
            <a:r>
              <a:rPr lang="en-US" altLang="ko-KR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ccyymmdd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요양기관기호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의뢰일자 기재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요양병원에서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진료의뢰시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의뢰받은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요양기관기호 기재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의뢰받은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요양기관은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의뢰요청한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요양병원기관기호 기재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434649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9811</TotalTime>
  <Words>975</Words>
  <Application>Microsoft Office PowerPoint</Application>
  <PresentationFormat>화면 슬라이드 쇼(4:3)</PresentationFormat>
  <Paragraphs>247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Default Design</vt:lpstr>
      <vt:lpstr>2020년 1월 1일 변경사항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311</cp:revision>
  <cp:lastPrinted>2019-12-27T09:10:39Z</cp:lastPrinted>
  <dcterms:created xsi:type="dcterms:W3CDTF">2005-02-28T14:06:28Z</dcterms:created>
  <dcterms:modified xsi:type="dcterms:W3CDTF">2019-12-30T23:45:28Z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