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3" r:id="rId2"/>
    <p:sldId id="308" r:id="rId3"/>
    <p:sldId id="284" r:id="rId4"/>
    <p:sldId id="306" r:id="rId5"/>
    <p:sldId id="300" r:id="rId6"/>
    <p:sldId id="301" r:id="rId7"/>
    <p:sldId id="302" r:id="rId8"/>
    <p:sldId id="303" r:id="rId9"/>
    <p:sldId id="304" r:id="rId10"/>
    <p:sldId id="305" r:id="rId11"/>
  </p:sldIdLst>
  <p:sldSz cx="9144000" cy="6858000" type="screen4x3"/>
  <p:notesSz cx="6797675" cy="9926638"/>
  <p:embeddedFontLst>
    <p:embeddedFont>
      <p:font typeface="HY견고딕" panose="02030600000101010101" pitchFamily="18" charset="-127"/>
      <p:regular r:id="rId14"/>
    </p:embeddedFont>
    <p:embeddedFont>
      <p:font typeface="맑은 고딕" panose="020B0503020000020004" pitchFamily="50" charset="-127"/>
      <p:regular r:id="rId15"/>
      <p:bold r:id="rId16"/>
    </p:embeddedFont>
    <p:embeddedFont>
      <p:font typeface="나눔고딕" panose="020B0600000101010101" charset="-127"/>
      <p:regular r:id="rId17"/>
      <p:bold r:id="rId18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6">
          <p15:clr>
            <a:srgbClr val="A4A3A4"/>
          </p15:clr>
        </p15:guide>
        <p15:guide id="2" orient="horz" pos="1164">
          <p15:clr>
            <a:srgbClr val="A4A3A4"/>
          </p15:clr>
        </p15:guide>
        <p15:guide id="3" orient="horz" pos="278">
          <p15:clr>
            <a:srgbClr val="A4A3A4"/>
          </p15:clr>
        </p15:guide>
        <p15:guide id="4" orient="horz" pos="848">
          <p15:clr>
            <a:srgbClr val="A4A3A4"/>
          </p15:clr>
        </p15:guide>
        <p15:guide id="5" orient="horz" pos="1348">
          <p15:clr>
            <a:srgbClr val="A4A3A4"/>
          </p15:clr>
        </p15:guide>
        <p15:guide id="6" orient="horz" pos="559">
          <p15:clr>
            <a:srgbClr val="A4A3A4"/>
          </p15:clr>
        </p15:guide>
        <p15:guide id="7" orient="horz" pos="3866">
          <p15:clr>
            <a:srgbClr val="A4A3A4"/>
          </p15:clr>
        </p15:guide>
        <p15:guide id="8" orient="horz" pos="1664">
          <p15:clr>
            <a:srgbClr val="A4A3A4"/>
          </p15:clr>
        </p15:guide>
        <p15:guide id="9" pos="2894">
          <p15:clr>
            <a:srgbClr val="A4A3A4"/>
          </p15:clr>
        </p15:guide>
        <p15:guide id="10" pos="5528">
          <p15:clr>
            <a:srgbClr val="A4A3A4"/>
          </p15:clr>
        </p15:guide>
        <p15:guide id="11" pos="230">
          <p15:clr>
            <a:srgbClr val="A4A3A4"/>
          </p15:clr>
        </p15:guide>
        <p15:guide id="12" pos="1562">
          <p15:clr>
            <a:srgbClr val="A4A3A4"/>
          </p15:clr>
        </p15:guide>
        <p15:guide id="13" pos="4226">
          <p15:clr>
            <a:srgbClr val="A4A3A4"/>
          </p15:clr>
        </p15:guide>
        <p15:guide id="14" pos="900">
          <p15:clr>
            <a:srgbClr val="A4A3A4"/>
          </p15:clr>
        </p15:guide>
        <p15:guide id="15" pos="4910">
          <p15:clr>
            <a:srgbClr val="A4A3A4"/>
          </p15:clr>
        </p15:guide>
        <p15:guide id="16" pos="12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이재섭" initials="이" lastIdx="1" clrIdx="0">
    <p:extLst>
      <p:ext uri="{19B8F6BF-5375-455C-9EA6-DF929625EA0E}">
        <p15:presenceInfo xmlns:p15="http://schemas.microsoft.com/office/powerpoint/2012/main" userId="이재섭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14E"/>
    <a:srgbClr val="3D3C3E"/>
    <a:srgbClr val="063656"/>
    <a:srgbClr val="08456E"/>
    <a:srgbClr val="569CF0"/>
    <a:srgbClr val="8DBDF7"/>
    <a:srgbClr val="5DAAFF"/>
    <a:srgbClr val="47B0FF"/>
    <a:srgbClr val="E3EAF5"/>
    <a:srgbClr val="DDE6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밝은 스타일 2 - 강조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56" autoAdjust="0"/>
    <p:restoredTop sz="96429" autoAdjust="0"/>
  </p:normalViewPr>
  <p:slideViewPr>
    <p:cSldViewPr snapToGrid="0">
      <p:cViewPr varScale="1">
        <p:scale>
          <a:sx n="116" d="100"/>
          <a:sy n="116" d="100"/>
        </p:scale>
        <p:origin x="1452" y="108"/>
      </p:cViewPr>
      <p:guideLst>
        <p:guide orient="horz" pos="2166"/>
        <p:guide orient="horz" pos="1164"/>
        <p:guide orient="horz" pos="278"/>
        <p:guide orient="horz" pos="848"/>
        <p:guide orient="horz" pos="1348"/>
        <p:guide orient="horz" pos="559"/>
        <p:guide orient="horz" pos="3866"/>
        <p:guide orient="horz" pos="1664"/>
        <p:guide pos="2894"/>
        <p:guide pos="5528"/>
        <p:guide pos="230"/>
        <p:guide pos="1562"/>
        <p:guide pos="4226"/>
        <p:guide pos="900"/>
        <p:guide pos="4910"/>
        <p:guide pos="12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howGuides="1">
      <p:cViewPr varScale="1">
        <p:scale>
          <a:sx n="52" d="100"/>
          <a:sy n="52" d="100"/>
        </p:scale>
        <p:origin x="-2628" y="-90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207F23D9-DF40-4811-9C78-A2E2A32398DD}" type="datetimeFigureOut">
              <a:rPr lang="ko-KR" altLang="en-US" smtClean="0"/>
              <a:pPr/>
              <a:t>2020-06-16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4DD6E7B0-61C4-474B-96F1-99E4547EAD7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1599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F3AF6795-A612-454E-AF7A-9192B1BEBB13}" type="datetimeFigureOut">
              <a:rPr lang="ko-KR" altLang="en-US" smtClean="0"/>
              <a:pPr/>
              <a:t>2020-06-16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22" tIns="45710" rIns="91422" bIns="4571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A0A51D67-0C14-4576-BCC5-A508196B7B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7304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1D67-0C14-4576-BCC5-A508196B7BB5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47144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280" indent="-228280">
              <a:buAutoNum type="arabicPeriod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1527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C8636-C17B-44B0-B69D-E1B80CEFF144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5463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280" indent="-228280">
              <a:buAutoNum type="arabicPeriod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287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280" indent="-228280">
              <a:buAutoNum type="arabicPeriod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7698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280" indent="-228280">
              <a:buAutoNum type="arabicPeriod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8285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280" indent="-228280">
              <a:buAutoNum type="arabicPeriod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8280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280" indent="-228280">
              <a:buAutoNum type="arabicPeriod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7829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280" indent="-228280">
              <a:buAutoNum type="arabicPeriod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9607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280" indent="-228280">
              <a:buAutoNum type="arabicPeriod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284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hangeul.naver.com/font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hangeul.naver.com/font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부제목 2"/>
          <p:cNvSpPr txBox="1">
            <a:spLocks/>
          </p:cNvSpPr>
          <p:nvPr userDrawn="1"/>
        </p:nvSpPr>
        <p:spPr>
          <a:xfrm>
            <a:off x="264463" y="6387291"/>
            <a:ext cx="3204878" cy="456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이 문서는 나눔글꼴로 작성되었습니다</a:t>
            </a:r>
            <a:r>
              <a:rPr lang="en-US" altLang="ko-KR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u="sng" spc="-20" dirty="0" smtClean="0">
                <a:solidFill>
                  <a:srgbClr val="4495D2"/>
                </a:solidFill>
                <a:latin typeface="나눔고딕" pitchFamily="50" charset="-127"/>
                <a:ea typeface="나눔고딕" pitchFamily="50" charset="-127"/>
                <a:hlinkClick r:id="rId2"/>
              </a:rPr>
              <a:t>설치하기</a:t>
            </a:r>
            <a:endParaRPr lang="ko-KR" altLang="en-US" sz="800" u="sng" spc="-20" dirty="0">
              <a:solidFill>
                <a:srgbClr val="4495D2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364803" y="3989119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364803" y="4299115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 userDrawn="1"/>
        </p:nvCxnSpPr>
        <p:spPr>
          <a:xfrm>
            <a:off x="364803" y="4611730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 userDrawn="1"/>
        </p:nvCxnSpPr>
        <p:spPr>
          <a:xfrm>
            <a:off x="364803" y="4923517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그림 11" descr="cosmetic2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672671" y="6410326"/>
            <a:ext cx="1171292" cy="1762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FD00-3F21-42CF-9EF5-8F6D81CE3AFD}" type="datetimeFigureOut">
              <a:rPr lang="ko-KR" altLang="en-US" smtClean="0"/>
              <a:pPr/>
              <a:t>2020-06-16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 descr="cosmetic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10512" y="6434137"/>
            <a:ext cx="900000" cy="1353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_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직선 연결선 7"/>
          <p:cNvCxnSpPr/>
          <p:nvPr userDrawn="1"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364803" y="3989119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 userDrawn="1"/>
        </p:nvCxnSpPr>
        <p:spPr>
          <a:xfrm>
            <a:off x="364803" y="4299115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 userDrawn="1"/>
        </p:nvCxnSpPr>
        <p:spPr>
          <a:xfrm>
            <a:off x="364803" y="4611730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 userDrawn="1"/>
        </p:nvCxnSpPr>
        <p:spPr>
          <a:xfrm>
            <a:off x="364803" y="4923517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그림 12" descr="cosmetic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72671" y="6410326"/>
            <a:ext cx="1171292" cy="176212"/>
          </a:xfrm>
          <a:prstGeom prst="rect">
            <a:avLst/>
          </a:prstGeom>
        </p:spPr>
      </p:pic>
      <p:sp>
        <p:nvSpPr>
          <p:cNvPr id="18" name="텍스트 개체 틀 3"/>
          <p:cNvSpPr>
            <a:spLocks noGrp="1"/>
          </p:cNvSpPr>
          <p:nvPr>
            <p:ph type="body" sz="half" idx="2" hasCustomPrompt="1"/>
          </p:nvPr>
        </p:nvSpPr>
        <p:spPr>
          <a:xfrm>
            <a:off x="312059" y="246743"/>
            <a:ext cx="8338457" cy="1851478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5400" b="1" spc="-250" baseline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dirty="0" smtClean="0"/>
              <a:t>제목을 입력하세요</a:t>
            </a:r>
            <a:endParaRPr lang="en-US" altLang="ko-KR" dirty="0" smtClean="0"/>
          </a:p>
          <a:p>
            <a:pPr lvl="0"/>
            <a:endParaRPr lang="ko-KR" altLang="en-US" dirty="0" smtClean="0"/>
          </a:p>
        </p:txBody>
      </p:sp>
      <p:sp>
        <p:nvSpPr>
          <p:cNvPr id="21" name="제목 1"/>
          <p:cNvSpPr>
            <a:spLocks noGrp="1"/>
          </p:cNvSpPr>
          <p:nvPr>
            <p:ph type="title"/>
          </p:nvPr>
        </p:nvSpPr>
        <p:spPr>
          <a:xfrm>
            <a:off x="268519" y="4005064"/>
            <a:ext cx="8418281" cy="304826"/>
          </a:xfrm>
        </p:spPr>
        <p:txBody>
          <a:bodyPr anchor="t">
            <a:normAutofit/>
          </a:bodyPr>
          <a:lstStyle>
            <a:lvl1pPr algn="l">
              <a:buFont typeface="Wingdings" pitchFamily="2" charset="2"/>
              <a:buNone/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4" name="부제목 2"/>
          <p:cNvSpPr txBox="1">
            <a:spLocks/>
          </p:cNvSpPr>
          <p:nvPr userDrawn="1"/>
        </p:nvSpPr>
        <p:spPr>
          <a:xfrm>
            <a:off x="264463" y="6387291"/>
            <a:ext cx="3204878" cy="456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이 문서는 나눔글꼴로 작성되었습니다</a:t>
            </a:r>
            <a:r>
              <a:rPr lang="en-US" altLang="ko-KR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u="sng" spc="-20" dirty="0" smtClean="0">
                <a:solidFill>
                  <a:srgbClr val="4495D2"/>
                </a:solidFill>
                <a:latin typeface="나눔고딕" pitchFamily="50" charset="-127"/>
                <a:ea typeface="나눔고딕" pitchFamily="50" charset="-127"/>
                <a:hlinkClick r:id="rId3"/>
              </a:rPr>
              <a:t>설치하기</a:t>
            </a:r>
            <a:endParaRPr lang="ko-KR" altLang="en-US" sz="800" u="sng" spc="-20" dirty="0">
              <a:solidFill>
                <a:srgbClr val="4495D2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_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FD00-3F21-42CF-9EF5-8F6D81CE3AFD}" type="datetimeFigureOut">
              <a:rPr lang="ko-KR" altLang="en-US" smtClean="0"/>
              <a:pPr/>
              <a:t>2020-06-16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 descr="cosmetic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10512" y="6434137"/>
            <a:ext cx="900000" cy="135398"/>
          </a:xfrm>
          <a:prstGeom prst="rect">
            <a:avLst/>
          </a:prstGeom>
        </p:spPr>
      </p:pic>
      <p:sp>
        <p:nvSpPr>
          <p:cNvPr id="11" name="제목 1"/>
          <p:cNvSpPr>
            <a:spLocks noGrp="1"/>
          </p:cNvSpPr>
          <p:nvPr>
            <p:ph type="title"/>
          </p:nvPr>
        </p:nvSpPr>
        <p:spPr>
          <a:xfrm>
            <a:off x="368300" y="571500"/>
            <a:ext cx="8394700" cy="8461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4" name="내용 개체 틀 2"/>
          <p:cNvSpPr>
            <a:spLocks noGrp="1"/>
          </p:cNvSpPr>
          <p:nvPr>
            <p:ph idx="1" hasCustomPrompt="1"/>
          </p:nvPr>
        </p:nvSpPr>
        <p:spPr>
          <a:xfrm>
            <a:off x="368300" y="1574801"/>
            <a:ext cx="1905000" cy="317499"/>
          </a:xfrm>
        </p:spPr>
        <p:txBody>
          <a:bodyPr>
            <a:normAutofit/>
          </a:bodyPr>
          <a:lstStyle>
            <a:lvl1pPr>
              <a:buFontTx/>
              <a:buNone/>
              <a:defRPr sz="1200" b="1">
                <a:solidFill>
                  <a:srgbClr val="3D3C3E"/>
                </a:solidFill>
              </a:defRPr>
            </a:lvl1pPr>
            <a:lvl2pPr>
              <a:buFontTx/>
              <a:buNone/>
              <a:defRPr sz="1200"/>
            </a:lvl2pPr>
            <a:lvl3pPr>
              <a:buFontTx/>
              <a:buNone/>
              <a:defRPr sz="1200"/>
            </a:lvl3pPr>
            <a:lvl4pPr>
              <a:buFontTx/>
              <a:buNone/>
              <a:defRPr sz="1200"/>
            </a:lvl4pPr>
            <a:lvl5pPr>
              <a:buFontTx/>
              <a:buNone/>
              <a:defRPr sz="1200"/>
            </a:lvl5pPr>
          </a:lstStyle>
          <a:p>
            <a:pPr lvl="0"/>
            <a:r>
              <a:rPr lang="ko-KR" altLang="en-US" smtClean="0"/>
              <a:t>내용제목</a:t>
            </a:r>
          </a:p>
        </p:txBody>
      </p:sp>
      <p:sp>
        <p:nvSpPr>
          <p:cNvPr id="15" name="내용 개체 틀 2"/>
          <p:cNvSpPr>
            <a:spLocks noGrp="1"/>
          </p:cNvSpPr>
          <p:nvPr>
            <p:ph idx="13" hasCustomPrompt="1"/>
          </p:nvPr>
        </p:nvSpPr>
        <p:spPr>
          <a:xfrm>
            <a:off x="2336800" y="1574801"/>
            <a:ext cx="6426200" cy="330199"/>
          </a:xfrm>
        </p:spPr>
        <p:txBody>
          <a:bodyPr>
            <a:normAutofit/>
          </a:bodyPr>
          <a:lstStyle>
            <a:lvl1pPr>
              <a:buNone/>
              <a:defRPr sz="1200" b="1" baseline="0">
                <a:solidFill>
                  <a:srgbClr val="3D3C3E"/>
                </a:solidFill>
                <a:latin typeface="나눔고딕" pitchFamily="50" charset="-127"/>
                <a:ea typeface="나눔고딕" pitchFamily="50" charset="-127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ko-KR" altLang="en-US" smtClean="0"/>
              <a:t>내용을 입력하십시오</a:t>
            </a:r>
            <a:r>
              <a:rPr lang="en-US" altLang="ko-KR" smtClean="0"/>
              <a:t>.</a:t>
            </a:r>
            <a:endParaRPr lang="ko-KR" altLang="en-US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FD00-3F21-42CF-9EF5-8F6D81CE3AFD}" type="datetimeFigureOut">
              <a:rPr lang="ko-KR" altLang="en-US" smtClean="0"/>
              <a:pPr/>
              <a:t>2020-06-16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8761FD00-3F21-42CF-9EF5-8F6D81CE3AFD}" type="datetimeFigureOut">
              <a:rPr lang="ko-KR" altLang="en-US" smtClean="0"/>
              <a:pPr/>
              <a:t>2020-06-16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  <a:lvl2pPr>
              <a:defRPr>
                <a:latin typeface="나눔고딕" pitchFamily="50" charset="-127"/>
                <a:ea typeface="나눔고딕" pitchFamily="50" charset="-127"/>
              </a:defRPr>
            </a:lvl2pPr>
            <a:lvl3pPr>
              <a:defRPr>
                <a:latin typeface="나눔고딕" pitchFamily="50" charset="-127"/>
                <a:ea typeface="나눔고딕" pitchFamily="50" charset="-127"/>
              </a:defRPr>
            </a:lvl3pPr>
            <a:lvl4pPr>
              <a:defRPr>
                <a:latin typeface="나눔고딕" pitchFamily="50" charset="-127"/>
                <a:ea typeface="나눔고딕" pitchFamily="50" charset="-127"/>
              </a:defRPr>
            </a:lvl4pPr>
            <a:lvl5pPr>
              <a:defRPr>
                <a:latin typeface="나눔고딕" pitchFamily="50" charset="-127"/>
                <a:ea typeface="나눔고딕" pitchFamily="50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8761FD00-3F21-42CF-9EF5-8F6D81CE3AFD}" type="datetimeFigureOut">
              <a:rPr lang="ko-KR" altLang="en-US" smtClean="0"/>
              <a:pPr/>
              <a:t>2020-06-16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177F-0685-4F1C-BE3B-2993355E27B9}" type="datetimeFigureOut">
              <a:rPr lang="ko-KR" altLang="en-US" smtClean="0"/>
              <a:t>2020-06-16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8FAA-9DB2-4696-8626-9B5C26637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775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8761FD00-3F21-42CF-9EF5-8F6D81CE3AFD}" type="datetimeFigureOut">
              <a:rPr lang="ko-KR" altLang="en-US" smtClean="0"/>
              <a:pPr/>
              <a:t>2020-06-16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4" r:id="rId3"/>
    <p:sldLayoutId id="2147483673" r:id="rId4"/>
    <p:sldLayoutId id="2147483676" r:id="rId5"/>
    <p:sldLayoutId id="2147483661" r:id="rId6"/>
    <p:sldLayoutId id="2147483662" r:id="rId7"/>
    <p:sldLayoutId id="2147483677" r:id="rId8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C:\공유\click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1857364"/>
            <a:ext cx="4929222" cy="475626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444981"/>
            <a:ext cx="91440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dirty="0" smtClean="0">
                <a:solidFill>
                  <a:schemeClr val="accent2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EMR </a:t>
            </a:r>
            <a:r>
              <a:rPr lang="ko-KR" altLang="en-US" sz="4400" dirty="0" smtClean="0">
                <a:solidFill>
                  <a:schemeClr val="accent2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서식관리</a:t>
            </a:r>
            <a:r>
              <a:rPr lang="en-US" altLang="ko-KR" sz="4400" dirty="0" smtClean="0">
                <a:solidFill>
                  <a:schemeClr val="accent2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400" dirty="0" smtClean="0">
                <a:solidFill>
                  <a:schemeClr val="accent2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프로그램 설명서</a:t>
            </a:r>
            <a:endParaRPr lang="en-US" altLang="ko-KR" sz="4400" dirty="0" smtClean="0">
              <a:solidFill>
                <a:schemeClr val="accent2">
                  <a:lumMod val="75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733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141" y="5473005"/>
            <a:ext cx="8625016" cy="138499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서버로 서식을 업로드 하는 경우에도 서식분류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등록권한 등의 속성들이 병원 별로 다르기 때문에 해당 속성들은 제외하고 업로드를 진행합니다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그래서 </a:t>
            </a:r>
            <a:r>
              <a:rPr lang="ko-KR" altLang="en-US" sz="14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서버에서 서식을 다운받는 경우에는 서식의 속성들을 지정하는 작업을 진행해야 합니다</a:t>
            </a:r>
            <a:r>
              <a:rPr lang="en-US" altLang="ko-KR" sz="14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altLang="ko-KR" sz="1400" dirty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다운받은 서식은 시작일자를 다운받은 일자로 자동으로 부여합니다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140" y="26411"/>
            <a:ext cx="5741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HY견고딕" pitchFamily="18" charset="-127"/>
                <a:ea typeface="HY견고딕" pitchFamily="18" charset="-127"/>
              </a:rPr>
              <a:t>업로드 및 다운로드 시 참고사항 </a:t>
            </a:r>
            <a:r>
              <a:rPr lang="en-US" altLang="ko-KR" sz="2000" dirty="0" smtClean="0"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2000" dirty="0" smtClean="0">
                <a:latin typeface="HY견고딕" pitchFamily="18" charset="-127"/>
                <a:ea typeface="HY견고딕" pitchFamily="18" charset="-127"/>
              </a:rPr>
              <a:t>서식 속성</a:t>
            </a:r>
            <a:r>
              <a:rPr lang="en-US" altLang="ko-KR" sz="2000" dirty="0" smtClean="0">
                <a:latin typeface="HY견고딕" pitchFamily="18" charset="-127"/>
                <a:ea typeface="HY견고딕" pitchFamily="18" charset="-127"/>
              </a:rPr>
              <a:t>)</a:t>
            </a:r>
            <a:endParaRPr lang="en-US" altLang="ko-KR" sz="2400" dirty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08" y="426521"/>
            <a:ext cx="6853881" cy="466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89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6233" y="502509"/>
            <a:ext cx="8636558" cy="832022"/>
          </a:xfrm>
        </p:spPr>
        <p:txBody>
          <a:bodyPr anchor="b">
            <a:normAutofit/>
          </a:bodyPr>
          <a:lstStyle/>
          <a:p>
            <a:pPr algn="ctr"/>
            <a:r>
              <a:rPr lang="ko-KR" altLang="en-US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목차</a:t>
            </a:r>
            <a:endParaRPr lang="ko-KR" altLang="en-US" sz="3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6233" y="1911178"/>
            <a:ext cx="8636558" cy="387799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altLang="ko-KR" sz="2000" dirty="0" smtClean="0">
                <a:solidFill>
                  <a:schemeClr val="tx1"/>
                </a:solidFill>
                <a:latin typeface="+mj-lt"/>
              </a:rPr>
              <a:t>EMR</a:t>
            </a:r>
            <a:r>
              <a:rPr lang="ko-KR" altLang="en-US" sz="2000" dirty="0" smtClean="0">
                <a:solidFill>
                  <a:schemeClr val="tx1"/>
                </a:solidFill>
                <a:latin typeface="+mj-lt"/>
              </a:rPr>
              <a:t>서식관리 실행 방법</a:t>
            </a:r>
            <a:endParaRPr lang="en-US" altLang="ko-KR" sz="2000" dirty="0" smtClean="0">
              <a:solidFill>
                <a:schemeClr val="tx1"/>
              </a:solidFill>
              <a:latin typeface="+mj-lt"/>
            </a:endParaRPr>
          </a:p>
          <a:p>
            <a:pPr>
              <a:buFont typeface="+mj-lt"/>
              <a:buAutoNum type="arabicPeriod"/>
            </a:pPr>
            <a:r>
              <a:rPr lang="ko-KR" altLang="en-US" sz="2000" dirty="0" err="1" smtClean="0">
                <a:solidFill>
                  <a:schemeClr val="tx1"/>
                </a:solidFill>
                <a:latin typeface="+mj-lt"/>
              </a:rPr>
              <a:t>메인화면</a:t>
            </a:r>
            <a:endParaRPr lang="en-US" altLang="ko-KR" sz="2000" dirty="0" smtClean="0">
              <a:solidFill>
                <a:schemeClr val="tx1"/>
              </a:solidFill>
              <a:latin typeface="+mj-lt"/>
            </a:endParaRPr>
          </a:p>
          <a:p>
            <a:pPr>
              <a:buFont typeface="+mj-lt"/>
              <a:buAutoNum type="arabicPeriod"/>
            </a:pPr>
            <a:r>
              <a:rPr lang="ko-KR" altLang="en-US" sz="2000" dirty="0" smtClean="0">
                <a:latin typeface="+mj-lt"/>
              </a:rPr>
              <a:t>서버서식 분류등록</a:t>
            </a:r>
            <a:endParaRPr lang="en-US" altLang="ko-KR" sz="2000" dirty="0" smtClean="0">
              <a:latin typeface="+mj-lt"/>
            </a:endParaRPr>
          </a:p>
          <a:p>
            <a:pPr>
              <a:buFont typeface="+mj-lt"/>
              <a:buAutoNum type="arabicPeriod"/>
            </a:pPr>
            <a:r>
              <a:rPr lang="ko-KR" altLang="en-US" sz="2000" dirty="0" smtClean="0">
                <a:latin typeface="+mj-lt"/>
              </a:rPr>
              <a:t>병원서식 불러오기</a:t>
            </a:r>
            <a:endParaRPr lang="en-US" altLang="ko-KR" sz="2000" dirty="0" smtClean="0">
              <a:latin typeface="+mj-lt"/>
            </a:endParaRPr>
          </a:p>
          <a:p>
            <a:pPr>
              <a:buFont typeface="+mj-lt"/>
              <a:buAutoNum type="arabicPeriod"/>
            </a:pPr>
            <a:r>
              <a:rPr lang="ko-KR" altLang="en-US" sz="2000" dirty="0" smtClean="0">
                <a:latin typeface="+mj-lt"/>
              </a:rPr>
              <a:t>병원</a:t>
            </a:r>
            <a:r>
              <a:rPr lang="en-US" altLang="ko-KR" sz="2000" dirty="0" smtClean="0">
                <a:latin typeface="+mj-lt"/>
              </a:rPr>
              <a:t>DB</a:t>
            </a:r>
            <a:r>
              <a:rPr lang="ko-KR" altLang="en-US" sz="2000" dirty="0" smtClean="0">
                <a:latin typeface="+mj-lt"/>
              </a:rPr>
              <a:t>에 서식저장</a:t>
            </a:r>
            <a:endParaRPr lang="en-US" altLang="ko-KR" sz="2000" dirty="0" smtClean="0">
              <a:latin typeface="+mj-lt"/>
            </a:endParaRPr>
          </a:p>
          <a:p>
            <a:pPr>
              <a:buFont typeface="+mj-lt"/>
              <a:buAutoNum type="arabicPeriod"/>
            </a:pPr>
            <a:r>
              <a:rPr lang="ko-KR" altLang="en-US" sz="2000" dirty="0" smtClean="0">
                <a:latin typeface="+mj-lt"/>
              </a:rPr>
              <a:t>서버 </a:t>
            </a:r>
            <a:r>
              <a:rPr lang="en-US" altLang="ko-KR" sz="2000" dirty="0" smtClean="0">
                <a:latin typeface="+mj-lt"/>
              </a:rPr>
              <a:t>Attribute </a:t>
            </a:r>
            <a:r>
              <a:rPr lang="ko-KR" altLang="en-US" sz="2000" dirty="0" smtClean="0">
                <a:latin typeface="+mj-lt"/>
              </a:rPr>
              <a:t>등록</a:t>
            </a:r>
            <a:endParaRPr lang="en-US" altLang="ko-KR" sz="2000" dirty="0" smtClean="0">
              <a:latin typeface="+mj-lt"/>
            </a:endParaRPr>
          </a:p>
          <a:p>
            <a:pPr>
              <a:buFont typeface="+mj-lt"/>
              <a:buAutoNum type="arabicPeriod"/>
            </a:pPr>
            <a:r>
              <a:rPr lang="ko-KR" altLang="en-US" sz="2000" dirty="0" smtClean="0">
                <a:latin typeface="+mj-lt"/>
              </a:rPr>
              <a:t>업로드 및 다운로드 시 참고사항</a:t>
            </a:r>
            <a:r>
              <a:rPr lang="en-US" altLang="ko-KR" sz="2000" dirty="0" smtClean="0">
                <a:latin typeface="+mj-lt"/>
              </a:rPr>
              <a:t>(Attribute</a:t>
            </a:r>
            <a:r>
              <a:rPr lang="ko-KR" altLang="en-US" sz="2000" dirty="0" smtClean="0">
                <a:latin typeface="+mj-lt"/>
              </a:rPr>
              <a:t>등록</a:t>
            </a:r>
            <a:r>
              <a:rPr lang="en-US" altLang="ko-KR" sz="2000" dirty="0" smtClean="0">
                <a:latin typeface="+mj-lt"/>
              </a:rPr>
              <a:t>)</a:t>
            </a:r>
          </a:p>
          <a:p>
            <a:pPr>
              <a:buFont typeface="+mj-lt"/>
              <a:buAutoNum type="arabicPeriod"/>
            </a:pPr>
            <a:r>
              <a:rPr lang="ko-KR" altLang="en-US" sz="2000" dirty="0">
                <a:latin typeface="+mj-lt"/>
              </a:rPr>
              <a:t>업로드 및 다운로드 시 </a:t>
            </a:r>
            <a:r>
              <a:rPr lang="ko-KR" altLang="en-US" sz="2000" dirty="0" smtClean="0">
                <a:latin typeface="+mj-lt"/>
              </a:rPr>
              <a:t>참고사항</a:t>
            </a:r>
            <a:r>
              <a:rPr lang="en-US" altLang="ko-KR" sz="2000" dirty="0" smtClean="0">
                <a:latin typeface="+mj-lt"/>
              </a:rPr>
              <a:t>(</a:t>
            </a:r>
            <a:r>
              <a:rPr lang="ko-KR" altLang="en-US" sz="2000" dirty="0" smtClean="0">
                <a:latin typeface="+mj-lt"/>
              </a:rPr>
              <a:t>서식 속성</a:t>
            </a:r>
            <a:r>
              <a:rPr lang="en-US" altLang="ko-KR" sz="2000" dirty="0" smtClean="0">
                <a:latin typeface="+mj-lt"/>
              </a:rPr>
              <a:t>)</a:t>
            </a:r>
            <a:endParaRPr lang="en-US" altLang="ko-KR" sz="20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911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141" y="5473005"/>
            <a:ext cx="8625016" cy="95410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EMR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서식들을 서버에서 관리하고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병원에서 필요한 서식들을 다운로드 하여 병원 기준에 맞게 수정 후 사용할 수 있도록 하기 위해 개발을 진행하였습니다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실행방법은 기존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서식편집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’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화면에서 상단의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서버서식관리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‘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버튼을 누르면 실행됩니다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본사 서버에 접근을 하기 때문에 해당 기능은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‘ADMINISTRATOR’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로 로그인 시에만 사용이 가능합니다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141" y="26411"/>
            <a:ext cx="3608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HY견고딕" pitchFamily="18" charset="-127"/>
                <a:ea typeface="HY견고딕" pitchFamily="18" charset="-127"/>
              </a:rPr>
              <a:t>EMR</a:t>
            </a:r>
            <a:r>
              <a:rPr lang="ko-KR" altLang="en-US" sz="2000" dirty="0" smtClean="0">
                <a:latin typeface="HY견고딕" pitchFamily="18" charset="-127"/>
                <a:ea typeface="HY견고딕" pitchFamily="18" charset="-127"/>
              </a:rPr>
              <a:t>서식관리 실행 방법</a:t>
            </a:r>
            <a:endParaRPr lang="en-US" altLang="ko-KR" sz="2400" dirty="0" smtClean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10406"/>
            <a:ext cx="9144000" cy="187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42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141" y="5473005"/>
            <a:ext cx="8625016" cy="138499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서버에서 서식을 관리하기 위한 메인 화면으로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기존의 서식편집기능과 디자인 및 기능이 유사하며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상단에는 병원에 있는 서식을 불러오는 기능과 병원에 서식을 저장하는 기능의 버튼이 있습니다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또한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상단에는 서식분류를 지정할 서식분류등록 버튼이 있는데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분류를 지정한 후에 서식을 업로드 시 화면 좌측과 같이 서식의 리스트가 나오게 됩니다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그 외에는 서식을 편집하는 기능과 저장 및 삭제 등의 버튼기능들은 기존 서식편집기능과 동일하게 기능합니다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141" y="26411"/>
            <a:ext cx="1738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latin typeface="HY견고딕" pitchFamily="18" charset="-127"/>
                <a:ea typeface="HY견고딕" pitchFamily="18" charset="-127"/>
              </a:rPr>
              <a:t>메인 화면</a:t>
            </a:r>
            <a:endParaRPr lang="en-US" altLang="ko-KR" sz="2400" dirty="0" smtClean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968" y="426521"/>
            <a:ext cx="7263361" cy="493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47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1233" y="5431816"/>
            <a:ext cx="8625016" cy="116955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서버서식 분류등록 기능은 서버에서 서식들을 분류 별로 관리하는 용도의 설정입니다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분류는 </a:t>
            </a:r>
            <a:r>
              <a:rPr lang="ko-KR" altLang="en-US" sz="1400" dirty="0" err="1" smtClean="0">
                <a:latin typeface="맑은 고딕" pitchFamily="50" charset="-127"/>
                <a:ea typeface="맑은 고딕" pitchFamily="50" charset="-127"/>
              </a:rPr>
              <a:t>대분류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중분류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소분류로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가지 단계로 되어 있고 트리 구조로 확인이 가능하며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임의로 분류방식이나 분류종류를 지정할 수 있습니다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1400" dirty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위의 이미지의 </a:t>
            </a:r>
            <a:r>
              <a:rPr lang="ko-KR" altLang="en-US" sz="1400" dirty="0" err="1" smtClean="0">
                <a:latin typeface="맑은 고딕" pitchFamily="50" charset="-127"/>
                <a:ea typeface="맑은 고딕" pitchFamily="50" charset="-127"/>
              </a:rPr>
              <a:t>분류값들은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예시로 보이기 위해 임의적으로 분류한 부분입니다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실제로 서식을 분류하는 부분은 관리하는 인원의 편의에 따라 지정하시면 되겠습니다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141" y="26411"/>
            <a:ext cx="2734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smtClean="0">
                <a:latin typeface="HY견고딕" pitchFamily="18" charset="-127"/>
                <a:ea typeface="HY견고딕" pitchFamily="18" charset="-127"/>
              </a:rPr>
              <a:t>서버서식 분류등록</a:t>
            </a:r>
            <a:endParaRPr lang="en-US" altLang="ko-KR" sz="2400" dirty="0" smtClean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9163" y="527222"/>
            <a:ext cx="3654971" cy="459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26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141" y="5042118"/>
            <a:ext cx="8625016" cy="181588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병원서식 불러오기 기능은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병원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DB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에 유용한 서식이 있는 경우 서버로 업로드 하여 사용하는 용도의 기능입니다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화면 왼쪽에는 병원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DB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에 있는 서식리스트이고 중앙상단은 업로드 할 서식리스트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중앙하단은 서버상에 있는 서식리스트입니다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업로드 할 서식을 선택하면 중앙상단에 리스트로 쌓이며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명칭을 수정하고 서버상의 서식분류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대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중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소분류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를 지정한 후에 업로드 버튼을 누르면 업로드를 진행하게 됩니다</a:t>
            </a:r>
            <a:r>
              <a:rPr lang="en-US" altLang="ko-KR" sz="1400" dirty="0">
                <a:latin typeface="맑은 고딕" pitchFamily="50" charset="-127"/>
              </a:rPr>
              <a:t>. (</a:t>
            </a:r>
            <a:r>
              <a:rPr lang="ko-KR" altLang="en-US" sz="1400" dirty="0">
                <a:latin typeface="맑은 고딕" pitchFamily="50" charset="-127"/>
              </a:rPr>
              <a:t>서식분류 </a:t>
            </a:r>
            <a:r>
              <a:rPr lang="ko-KR" altLang="en-US" sz="1400" dirty="0" smtClean="0">
                <a:latin typeface="맑은 고딕" pitchFamily="50" charset="-127"/>
              </a:rPr>
              <a:t>지정 없이 업로드 가능합니다</a:t>
            </a:r>
            <a:r>
              <a:rPr lang="en-US" altLang="ko-KR" sz="1400" dirty="0" smtClean="0">
                <a:latin typeface="맑은 고딕" pitchFamily="50" charset="-127"/>
              </a:rPr>
              <a:t>.)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업로드 시 해당 서식에 포함되어 있는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Attribute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도 업로드 하게 됩니다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병원 서식 리스트는 </a:t>
            </a:r>
            <a:r>
              <a:rPr lang="ko-KR" altLang="en-US" sz="1400" dirty="0" err="1" smtClean="0">
                <a:latin typeface="맑은 고딕" pitchFamily="50" charset="-127"/>
                <a:ea typeface="맑은 고딕" pitchFamily="50" charset="-127"/>
              </a:rPr>
              <a:t>미리보기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버튼을 통해 </a:t>
            </a:r>
            <a:r>
              <a:rPr lang="ko-KR" altLang="en-US" sz="1400" dirty="0" err="1" smtClean="0">
                <a:latin typeface="맑은 고딕" pitchFamily="50" charset="-127"/>
                <a:ea typeface="맑은 고딕" pitchFamily="50" charset="-127"/>
              </a:rPr>
              <a:t>미리보기를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할 수 있습니다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141" y="26411"/>
            <a:ext cx="2734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latin typeface="HY견고딕" pitchFamily="18" charset="-127"/>
                <a:ea typeface="HY견고딕" pitchFamily="18" charset="-127"/>
              </a:rPr>
              <a:t>병원서식 불러오기</a:t>
            </a:r>
            <a:endParaRPr lang="en-US" altLang="ko-KR" sz="2400" dirty="0" smtClean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00661"/>
            <a:ext cx="9144000" cy="444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28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141" y="5080475"/>
            <a:ext cx="8625016" cy="181588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서버에 있는 서식들을 병원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DB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로 다운로드 하는 기능입니다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화면 왼쪽에는 서버에 있는 서식 리스트이고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중앙 상단은 다운로드 할 서식리스트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중앙 하단은 병원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DB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에 있는 서식 리스트입니다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</a:rPr>
              <a:t>다운로드 할 </a:t>
            </a:r>
            <a:r>
              <a:rPr lang="ko-KR" altLang="en-US" sz="1400" dirty="0">
                <a:latin typeface="맑은 고딕" pitchFamily="50" charset="-127"/>
              </a:rPr>
              <a:t>서식을 선택하면 </a:t>
            </a:r>
            <a:r>
              <a:rPr lang="ko-KR" altLang="en-US" sz="1400" dirty="0" smtClean="0">
                <a:latin typeface="맑은 고딕" pitchFamily="50" charset="-127"/>
              </a:rPr>
              <a:t>중앙 상단에 </a:t>
            </a:r>
            <a:r>
              <a:rPr lang="ko-KR" altLang="en-US" sz="1400" dirty="0">
                <a:latin typeface="맑은 고딕" pitchFamily="50" charset="-127"/>
              </a:rPr>
              <a:t>리스트로 </a:t>
            </a:r>
            <a:r>
              <a:rPr lang="ko-KR" altLang="en-US" sz="1400" dirty="0" smtClean="0">
                <a:latin typeface="맑은 고딕" pitchFamily="50" charset="-127"/>
              </a:rPr>
              <a:t>쌓이고</a:t>
            </a:r>
            <a:r>
              <a:rPr lang="en-US" altLang="ko-KR" sz="1400" dirty="0" smtClean="0">
                <a:latin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</a:rPr>
              <a:t>명칭과 코드를 </a:t>
            </a:r>
            <a:r>
              <a:rPr lang="ko-KR" altLang="en-US" sz="1400" dirty="0">
                <a:latin typeface="맑은 고딕" pitchFamily="50" charset="-127"/>
              </a:rPr>
              <a:t>수정하고 </a:t>
            </a:r>
            <a:r>
              <a:rPr lang="ko-KR" altLang="en-US" sz="1400" dirty="0" smtClean="0">
                <a:latin typeface="맑은 고딕" pitchFamily="50" charset="-127"/>
              </a:rPr>
              <a:t>병원 </a:t>
            </a:r>
            <a:r>
              <a:rPr lang="en-US" altLang="ko-KR" sz="1400" dirty="0" smtClean="0">
                <a:latin typeface="맑은 고딕" pitchFamily="50" charset="-127"/>
              </a:rPr>
              <a:t>DB</a:t>
            </a:r>
            <a:r>
              <a:rPr lang="ko-KR" altLang="en-US" sz="1400" dirty="0" smtClean="0">
                <a:latin typeface="맑은 고딕" pitchFamily="50" charset="-127"/>
              </a:rPr>
              <a:t>상의 </a:t>
            </a:r>
            <a:r>
              <a:rPr lang="ko-KR" altLang="en-US" sz="1400" dirty="0">
                <a:latin typeface="맑은 고딕" pitchFamily="50" charset="-127"/>
              </a:rPr>
              <a:t>분류를 지정한 </a:t>
            </a:r>
            <a:r>
              <a:rPr lang="ko-KR" altLang="en-US" sz="1400" dirty="0" smtClean="0">
                <a:latin typeface="맑은 고딕" pitchFamily="50" charset="-127"/>
              </a:rPr>
              <a:t>후에</a:t>
            </a:r>
            <a:r>
              <a:rPr lang="en-US" altLang="ko-KR" sz="1400" dirty="0" smtClean="0">
                <a:latin typeface="맑은 고딕" pitchFamily="50" charset="-127"/>
              </a:rPr>
              <a:t> </a:t>
            </a:r>
            <a:r>
              <a:rPr lang="ko-KR" altLang="en-US" sz="1400" dirty="0" smtClean="0">
                <a:latin typeface="맑은 고딕" pitchFamily="50" charset="-127"/>
              </a:rPr>
              <a:t>다운로드를 진행하면 됩니다</a:t>
            </a:r>
            <a:r>
              <a:rPr lang="en-US" altLang="ko-KR" sz="1400" dirty="0">
                <a:latin typeface="맑은 고딕" pitchFamily="50" charset="-127"/>
              </a:rPr>
              <a:t>. (</a:t>
            </a:r>
            <a:r>
              <a:rPr lang="ko-KR" altLang="en-US" sz="1400" dirty="0">
                <a:latin typeface="맑은 고딕" pitchFamily="50" charset="-127"/>
              </a:rPr>
              <a:t>서식분류 지정 없이 </a:t>
            </a:r>
            <a:r>
              <a:rPr lang="ko-KR" altLang="en-US" sz="1400" dirty="0" smtClean="0">
                <a:latin typeface="맑은 고딕" pitchFamily="50" charset="-127"/>
              </a:rPr>
              <a:t>다운로드 </a:t>
            </a:r>
            <a:r>
              <a:rPr lang="ko-KR" altLang="en-US" sz="1400" dirty="0">
                <a:latin typeface="맑은 고딕" pitchFamily="50" charset="-127"/>
              </a:rPr>
              <a:t>가능합니다</a:t>
            </a:r>
            <a:r>
              <a:rPr lang="en-US" altLang="ko-KR" sz="1400" dirty="0">
                <a:latin typeface="맑은 고딕" pitchFamily="50" charset="-127"/>
              </a:rPr>
              <a:t>.) </a:t>
            </a: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</a:rPr>
              <a:t>서버에서 다운받은 서식임을 구분하는 용도로 서식코드는 맨 앞자리를 </a:t>
            </a:r>
            <a:r>
              <a:rPr lang="en-US" altLang="ko-KR" sz="1400" dirty="0" smtClean="0">
                <a:latin typeface="맑은 고딕" pitchFamily="50" charset="-127"/>
              </a:rPr>
              <a:t>9</a:t>
            </a:r>
            <a:r>
              <a:rPr lang="ko-KR" altLang="en-US" sz="1400" dirty="0" smtClean="0">
                <a:latin typeface="맑은 고딕" pitchFamily="50" charset="-127"/>
              </a:rPr>
              <a:t>번으로 할당됩니다</a:t>
            </a:r>
            <a:r>
              <a:rPr lang="en-US" altLang="ko-KR" sz="1400" dirty="0" smtClean="0">
                <a:latin typeface="맑은 고딕" pitchFamily="50" charset="-127"/>
              </a:rPr>
              <a:t>. (</a:t>
            </a:r>
            <a:r>
              <a:rPr lang="ko-KR" altLang="en-US" sz="1400" dirty="0" smtClean="0">
                <a:latin typeface="맑은 고딕" pitchFamily="50" charset="-127"/>
              </a:rPr>
              <a:t>명칭과 코드는 중복방지를 위해 수정이 가능합니다</a:t>
            </a:r>
            <a:r>
              <a:rPr lang="en-US" altLang="ko-KR" sz="1400" dirty="0" smtClean="0">
                <a:latin typeface="맑은 고딕" pitchFamily="50" charset="-127"/>
              </a:rPr>
              <a:t>.)</a:t>
            </a: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>
                <a:latin typeface="맑은 고딕" pitchFamily="50" charset="-127"/>
              </a:rPr>
              <a:t>다운로드 진행 시 해당 서식의 </a:t>
            </a:r>
            <a:r>
              <a:rPr lang="en-US" altLang="ko-KR" sz="1400" dirty="0">
                <a:latin typeface="맑은 고딕" pitchFamily="50" charset="-127"/>
              </a:rPr>
              <a:t>Attribute</a:t>
            </a:r>
            <a:r>
              <a:rPr lang="ko-KR" altLang="en-US" sz="1400" dirty="0">
                <a:latin typeface="맑은 고딕" pitchFamily="50" charset="-127"/>
              </a:rPr>
              <a:t>도 다운로드 합니다</a:t>
            </a:r>
            <a:r>
              <a:rPr lang="en-US" altLang="ko-KR" sz="1400" dirty="0">
                <a:latin typeface="맑은 고딕" pitchFamily="50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해당 기능 또한 </a:t>
            </a:r>
            <a:r>
              <a:rPr lang="ko-KR" altLang="en-US" sz="1400" dirty="0" err="1" smtClean="0">
                <a:latin typeface="맑은 고딕" pitchFamily="50" charset="-127"/>
                <a:ea typeface="맑은 고딕" pitchFamily="50" charset="-127"/>
              </a:rPr>
              <a:t>미리보기를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통해 서식 확인이 가능합니다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141" y="26411"/>
            <a:ext cx="2734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latin typeface="HY견고딕" pitchFamily="18" charset="-127"/>
                <a:ea typeface="HY견고딕" pitchFamily="18" charset="-127"/>
              </a:rPr>
              <a:t>병원</a:t>
            </a:r>
            <a:r>
              <a:rPr lang="en-US" altLang="ko-KR" sz="2000" dirty="0" smtClean="0">
                <a:latin typeface="HY견고딕" pitchFamily="18" charset="-127"/>
                <a:ea typeface="HY견고딕" pitchFamily="18" charset="-127"/>
              </a:rPr>
              <a:t>DB</a:t>
            </a:r>
            <a:r>
              <a:rPr lang="ko-KR" altLang="en-US" sz="2000" dirty="0" smtClean="0">
                <a:latin typeface="HY견고딕" pitchFamily="18" charset="-127"/>
                <a:ea typeface="HY견고딕" pitchFamily="18" charset="-127"/>
              </a:rPr>
              <a:t>에 서식저장</a:t>
            </a:r>
            <a:endParaRPr lang="en-US" altLang="ko-KR" sz="2400" dirty="0" smtClean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86548"/>
            <a:ext cx="9144000" cy="43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23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141" y="5464767"/>
            <a:ext cx="8625016" cy="95410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서버에서의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Attribute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를 등록하고 관리하는 기능입니다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병원서식 불러오기를 진행 할 때 서식 폼 외에도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Attribute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도 같이 업로드를 진행하는데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해당 기능에서 수정 가능하고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새로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Attribute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를 생성할 수 있습니다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141" y="26411"/>
            <a:ext cx="2734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latin typeface="HY견고딕" pitchFamily="18" charset="-127"/>
                <a:ea typeface="HY견고딕" pitchFamily="18" charset="-127"/>
              </a:rPr>
              <a:t>서버 </a:t>
            </a:r>
            <a:r>
              <a:rPr lang="en-US" altLang="ko-KR" sz="2000" dirty="0" smtClean="0">
                <a:latin typeface="HY견고딕" pitchFamily="18" charset="-127"/>
                <a:ea typeface="HY견고딕" pitchFamily="18" charset="-127"/>
              </a:rPr>
              <a:t>Attribute </a:t>
            </a:r>
            <a:r>
              <a:rPr lang="ko-KR" altLang="en-US" sz="2000" dirty="0" smtClean="0">
                <a:latin typeface="HY견고딕" pitchFamily="18" charset="-127"/>
                <a:ea typeface="HY견고딕" pitchFamily="18" charset="-127"/>
              </a:rPr>
              <a:t>등록</a:t>
            </a:r>
            <a:endParaRPr lang="en-US" altLang="ko-KR" sz="2400" dirty="0" smtClean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270" y="503313"/>
            <a:ext cx="8416899" cy="4961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71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280" y="3325687"/>
            <a:ext cx="8625016" cy="35394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왼쪽 이미지는 병원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DB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에서의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Attribute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등록화면이고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오른쪽은 서버에서의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Attribute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등록화면입니다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Attribute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가 서버에 업로드가 될 때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몇몇 속성들을 제외하고 업로드를 하는데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Attribute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의 코드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용어코드 및 명칭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서식분류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시작일자 및 종료일자 등의 속성들은 병원마다 제각각 다르게 지정되어 있기 때문에 해당 속성들은 제외하고 업로드를 진행하게 됩니다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그렇기 때문에 </a:t>
            </a:r>
            <a:r>
              <a:rPr lang="ko-KR" altLang="en-US" sz="14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서버에서 다운받은 이후에 </a:t>
            </a:r>
            <a:r>
              <a:rPr lang="en-US" altLang="ko-KR" sz="14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Attribute</a:t>
            </a:r>
            <a:r>
              <a:rPr lang="ko-KR" altLang="en-US" sz="14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의 속성을 지정을 하는 작업을 따로 진행해야 합니다</a:t>
            </a:r>
            <a:r>
              <a:rPr lang="en-US" altLang="ko-KR" sz="14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서버에서 다운받은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Attribute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는 용어코드가 지정되지 않기 때문에 지정되지 않은 목록을 따로 볼 수 있는 기능이 있는데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, ‘</a:t>
            </a:r>
            <a:r>
              <a:rPr lang="ko-KR" altLang="en-US" sz="1400" dirty="0" err="1" smtClean="0">
                <a:latin typeface="맑은 고딕" pitchFamily="50" charset="-127"/>
                <a:ea typeface="맑은 고딕" pitchFamily="50" charset="-127"/>
              </a:rPr>
              <a:t>용어미지정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Attribute’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라는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체크박스를 선택하면 구분하여 확인이 가능합니다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altLang="ko-KR" sz="1400" dirty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Attribute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를 업로드 및 다운로드 할 때 명칭이 동일한 항목은 저장 시 덮어쓰게 되면 문제가 될 요지가 있기 때문에 저장하지 않고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Pass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를 합니다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 (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처음 서버상에 등록되는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Attribute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가 기준이 되기 때문에 속성을 지정하는 작업이 필요합니다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pPr marL="342900" indent="-342900">
              <a:buFont typeface="+mj-lt"/>
              <a:buAutoNum type="arabicPeriod"/>
            </a:pP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서버에서 다운받은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Attribute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의 경우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Attribute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를 사용하기 위해서 시작일자를 다운받은 일자로 자동으로 부여됩니다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140" y="26411"/>
            <a:ext cx="6895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latin typeface="HY견고딕" pitchFamily="18" charset="-127"/>
                <a:ea typeface="HY견고딕" pitchFamily="18" charset="-127"/>
              </a:rPr>
              <a:t>업로드 및 다운로드 시 </a:t>
            </a:r>
            <a:r>
              <a:rPr lang="ko-KR" altLang="en-US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참고사항 </a:t>
            </a:r>
            <a:r>
              <a:rPr lang="en-US" altLang="ko-KR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(Attribute</a:t>
            </a:r>
            <a:r>
              <a:rPr lang="ko-KR" altLang="en-US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속성</a:t>
            </a:r>
            <a:r>
              <a:rPr lang="en-US" altLang="ko-KR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)</a:t>
            </a:r>
            <a:endParaRPr lang="en-US" altLang="ko-KR" sz="2400" dirty="0" smtClean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615"/>
            <a:ext cx="4589120" cy="2684978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9120" y="533615"/>
            <a:ext cx="4565825" cy="2684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1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사용자 지정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39639D"/>
      </a:hlink>
      <a:folHlink>
        <a:srgbClr val="34343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13816</TotalTime>
  <Words>673</Words>
  <Application>Microsoft Office PowerPoint</Application>
  <PresentationFormat>화면 슬라이드 쇼(4:3)</PresentationFormat>
  <Paragraphs>63</Paragraphs>
  <Slides>10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6" baseType="lpstr">
      <vt:lpstr>HY견고딕</vt:lpstr>
      <vt:lpstr>Arial</vt:lpstr>
      <vt:lpstr>Wingdings</vt:lpstr>
      <vt:lpstr>맑은 고딕</vt:lpstr>
      <vt:lpstr>나눔고딕</vt:lpstr>
      <vt:lpstr>Office 테마</vt:lpstr>
      <vt:lpstr>PowerPoint 프레젠테이션</vt:lpstr>
      <vt:lpstr>목차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문서의 제목 나눔고딕B, 54pt</dc:title>
  <dc:creator>네이버 한글캠페인</dc:creator>
  <cp:lastModifiedBy>이재섭</cp:lastModifiedBy>
  <cp:revision>80</cp:revision>
  <cp:lastPrinted>2020-05-25T11:49:34Z</cp:lastPrinted>
  <dcterms:created xsi:type="dcterms:W3CDTF">2011-08-24T01:05:33Z</dcterms:created>
  <dcterms:modified xsi:type="dcterms:W3CDTF">2020-06-16T02:30:07Z</dcterms:modified>
</cp:coreProperties>
</file>