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286" r:id="rId3"/>
    <p:sldId id="288" r:id="rId4"/>
    <p:sldId id="289" r:id="rId5"/>
    <p:sldId id="311" r:id="rId6"/>
    <p:sldId id="314" r:id="rId7"/>
    <p:sldId id="313" r:id="rId8"/>
    <p:sldId id="312" r:id="rId9"/>
    <p:sldId id="310" r:id="rId10"/>
    <p:sldId id="315" r:id="rId11"/>
    <p:sldId id="290" r:id="rId12"/>
    <p:sldId id="32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2" r:id="rId24"/>
    <p:sldId id="308" r:id="rId25"/>
    <p:sldId id="309" r:id="rId26"/>
    <p:sldId id="321" r:id="rId27"/>
    <p:sldId id="316" r:id="rId28"/>
    <p:sldId id="317" r:id="rId29"/>
    <p:sldId id="318" r:id="rId30"/>
    <p:sldId id="319" r:id="rId31"/>
  </p:sldIdLst>
  <p:sldSz cx="9144000" cy="6858000" type="screen4x3"/>
  <p:notesSz cx="6797675" cy="992822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2F2"/>
    <a:srgbClr val="D4E3F7"/>
    <a:srgbClr val="DDDDDD"/>
    <a:srgbClr val="EAEAEA"/>
    <a:srgbClr val="96B8D6"/>
    <a:srgbClr val="B4CCE2"/>
    <a:srgbClr val="0067A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>
        <p:scale>
          <a:sx n="100" d="100"/>
          <a:sy n="100" d="100"/>
        </p:scale>
        <p:origin x="-2304" y="-414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EEF6CB-C50F-488A-99E7-79215D4B1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98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D11F8D7-571E-4947-BB12-0CF48399898F}" type="slidenum">
              <a:rPr lang="en-GB" altLang="en-US" sz="1200" b="0">
                <a:solidFill>
                  <a:schemeClr val="tx1"/>
                </a:solidFill>
              </a:rPr>
              <a:pPr/>
              <a:t>1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3845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EF6CB-C50F-488A-99E7-79215D4B1CC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1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11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9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49493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23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9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1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2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www.company.com</a:t>
            </a:r>
            <a:endParaRPr lang="fr-FR" altLang="en-US"/>
          </a:p>
        </p:txBody>
      </p:sp>
      <p:sp>
        <p:nvSpPr>
          <p:cNvPr id="1031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2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3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4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5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6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7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8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9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40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1.xml"/><Relationship Id="rId10" Type="http://schemas.openxmlformats.org/officeDocument/2006/relationships/image" Target="../media/image2.jpeg"/><Relationship Id="rId4" Type="http://schemas.openxmlformats.org/officeDocument/2006/relationships/slide" Target="slide5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" Target="slide2.xml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.pn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5575" y="1358900"/>
            <a:ext cx="6781800" cy="1470025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서비스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/>
            </a:r>
            <a:b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사용자 매뉴얼</a:t>
            </a:r>
            <a:endParaRPr lang="en-US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 bwMode="auto">
          <a:xfrm>
            <a:off x="7797800" y="659765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및 철회 작성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모바일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동의 링크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SMS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화면에서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온라인동의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선택하고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 클릭하면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모바일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동의 링크를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SMS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전송하여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할 수 있다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44" y="1467739"/>
            <a:ext cx="2579831" cy="77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방법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 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진료실에서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환자선택후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클릭하여 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의뢰서등록</a:t>
            </a:r>
            <a:endParaRPr lang="en-US" altLang="ko-KR" sz="14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방법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진료정보교류사업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메인화면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환자선택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클릭하여 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의뢰서등록</a:t>
            </a:r>
            <a:endParaRPr lang="en-US" altLang="ko-KR" sz="14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</a:t>
            </a: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4" y="5113259"/>
            <a:ext cx="7908031" cy="139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3205410" y="4195761"/>
            <a:ext cx="1201243" cy="1666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5030787" y="5367336"/>
            <a:ext cx="560388" cy="1666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5" name="Picture 2" descr="C:\Users\xist\AppData\Local\Microsoft\Windows\Temporary Internet Files\Content.IE5\8IHACP2V\home-146585_960_72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8" y="1747837"/>
            <a:ext cx="3880688" cy="297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 bwMode="auto">
          <a:xfrm>
            <a:off x="4069637" y="4317638"/>
            <a:ext cx="1092039" cy="1515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III.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en-US" altLang="ko-KR" sz="20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 작성</a:t>
            </a:r>
            <a:r>
              <a:rPr lang="en-US" altLang="ko-KR" sz="20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            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0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환자의 진료명단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클릭하여 진료내역확인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해당내역을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우측으로 이동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마우스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우측클릭시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일괄전송가능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</a:t>
            </a:r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진료의뢰할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협진병원선택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더블클릭시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의뢰기관 조회화면 팝업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</a:t>
            </a:r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</a:t>
            </a:r>
          </a:p>
          <a:p>
            <a:pPr eaLnBrk="1" hangingPunct="1"/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첨부파일등록</a:t>
            </a:r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</a:t>
            </a:r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</a:t>
            </a:r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PACS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영상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업로드시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업로드를 선택한다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⑥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심평원전송할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의뢰정보를 선택                                                                                                        </a:t>
            </a:r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</a:t>
            </a:r>
          </a:p>
          <a:p>
            <a:pPr eaLnBrk="1" hangingPunct="1"/>
            <a:r>
              <a:rPr lang="en-US" altLang="ko-KR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</a:t>
            </a: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연계병원여부 조회하여 연계대상 </a:t>
            </a:r>
            <a:endParaRPr lang="en-US" altLang="ko-KR" sz="1100" b="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의료기관이 </a:t>
            </a:r>
            <a:r>
              <a:rPr lang="ko-KR" altLang="en-US" sz="1100" b="0" dirty="0" err="1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아닌경우</a:t>
            </a: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비활성화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선택불가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en-US" altLang="ko-KR" sz="1100" b="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</a:t>
            </a:r>
            <a:endParaRPr lang="en-US" altLang="ko-KR" sz="20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endParaRPr lang="ko-KR" altLang="en-US" sz="12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45" y="1807853"/>
            <a:ext cx="1568117" cy="5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24" y="4021495"/>
            <a:ext cx="1331275" cy="82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33" y="5288168"/>
            <a:ext cx="2414012" cy="8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3" name="Picture 2" descr="C:\Users\xist\AppData\Local\Microsoft\Windows\Temporary Internet Files\Content.IE5\8IHACP2V\home-146585_960_72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" y="1472380"/>
            <a:ext cx="6092504" cy="468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-3253" y="208669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90511" y="2181224"/>
            <a:ext cx="2443164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20677" y="311539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71436" y="3352800"/>
            <a:ext cx="2662239" cy="28051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3186110" y="2619374"/>
            <a:ext cx="2795589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43211" y="2516592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769936" y="2867740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2812492" y="2876550"/>
            <a:ext cx="3245407" cy="3773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69936" y="4667965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⑥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2783917" y="4943474"/>
            <a:ext cx="3312083" cy="121448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760411" y="3601165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</a:p>
        </p:txBody>
      </p:sp>
      <p:sp>
        <p:nvSpPr>
          <p:cNvPr id="28" name="직사각형 27"/>
          <p:cNvSpPr/>
          <p:nvPr/>
        </p:nvSpPr>
        <p:spPr bwMode="auto">
          <a:xfrm>
            <a:off x="2793442" y="3305174"/>
            <a:ext cx="3264457" cy="89506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46" y="2859879"/>
            <a:ext cx="1708722" cy="9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III.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en-US" altLang="ko-KR" sz="20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0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 작성</a:t>
            </a:r>
            <a:r>
              <a:rPr lang="en-US" altLang="ko-KR" sz="20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            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20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6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⑦</a:t>
            </a:r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진료요약지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자동생성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 체크하면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의뢰서전송시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`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진료요약지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 같이 전송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기본체크되어있고</a:t>
            </a:r>
            <a:r>
              <a:rPr lang="ko-KR" altLang="en-US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원하지 않으면 체크해제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⑧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공지사항알림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조회를 클릭하여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해당거점병원의 공지사항확인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</a:t>
            </a:r>
            <a:endParaRPr lang="ko-KR" altLang="en-US" sz="1100" b="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모든내역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입력후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진료의뢰서 전송</a:t>
            </a:r>
            <a:r>
              <a:rPr lang="en-US" altLang="ko-KR" sz="20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</a:p>
          <a:p>
            <a:pPr eaLnBrk="1" hangingPunct="1"/>
            <a:endParaRPr lang="en-US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endParaRPr lang="ko-KR" altLang="en-US" sz="12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6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" y="1472380"/>
            <a:ext cx="6092504" cy="468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직사각형 60"/>
          <p:cNvSpPr/>
          <p:nvPr/>
        </p:nvSpPr>
        <p:spPr bwMode="auto">
          <a:xfrm>
            <a:off x="2938461" y="1685924"/>
            <a:ext cx="890589" cy="17421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595561" y="1621242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⑦</a:t>
            </a:r>
          </a:p>
        </p:txBody>
      </p:sp>
      <p:sp>
        <p:nvSpPr>
          <p:cNvPr id="65" name="직사각형 64"/>
          <p:cNvSpPr/>
          <p:nvPr/>
        </p:nvSpPr>
        <p:spPr bwMode="auto">
          <a:xfrm>
            <a:off x="3890962" y="1685925"/>
            <a:ext cx="709614" cy="1646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3833811" y="1440267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⑧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669" y="2219325"/>
            <a:ext cx="2234727" cy="159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진료회송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송신내역 조회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</a:t>
            </a: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오른쪽 화살표 10"/>
          <p:cNvSpPr/>
          <p:nvPr/>
        </p:nvSpPr>
        <p:spPr bwMode="auto">
          <a:xfrm>
            <a:off x="4445059" y="2819400"/>
            <a:ext cx="363421" cy="69850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45" y="1708150"/>
            <a:ext cx="4154074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1708150"/>
            <a:ext cx="391310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5" name="Picture 2" descr="C:\Users\xist\AppData\Local\Microsoft\Windows\Temporary Internet Files\Content.IE5\8IHACP2V\home-146585_960_72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진료회송서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진료정보교류사업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메인화면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수신문서선택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진료회송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클릭하여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회송서등록</a:t>
            </a:r>
            <a:endParaRPr lang="en-US" altLang="ko-KR" sz="14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</a:t>
            </a: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43" y="1850231"/>
            <a:ext cx="6790607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6249987" y="2024061"/>
            <a:ext cx="560388" cy="1666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Picture 2" descr="C:\Users\xist\AppData\Local\Microsoft\Windows\Temporary Internet Files\Content.IE5\8IHACP2V\home-146585_960_72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II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환자의 진료명단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해당명단을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클릭하여 진료내역확인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②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해당내역을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우측으로                                                                                                                                   동                                        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마우스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우측클릭시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일괄전송가능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진료의뢰할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협진병원선택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더블클릭시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의뢰기관 조회화면 팝업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④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첨부파일등록</a:t>
            </a:r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⑤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심평원전송할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의뢰정보를 선택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</a:t>
            </a: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심평원 </a:t>
            </a:r>
            <a:r>
              <a:rPr lang="ko-KR" altLang="en-US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연계병원여부 조회하여 연계대상 </a:t>
            </a:r>
            <a:endParaRPr lang="en-US" altLang="ko-KR" sz="1100" b="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의료기관이 </a:t>
            </a:r>
            <a:r>
              <a:rPr lang="ko-KR" altLang="en-US" sz="1100" b="0" dirty="0" err="1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아닌경우</a:t>
            </a:r>
            <a:r>
              <a:rPr lang="ko-KR" altLang="en-US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비활성화</a:t>
            </a:r>
            <a:r>
              <a:rPr lang="en-US" altLang="ko-KR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선택불가</a:t>
            </a:r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eaLnBrk="1" hangingPunct="1"/>
            <a:endParaRPr lang="en-US" altLang="ko-KR" sz="1100" b="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모든내역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입력후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진료회송서 전송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</a:p>
          <a:p>
            <a:pPr marL="0" indent="0" eaLnBrk="1" hangingPunct="1">
              <a:buNone/>
            </a:pP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</a:t>
            </a: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73202"/>
            <a:ext cx="6295734" cy="48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272" y="211526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-11152" y="31725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300036" y="2209799"/>
            <a:ext cx="2443164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80961" y="3409949"/>
            <a:ext cx="2784225" cy="28194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3309935" y="2647949"/>
            <a:ext cx="2871789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19411" y="2554692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865186" y="4887040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2888692" y="5162549"/>
            <a:ext cx="3397808" cy="10668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36611" y="2972515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879167" y="2800350"/>
            <a:ext cx="3397808" cy="5722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2" y="1965325"/>
            <a:ext cx="1933574" cy="6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171826"/>
            <a:ext cx="1731168" cy="79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10" y="4169532"/>
            <a:ext cx="1316181" cy="81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903" y="5182425"/>
            <a:ext cx="1532395" cy="5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7" name="Picture 2" descr="C:\Users\xist\AppData\Local\Microsoft\Windows\Temporary Internet Files\Content.IE5\8IHACP2V\home-146585_960_720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방법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 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진료실에서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환자선택후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클릭하여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진료기록요약지등록</a:t>
            </a:r>
            <a:endParaRPr lang="en-US" altLang="ko-KR" sz="14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방법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진료정보교류사업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메인화면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환자선택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기타서식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선택하여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등록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5391150"/>
            <a:ext cx="7931150" cy="104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6364675" y="6176961"/>
            <a:ext cx="902512" cy="1666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Picture 2" descr="C:\Users\xist\AppData\Local\Microsoft\Windows\Temporary Internet Files\Content.IE5\8IHACP2V\home-146585_960_72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1752601"/>
            <a:ext cx="3899312" cy="29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 bwMode="auto">
          <a:xfrm>
            <a:off x="3976935" y="4586286"/>
            <a:ext cx="1201243" cy="1666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900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환자의 진료명단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해당명단을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클릭하여 진료내역확인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해당내역을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우측으로 이동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마우스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우측클릭시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일괄전송가능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  <a:r>
              <a:rPr lang="ko-KR" altLang="en-US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첨부파일등록</a:t>
            </a:r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모든내역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입력후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전송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" y="1477412"/>
            <a:ext cx="6302644" cy="48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-3253" y="212479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-20677" y="318206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290511" y="2219324"/>
            <a:ext cx="2443164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71436" y="3419474"/>
            <a:ext cx="2784225" cy="28194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79461" y="2562940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17" name="직사각형 16"/>
          <p:cNvSpPr/>
          <p:nvPr/>
        </p:nvSpPr>
        <p:spPr bwMode="auto">
          <a:xfrm>
            <a:off x="2869642" y="2809875"/>
            <a:ext cx="3397808" cy="5722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7" y="2012950"/>
            <a:ext cx="1933574" cy="6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6" y="3033226"/>
            <a:ext cx="1447799" cy="9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1" name="Picture 2" descr="C:\Users\xist\AppData\Local\Microsoft\Windows\Temporary Internet Files\Content.IE5\8IHACP2V\home-146585_960_72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진료정보교류사업 </a:t>
            </a:r>
            <a:r>
              <a:rPr lang="ko-KR" altLang="en-US" sz="14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메인화면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수신문서선택</a:t>
            </a:r>
            <a:r>
              <a:rPr lang="ko-KR" altLang="en-US" sz="14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</a:t>
            </a:r>
            <a:r>
              <a:rPr lang="en-US" altLang="ko-KR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클릭하여 </a:t>
            </a:r>
            <a:r>
              <a:rPr lang="ko-KR" altLang="en-US" sz="14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진료회신서 등록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5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68" y="1850230"/>
            <a:ext cx="6790607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 bwMode="auto">
          <a:xfrm>
            <a:off x="5789684" y="2024060"/>
            <a:ext cx="509444" cy="1666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675" y="180974"/>
            <a:ext cx="8801100" cy="647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ko-KR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목       차 </a:t>
            </a:r>
            <a:endParaRPr lang="en-US" altLang="ko-KR" sz="18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</a:p>
          <a:p>
            <a:pPr marL="0" indent="0" eaLnBrk="1" hangingPunct="1">
              <a:buNone/>
            </a:pPr>
            <a:r>
              <a:rPr lang="en-US" altLang="ko-KR" sz="13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I. </a:t>
            </a:r>
            <a:r>
              <a:rPr lang="ko-KR" altLang="en-US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소개                                                                         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3" action="ppaction://hlinksldjump"/>
              </a:rPr>
              <a:t>3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</a:t>
            </a: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소개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서비스 절차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</a:t>
            </a:r>
          </a:p>
          <a:p>
            <a:pPr marL="0" indent="0" eaLnBrk="1" hangingPunct="1">
              <a:buNone/>
            </a:pP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	       II. </a:t>
            </a:r>
            <a:r>
              <a:rPr lang="ko-KR" altLang="en-US" sz="13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및 철회 작성</a:t>
            </a:r>
            <a:r>
              <a:rPr lang="en-US" altLang="ko-KR" sz="13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3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r>
              <a:rPr lang="ko-KR" altLang="en-US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4" action="ppaction://hlinksldjump"/>
              </a:rPr>
              <a:t>5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</a:t>
            </a:r>
            <a:endParaRPr lang="en-US" altLang="ko-KR" sz="13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철회서 작성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철회서 조회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모바일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링크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SMS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발송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</a:t>
            </a:r>
          </a:p>
          <a:p>
            <a:pPr marL="0" indent="0" eaLnBrk="1" hangingPunct="1">
              <a:buNone/>
            </a:pP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III. </a:t>
            </a:r>
            <a:r>
              <a:rPr lang="ko-KR" altLang="en-US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전송                                                                        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 action="ppaction://hlinksldjump"/>
              </a:rPr>
              <a:t>11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</a:t>
            </a:r>
            <a:endParaRPr lang="en-US" altLang="ko-KR" sz="13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 작성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진료회송서 작성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작성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진료회신서 작성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의료기관 선택사항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ko-KR" sz="13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IV. </a:t>
            </a:r>
            <a:r>
              <a:rPr lang="ko-KR" altLang="en-US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공통                                                                                   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6" action="ppaction://hlinksldjump"/>
              </a:rPr>
              <a:t>2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1P</a:t>
            </a:r>
            <a:endParaRPr lang="en-US" altLang="ko-KR" sz="13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첨부파일추가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연계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PACS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영상 업로드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V. </a:t>
            </a:r>
            <a:r>
              <a:rPr lang="ko-KR" altLang="en-US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조회                                                                                  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7" action="ppaction://hlinksldjump"/>
              </a:rPr>
              <a:t>24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</a:t>
            </a:r>
            <a:endParaRPr lang="en-US" altLang="ko-KR" sz="13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교류문서목록조회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회송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회신서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판독소견서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요약지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교류문서내역조회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회송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회신서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판독소견서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요약지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 조회 및 다운로드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영상조회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VI. </a:t>
            </a:r>
            <a:r>
              <a:rPr lang="ko-KR" altLang="en-US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상태관리                                                                                    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8" action="ppaction://hlinksldjump"/>
              </a:rPr>
              <a:t>27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</a:t>
            </a:r>
            <a:endParaRPr lang="en-US" altLang="ko-KR" sz="13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교류문서취소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교류상태등록 및 조회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3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VII. </a:t>
            </a:r>
            <a:r>
              <a:rPr lang="ko-KR" altLang="en-US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심사평가원 의뢰회송 시범사업                                                       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9" action="ppaction://hlinksldjump"/>
              </a:rPr>
              <a:t>29</a:t>
            </a:r>
            <a:r>
              <a:rPr lang="en-US" altLang="ko-KR" sz="13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</a:t>
            </a:r>
            <a:endParaRPr lang="en-US" altLang="ko-KR" sz="13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의뢰회송 시범사업 연계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</a:t>
            </a: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의뢰회송 시범사업 청구 방법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</a:t>
            </a:r>
            <a:endParaRPr lang="en-US" altLang="en-US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8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 flipV="1">
            <a:off x="3735705" y="803663"/>
            <a:ext cx="4149090" cy="23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 bwMode="auto">
          <a:xfrm flipV="1">
            <a:off x="3716655" y="1460888"/>
            <a:ext cx="4149090" cy="23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 bwMode="auto">
          <a:xfrm flipV="1">
            <a:off x="3716655" y="2289563"/>
            <a:ext cx="4149090" cy="23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 bwMode="auto">
          <a:xfrm flipV="1">
            <a:off x="3716655" y="3327788"/>
            <a:ext cx="4149090" cy="23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 bwMode="auto">
          <a:xfrm flipV="1">
            <a:off x="3716655" y="4175513"/>
            <a:ext cx="4149090" cy="23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 bwMode="auto">
          <a:xfrm flipV="1">
            <a:off x="4699288" y="5832863"/>
            <a:ext cx="3117274" cy="23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 bwMode="auto">
          <a:xfrm flipV="1">
            <a:off x="3688080" y="5213738"/>
            <a:ext cx="4149090" cy="2398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8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작성 및  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환자의 진료명단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해당명단을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클릭하여 진료내역확인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해당내역을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우측으로 이동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마우스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우측클릭시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일괄전송가능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진료의뢰할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협진병원선택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더블클릭시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의뢰기관 조회화면 팝업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첨부파일등록</a:t>
            </a:r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ko-KR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모든내역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입력후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</a:p>
          <a:p>
            <a:pPr eaLnBrk="1" hangingPunct="1"/>
            <a:endParaRPr lang="en-US" altLang="en-US" sz="1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1427090"/>
            <a:ext cx="6347244" cy="48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5322" y="20676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898" y="315349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319086" y="2162174"/>
            <a:ext cx="2443164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00011" y="3390899"/>
            <a:ext cx="2784225" cy="28194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3328985" y="2600324"/>
            <a:ext cx="2871789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19411" y="2526117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855661" y="2924890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898217" y="2752725"/>
            <a:ext cx="3397808" cy="5722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2" y="2012950"/>
            <a:ext cx="1933574" cy="6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248026"/>
            <a:ext cx="1825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4404826"/>
            <a:ext cx="1447799" cy="9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4" name="Picture 2" descr="C:\Users\xist\AppData\Local\Microsoft\Windows\Temporary Internet Files\Content.IE5\8IHACP2V\home-146585_960_72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IV.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공통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첨부파일추가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버튼을 클릭하여  첨부파일을 선택한다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00200"/>
            <a:ext cx="50101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1775926"/>
            <a:ext cx="2657786" cy="16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694978" y="3686890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endParaRPr lang="ko-KR" altLang="en-US" dirty="0"/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1" name="Picture 2" descr="C:\Users\xist\AppData\Local\Microsoft\Windows\Temporary Internet Files\Content.IE5\8IHACP2V\home-146585_960_72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75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IV.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공통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심평원연계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2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</a:t>
            </a:r>
            <a:r>
              <a:rPr lang="ko-KR" altLang="en-US" sz="12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연계병원여부 조회하여 연계대상 </a:t>
            </a:r>
            <a:r>
              <a:rPr lang="en-US" altLang="ko-KR" sz="12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2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의료기관이 </a:t>
            </a:r>
            <a:r>
              <a:rPr lang="ko-KR" altLang="en-US" sz="1200" b="0" dirty="0" err="1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아닌경우</a:t>
            </a:r>
            <a:r>
              <a:rPr lang="ko-KR" altLang="en-US" sz="12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비활성화</a:t>
            </a:r>
            <a:r>
              <a:rPr lang="en-US" altLang="ko-KR" sz="12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200" b="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선택불가</a:t>
            </a:r>
            <a:r>
              <a:rPr lang="en-US" altLang="ko-KR" sz="12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 </a:t>
            </a:r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</a:t>
            </a:r>
            <a:r>
              <a:rPr lang="en-US" altLang="ko-KR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동의여부를 선택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③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의뢰상태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선택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④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임상적의뢰사유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05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기타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인경우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사유를 기재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⑤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비임상적의뢰사유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선택</a:t>
            </a: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05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기타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인경우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사유를 기재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en-US" sz="11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" y="1545816"/>
            <a:ext cx="4962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635297" y="19438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633670" y="223322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204873" y="2535642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207836" y="2762965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207836" y="2991565"/>
            <a:ext cx="39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963639"/>
            <a:ext cx="35909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571750"/>
            <a:ext cx="160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990975"/>
            <a:ext cx="1609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2" name="Picture 2" descr="C:\Users\xist\AppData\Local\Microsoft\Windows\Temporary Internet Files\Content.IE5\8IHACP2V\home-146585_960_720[1]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IV.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공통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PACS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영상 업로드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PACS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영상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업로드시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업로드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항목을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체크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하여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문서전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12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66686"/>
            <a:ext cx="4651375" cy="14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4371128" y="1953340"/>
            <a:ext cx="306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endParaRPr lang="ko-KR" altLang="en-US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5" name="Picture 2" descr="C:\Users\xist\AppData\Local\Microsoft\Windows\Temporary Internet Files\Content.IE5\8IHACP2V\home-146585_960_72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V.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조회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목록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내역조회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송신문서관리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환자선택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진료회송  사용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조회기간을 선택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송신리스트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해당기간의 송신리스트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해당문서를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더블클릭하여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문서확인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: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환자별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과거내역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송수신리스트에서 선택된 환자의 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 전송문서를 보여준다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해당문서를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더블클릭하여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문서확인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송신문서리스트에서 마우스 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우측버튼을 클릭하여 송신문서 취소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⑥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: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주요진료이력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조회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환자선택후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클릭시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환자의 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 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주요진료이력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확인할 수 있음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96" y="4448175"/>
            <a:ext cx="2268279" cy="207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" y="1466883"/>
            <a:ext cx="6390037" cy="47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-12778" y="15723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27" name="직사각형 26"/>
          <p:cNvSpPr/>
          <p:nvPr/>
        </p:nvSpPr>
        <p:spPr bwMode="auto">
          <a:xfrm>
            <a:off x="50482" y="1852613"/>
            <a:ext cx="2645093" cy="16889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66675" y="2144256"/>
            <a:ext cx="2257426" cy="27182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53934" y="4862512"/>
            <a:ext cx="2270166" cy="13968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71497" y="3231179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861972" y="5307629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</a:p>
        </p:txBody>
      </p:sp>
      <p:sp>
        <p:nvSpPr>
          <p:cNvPr id="41" name="직사각형 40"/>
          <p:cNvSpPr/>
          <p:nvPr/>
        </p:nvSpPr>
        <p:spPr bwMode="auto">
          <a:xfrm>
            <a:off x="780029" y="2443163"/>
            <a:ext cx="801121" cy="2307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719097" y="2221529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890922" y="1773854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44" name="직사각형 43"/>
          <p:cNvSpPr/>
          <p:nvPr/>
        </p:nvSpPr>
        <p:spPr bwMode="auto">
          <a:xfrm>
            <a:off x="4169783" y="1804986"/>
            <a:ext cx="1421392" cy="24288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633997" y="1564304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⑥</a:t>
            </a:r>
          </a:p>
        </p:txBody>
      </p:sp>
      <p:sp>
        <p:nvSpPr>
          <p:cNvPr id="46" name="직사각형 45"/>
          <p:cNvSpPr/>
          <p:nvPr/>
        </p:nvSpPr>
        <p:spPr bwMode="auto">
          <a:xfrm>
            <a:off x="5604855" y="1804986"/>
            <a:ext cx="521913" cy="24288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V.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조회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목록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내역조회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수신문서관리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송신리스트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해당기간의 송신리스트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해당문서를 </a:t>
            </a:r>
            <a:r>
              <a:rPr lang="ko-KR" altLang="en-US" sz="1100" b="0" dirty="0" err="1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더블클릭하여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문서확인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환자별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과거내역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송수신리스트에서 선택된 환자의 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모든 전송문서를 보여준다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해당문서를 </a:t>
            </a:r>
            <a:r>
              <a:rPr lang="ko-KR" altLang="en-US" sz="1100" b="0" dirty="0" err="1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더블클릭하여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문서확인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의뢰서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선택후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진료예약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: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의뢰서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선택후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진료접수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의뢰받은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환자를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진료후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클릭하여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진료회신서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</a:t>
            </a:r>
            <a:endParaRPr lang="en-US" altLang="en-US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endParaRPr lang="en-US" altLang="ko-KR" sz="1100" b="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3015736"/>
            <a:ext cx="2184400" cy="80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1455836"/>
            <a:ext cx="6148784" cy="461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4159172" y="17628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40" name="직사각형 39"/>
          <p:cNvSpPr/>
          <p:nvPr/>
        </p:nvSpPr>
        <p:spPr bwMode="auto">
          <a:xfrm>
            <a:off x="4175582" y="1585913"/>
            <a:ext cx="310693" cy="2307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직사각형 40"/>
          <p:cNvSpPr/>
          <p:nvPr/>
        </p:nvSpPr>
        <p:spPr bwMode="auto">
          <a:xfrm>
            <a:off x="4489908" y="1585913"/>
            <a:ext cx="301167" cy="2307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463972" y="17628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</a:p>
        </p:txBody>
      </p:sp>
      <p:sp>
        <p:nvSpPr>
          <p:cNvPr id="43" name="직사각형 42"/>
          <p:cNvSpPr/>
          <p:nvPr/>
        </p:nvSpPr>
        <p:spPr bwMode="auto">
          <a:xfrm>
            <a:off x="4813758" y="1585913"/>
            <a:ext cx="396418" cy="2307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873547" y="17628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⑤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866240" y="52585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48" name="직사각형 47"/>
          <p:cNvSpPr/>
          <p:nvPr/>
        </p:nvSpPr>
        <p:spPr bwMode="auto">
          <a:xfrm>
            <a:off x="62302" y="4700588"/>
            <a:ext cx="2137974" cy="13668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873047" y="325826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52" name="직사각형 51"/>
          <p:cNvSpPr/>
          <p:nvPr/>
        </p:nvSpPr>
        <p:spPr bwMode="auto">
          <a:xfrm>
            <a:off x="70308" y="2138362"/>
            <a:ext cx="2129968" cy="25622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V.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조회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 목록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내역조회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수신문서관리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II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⑥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PACS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영상목록 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- PACS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업로드된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영상목록이 보여진다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클릭시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해당영상을 확인할 수 있다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eaLnBrk="1" hangingPunct="1">
              <a:buNone/>
            </a:pP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</a:t>
            </a: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클릭시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해당영상을 병원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PACS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다운로드 할 수 있다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⑦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 다운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-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첨부파일을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더블클릭하여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해당 첨부파일을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다운로드할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수 있음</a:t>
            </a: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278250" y="2885303"/>
            <a:ext cx="333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⑦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8250" y="1489889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⑥</a:t>
            </a:r>
            <a:endParaRPr lang="ko-KR" altLang="en-US" sz="12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0" y="1766888"/>
            <a:ext cx="5093849" cy="95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0" y="3162302"/>
            <a:ext cx="5093849" cy="92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1857375"/>
            <a:ext cx="400050" cy="152400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009776"/>
            <a:ext cx="198720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44143"/>
            <a:ext cx="400050" cy="152400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29" y="4650707"/>
            <a:ext cx="1959909" cy="101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5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V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교류문서상태관리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교류문서취소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송신문서리스트에서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마우스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우측버튼을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클릭하여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송신문서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취소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" y="1429465"/>
            <a:ext cx="6027752" cy="435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1044497" y="223909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6" y="2506345"/>
            <a:ext cx="726361" cy="1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직사각형 30"/>
          <p:cNvSpPr/>
          <p:nvPr/>
        </p:nvSpPr>
        <p:spPr bwMode="auto">
          <a:xfrm>
            <a:off x="1056254" y="2462213"/>
            <a:ext cx="785683" cy="23074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VII.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교류문서상태관리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교류상태등록 및 조회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문서조회여부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전송문서 조회 여부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문서취소여부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문서취소시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취소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표시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태스크상태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 문서상태를 표시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7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6" y="1379538"/>
            <a:ext cx="4043761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2002340" y="2524840"/>
            <a:ext cx="297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 bwMode="auto">
          <a:xfrm>
            <a:off x="1999257" y="2817260"/>
            <a:ext cx="366526" cy="1302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368472" y="25248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 bwMode="auto">
          <a:xfrm>
            <a:off x="2387393" y="2817260"/>
            <a:ext cx="333205" cy="1302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235247" y="252484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34" name="직사각형 33"/>
          <p:cNvSpPr/>
          <p:nvPr/>
        </p:nvSpPr>
        <p:spPr bwMode="auto">
          <a:xfrm>
            <a:off x="3111266" y="2810748"/>
            <a:ext cx="714258" cy="14327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VII.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의뢰 회송시범사업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의뢰회송시범사업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연계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</a:t>
            </a:r>
            <a:r>
              <a:rPr lang="ko-KR" altLang="en-US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의뢰회송 시범사업 협력 거점병원에 진료정보교류 의뢰서를 보낸 경우</a:t>
            </a:r>
            <a:r>
              <a:rPr lang="en-US" altLang="ko-KR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endParaRPr lang="en-US" altLang="ko-KR" sz="12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</a:t>
            </a:r>
            <a:r>
              <a:rPr lang="ko-KR" altLang="en-US" sz="12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의뢰회송중계포털에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자동 연계되며 </a:t>
            </a:r>
            <a:r>
              <a:rPr lang="ko-KR" altLang="en-US" sz="12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의뢰환자관리료를</a:t>
            </a:r>
            <a:r>
              <a:rPr lang="ko-KR" altLang="en-US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청구할 수 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있습니다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12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4000" y="66674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소개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소개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의료의 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연속성을 보장하기 위해 의료기관간</a:t>
            </a: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진료기록을 진료에 참조할 수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있도록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전자적으로 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진료정보를 공유하는 서비스 입니다</a:t>
            </a: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대상정보 </a:t>
            </a: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환자정보</a:t>
            </a: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</a:t>
            </a: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검사정보</a:t>
            </a: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ko-KR" altLang="en-US" sz="1400" b="0" dirty="0" smtClean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사회보장정보원 </a:t>
            </a:r>
            <a:r>
              <a:rPr lang="ko-KR" altLang="en-US" sz="1400" b="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진료정보교류사업 </a:t>
            </a:r>
            <a:r>
              <a:rPr lang="ko-KR" altLang="en-US" sz="1400" b="0" dirty="0" err="1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콜센터</a:t>
            </a:r>
            <a:r>
              <a:rPr lang="ko-KR" altLang="en-US" sz="1400" b="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☎ 1566-3232+⑧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ko-KR" altLang="en-US" sz="1400" b="0" dirty="0" smtClean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보건복지부 </a:t>
            </a:r>
            <a:r>
              <a:rPr lang="ko-KR" altLang="en-US" sz="1400" b="0" dirty="0" err="1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마이차트</a:t>
            </a:r>
            <a:r>
              <a:rPr lang="ko-KR" altLang="en-US" sz="1400" b="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대국민포털</a:t>
            </a:r>
            <a:r>
              <a:rPr lang="en-US" altLang="ko-KR" sz="1400" b="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mychart.kr</a:t>
            </a:r>
            <a:endParaRPr lang="ko-KR" altLang="en-US" sz="1400" b="0" dirty="0">
              <a:solidFill>
                <a:prstClr val="black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</a:t>
            </a:r>
            <a:r>
              <a:rPr lang="ko-KR" altLang="en-US" sz="1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▣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진료의뢰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ko-KR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1•2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병의원에서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차병원으로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또는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 의원에서 다른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1•2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병의원으로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환자의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진단 및 치료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검사를 위해 전자적으로 진료의뢰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할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 있습니다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</a:t>
            </a:r>
            <a:r>
              <a:rPr lang="ko-KR" altLang="en-US" sz="1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▣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진료회송</a:t>
            </a:r>
            <a:endParaRPr lang="en-US" altLang="ko-KR" sz="12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진료의뢰를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받은 </a:t>
            </a:r>
            <a:r>
              <a:rPr lang="ko-KR" altLang="en-US" sz="11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병의원에서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치료 후 환자의 진료내용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검사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치료결과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진료회송서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의뢰한 의료기관에 전자적으로 송부하여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지속적인 진료가 가능하도록 활용합니다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</a:t>
            </a:r>
            <a:r>
              <a:rPr lang="ko-KR" altLang="en-US" sz="12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▣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진료이력을 활용한 진료</a:t>
            </a:r>
            <a:r>
              <a:rPr lang="en-US" altLang="ko-KR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•</a:t>
            </a:r>
            <a:r>
              <a:rPr lang="ko-KR" altLang="en-US" sz="12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진료기록요약서를</a:t>
            </a:r>
            <a:r>
              <a:rPr lang="ko-KR" altLang="en-US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활용한 </a:t>
            </a:r>
            <a:endParaRPr lang="en-US" altLang="ko-KR" sz="12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</a:t>
            </a:r>
            <a:r>
              <a:rPr lang="ko-KR" altLang="en-US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과거진료기록 활용 </a:t>
            </a:r>
            <a:endParaRPr lang="en-US" altLang="ko-KR" sz="12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의료기관에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내원한 환자의 과거 진료기록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진료기록요약서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조회하여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진료에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활용함으로써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과거 진료이력 및 병력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처방내역 등을 고려한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진료를 </a:t>
            </a:r>
            <a:r>
              <a:rPr lang="ko-KR" altLang="en-US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통해 신속하고 효과적인 의료서비스를 제공합니다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endParaRPr lang="ko-KR" altLang="en-US" sz="12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21" y="3580650"/>
            <a:ext cx="3732396" cy="2029576"/>
          </a:xfrm>
          <a:prstGeom prst="rect">
            <a:avLst/>
          </a:prstGeom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2" name="Picture 2" descr="C:\Users\xist\AppData\Local\Microsoft\Windows\Temporary Internet Files\Content.IE5\8IHACP2V\home-146585_960_72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직사각형 16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VII.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의뢰 회송시범사업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심평원 의뢰회송시범사업 청구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방법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시범사업수가 </a:t>
            </a:r>
            <a:r>
              <a:rPr lang="ko-KR" altLang="en-US" sz="12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입력시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2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주상병에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특정기호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`S002`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입력하여야 시범사업으로 청구됩니다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0" indent="0" eaLnBrk="1" hangingPunct="1">
              <a:buNone/>
            </a:pPr>
            <a:r>
              <a:rPr lang="en-US" altLang="ko-KR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송수신리스트에서 해당 의뢰서의 의뢰번호를 복사하여 </a:t>
            </a:r>
            <a:r>
              <a:rPr lang="ko-KR" altLang="en-US" sz="12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청구시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참고사항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(MX999)</a:t>
            </a:r>
            <a:r>
              <a:rPr lang="ko-KR" altLang="en-US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 기재</a:t>
            </a:r>
            <a:endParaRPr lang="en-US" altLang="ko-KR" sz="12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2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</a:t>
            </a:r>
            <a:endParaRPr lang="en-US" altLang="ko-KR" sz="12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</a:t>
            </a:r>
            <a:endParaRPr lang="en-US" altLang="ko-KR" sz="12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1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988908"/>
            <a:ext cx="2881312" cy="36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직사각형 38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254000" y="607738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사업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소개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 </a:t>
            </a:r>
            <a:r>
              <a:rPr lang="ko-KR" altLang="en-US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서비스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절차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lv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lvl="0" indent="0" eaLnBrk="1" hangingPunct="1">
              <a:buNone/>
            </a:pPr>
            <a:r>
              <a:rPr lang="en-US" altLang="ko-KR" sz="1400" b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ko-KR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▣ </a:t>
            </a:r>
            <a:r>
              <a:rPr lang="en-US" altLang="ko-KR" sz="1200" dirty="0">
                <a:solidFill>
                  <a:prstClr val="black"/>
                </a:solidFill>
              </a:rPr>
              <a:t>1,2</a:t>
            </a:r>
            <a:r>
              <a:rPr lang="ko-KR" altLang="en-US" sz="1200" dirty="0">
                <a:solidFill>
                  <a:prstClr val="black"/>
                </a:solidFill>
              </a:rPr>
              <a:t>차 </a:t>
            </a:r>
            <a:r>
              <a:rPr lang="ko-KR" altLang="en-US" sz="1200" dirty="0" smtClean="0">
                <a:solidFill>
                  <a:prstClr val="black"/>
                </a:solidFill>
              </a:rPr>
              <a:t>의료기관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</a:pP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</a:pP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</a:pP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</a:pP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 eaLnBrk="1" hangingPunct="1">
              <a:buNone/>
            </a:pPr>
            <a:endParaRPr lang="en-US" altLang="ko-KR" sz="1200" dirty="0">
              <a:solidFill>
                <a:prstClr val="black"/>
              </a:solidFill>
            </a:endParaRPr>
          </a:p>
          <a:p>
            <a:pPr marL="0" indent="0" eaLnBrk="1" hangingPunct="1">
              <a:buNone/>
            </a:pP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r>
              <a:rPr lang="en-US" altLang="ko-KR" sz="12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endParaRPr lang="ko-KR" altLang="en-US" sz="12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>
              <a:buNone/>
            </a:pPr>
            <a:endParaRPr lang="ko-KR" altLang="en-US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lvl="0" indent="0" eaLnBrk="1" hangingPunct="1">
              <a:buNone/>
            </a:pPr>
            <a:r>
              <a:rPr lang="ko-KR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endParaRPr lang="en-US" altLang="ko-KR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lvl="0" indent="0" eaLnBrk="1" hangingPunct="1">
              <a:buNone/>
            </a:pP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▣ 상급의료기관</a:t>
            </a:r>
            <a:endParaRPr lang="en-US" altLang="ko-KR" sz="1200" dirty="0">
              <a:solidFill>
                <a:prstClr val="black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</a:p>
          <a:p>
            <a:pPr marL="0" indent="0" eaLnBrk="1" hangingPunct="1">
              <a:buNone/>
            </a:pP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endParaRPr lang="en-US" altLang="ko-KR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en-US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</a:p>
          <a:p>
            <a:pPr marL="0" indent="0" eaLnBrk="1" hangingPunct="1">
              <a:buNone/>
            </a:pPr>
            <a:endParaRPr lang="en-US" altLang="en-US" sz="1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lvl="0" indent="0" eaLnBrk="1" hangingPunct="1">
              <a:buNone/>
            </a:pPr>
            <a:endParaRPr lang="en-US" altLang="ko-KR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lvl="0" indent="0" eaLnBrk="1" hangingPunct="1">
              <a:buNone/>
            </a:pPr>
            <a:r>
              <a:rPr lang="ko-KR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▣ </a:t>
            </a:r>
            <a:r>
              <a:rPr lang="en-US" altLang="ko-KR" sz="120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1,2</a:t>
            </a:r>
            <a:r>
              <a:rPr lang="ko-KR" altLang="en-US" sz="1200" dirty="0">
                <a:solidFill>
                  <a:prstClr val="black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 의료기관</a:t>
            </a:r>
            <a:endParaRPr lang="en-US" altLang="ko-KR" sz="1200" dirty="0">
              <a:solidFill>
                <a:prstClr val="black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en-US" sz="1800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252309" y="1876112"/>
            <a:ext cx="833666" cy="36004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 </a:t>
            </a:r>
            <a:r>
              <a:rPr lang="ko-KR" altLang="en-US" sz="1100" dirty="0" err="1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내원</a:t>
            </a:r>
            <a:endParaRPr lang="ko-KR" altLang="en-US" sz="11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312272" y="3814994"/>
            <a:ext cx="765181" cy="36004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 </a:t>
            </a:r>
            <a:r>
              <a:rPr lang="ko-KR" altLang="en-US" sz="1100" dirty="0" err="1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내원</a:t>
            </a:r>
            <a:endParaRPr lang="ko-KR" altLang="en-US" sz="11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59897" y="5531906"/>
            <a:ext cx="765181" cy="360040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 </a:t>
            </a:r>
            <a:r>
              <a:rPr lang="ko-KR" altLang="en-US" sz="1100" dirty="0" err="1">
                <a:solidFill>
                  <a:schemeClr val="tx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내원</a:t>
            </a:r>
            <a:endParaRPr lang="ko-KR" altLang="en-US" sz="1100" dirty="0">
              <a:solidFill>
                <a:schemeClr val="tx2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479297" y="1857062"/>
            <a:ext cx="137307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진료정보교류동의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4364401" y="1857062"/>
            <a:ext cx="124824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치료후</a:t>
            </a:r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의뢰결정</a:t>
            </a:r>
            <a:endParaRPr lang="ko-KR" altLang="en-US" sz="11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187092" y="1857062"/>
            <a:ext cx="124824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 작성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497629" y="3247568"/>
            <a:ext cx="1031611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의뢰서 접수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2497629" y="3814995"/>
            <a:ext cx="1031611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진료예약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4367399" y="3557637"/>
            <a:ext cx="124824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</a:t>
            </a:r>
            <a:r>
              <a:rPr lang="en-US" altLang="ko-KR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회송 결정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6218559" y="3557637"/>
            <a:ext cx="124824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진료회</a:t>
            </a:r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</a:t>
            </a:r>
            <a:r>
              <a:rPr lang="ko-KR" altLang="en-US" sz="1100" dirty="0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 </a:t>
            </a:r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2501077" y="4964479"/>
            <a:ext cx="1031611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회송서</a:t>
            </a:r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접수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2497629" y="5531906"/>
            <a:ext cx="1031611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진료예약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4364401" y="5270490"/>
            <a:ext cx="1248249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외래 진료</a:t>
            </a:r>
            <a:r>
              <a:rPr lang="en-US" altLang="ko-KR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치료</a:t>
            </a:r>
            <a:r>
              <a:rPr lang="en-US" altLang="ko-KR" sz="1100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11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55" name="직선 화살표 연결선 54"/>
          <p:cNvCxnSpPr/>
          <p:nvPr/>
        </p:nvCxnSpPr>
        <p:spPr>
          <a:xfrm>
            <a:off x="2032640" y="2037082"/>
            <a:ext cx="406579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>
            <a:off x="3906817" y="2037082"/>
            <a:ext cx="39589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>
            <a:off x="5653463" y="2037082"/>
            <a:ext cx="447475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/>
          <p:nvPr/>
        </p:nvCxnSpPr>
        <p:spPr>
          <a:xfrm>
            <a:off x="7530590" y="2037082"/>
            <a:ext cx="481478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2055305" y="3995014"/>
            <a:ext cx="387013" cy="1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>
            <a:off x="5719190" y="3737657"/>
            <a:ext cx="45297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>
            <a:off x="7555670" y="3737657"/>
            <a:ext cx="443736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2121134" y="5711926"/>
            <a:ext cx="360129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62"/>
          <p:cNvCxnSpPr>
            <a:stCxn id="48" idx="3"/>
            <a:endCxn id="49" idx="3"/>
          </p:cNvCxnSpPr>
          <p:nvPr/>
        </p:nvCxnSpPr>
        <p:spPr>
          <a:xfrm>
            <a:off x="3529240" y="3427588"/>
            <a:ext cx="12700" cy="567427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꺾인 연결선 63"/>
          <p:cNvCxnSpPr>
            <a:stCxn id="52" idx="3"/>
            <a:endCxn id="53" idx="3"/>
          </p:cNvCxnSpPr>
          <p:nvPr/>
        </p:nvCxnSpPr>
        <p:spPr>
          <a:xfrm flipH="1">
            <a:off x="3529240" y="5144499"/>
            <a:ext cx="3448" cy="567427"/>
          </a:xfrm>
          <a:prstGeom prst="bentConnector3">
            <a:avLst>
              <a:gd name="adj1" fmla="val -6629930"/>
            </a:avLst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3813137" y="3727235"/>
            <a:ext cx="538118" cy="89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 flipV="1">
            <a:off x="3826338" y="5450510"/>
            <a:ext cx="527768" cy="405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8064746" y="1847537"/>
            <a:ext cx="852572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온라인전송</a:t>
            </a:r>
            <a:endParaRPr lang="ko-KR" altLang="en-US" sz="11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8064746" y="3542987"/>
            <a:ext cx="852572" cy="3600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온라인전송</a:t>
            </a:r>
            <a:endParaRPr lang="ko-KR" altLang="en-US" sz="1100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73" name="꺾인 연결선 72"/>
          <p:cNvCxnSpPr/>
          <p:nvPr/>
        </p:nvCxnSpPr>
        <p:spPr>
          <a:xfrm rot="5400000">
            <a:off x="5265577" y="-73139"/>
            <a:ext cx="944741" cy="5582373"/>
          </a:xfrm>
          <a:prstGeom prst="bentConnector3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꺾인 연결선 73"/>
          <p:cNvCxnSpPr/>
          <p:nvPr/>
        </p:nvCxnSpPr>
        <p:spPr>
          <a:xfrm rot="5400000">
            <a:off x="5284627" y="1650886"/>
            <a:ext cx="944741" cy="5582373"/>
          </a:xfrm>
          <a:prstGeom prst="bentConnector3">
            <a:avLst/>
          </a:prstGeom>
          <a:ln w="127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6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415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및 철회 작성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en-US" altLang="ko-KR" sz="18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 및 철회서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진료의뢰서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회송서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회신서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진료기록요약지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작성중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미동의시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동의서 등록</a:t>
            </a:r>
            <a:endParaRPr lang="en-US" altLang="ko-KR" sz="14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</a:t>
            </a:r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65325"/>
            <a:ext cx="429051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오른쪽 화살표 9"/>
          <p:cNvSpPr/>
          <p:nvPr/>
        </p:nvSpPr>
        <p:spPr bwMode="auto">
          <a:xfrm>
            <a:off x="4553009" y="2841625"/>
            <a:ext cx="363421" cy="69850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2" name="Picture 2" descr="C:\Users\xist\AppData\Local\Microsoft\Windows\Temporary Internet Files\Content.IE5\8IHACP2V\home-146585_960_72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7" y="1981201"/>
            <a:ext cx="3825933" cy="323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7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및 철회 작성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 및 철회서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사인패드를 이용하여 서명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동의서를 출력하여 서명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  <a:r>
              <a:rPr lang="ko-KR" altLang="en-US" sz="11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휴대폰으로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문자메세지를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전송하여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서명 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마우스를 이용하여 서명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동의항목 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체크후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동의서 전송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1353980"/>
            <a:ext cx="1176336" cy="9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94" y="2982214"/>
            <a:ext cx="2448209" cy="7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94" y="4024748"/>
            <a:ext cx="1552087" cy="10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1" name="Picture 2" descr="C:\Users\xist\AppData\Local\Microsoft\Windows\Temporary Internet Files\Content.IE5\8IHACP2V\home-146585_960_72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398003"/>
            <a:ext cx="6118225" cy="51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406572" y="14104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2313041" y="1658270"/>
            <a:ext cx="531705" cy="1457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49497" y="14104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2846441" y="1658270"/>
            <a:ext cx="531705" cy="1457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492422" y="14104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27" name="직사각형 26"/>
          <p:cNvSpPr/>
          <p:nvPr/>
        </p:nvSpPr>
        <p:spPr bwMode="auto">
          <a:xfrm>
            <a:off x="3379841" y="1658270"/>
            <a:ext cx="611134" cy="1457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102022" y="14104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④</a:t>
            </a:r>
          </a:p>
        </p:txBody>
      </p:sp>
      <p:sp>
        <p:nvSpPr>
          <p:cNvPr id="29" name="직사각형 28"/>
          <p:cNvSpPr/>
          <p:nvPr/>
        </p:nvSpPr>
        <p:spPr bwMode="auto">
          <a:xfrm>
            <a:off x="3989441" y="1658270"/>
            <a:ext cx="611134" cy="1457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및 철회 작성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 및 철회서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철회서작성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18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14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진료정뵤교류사업</a:t>
            </a:r>
            <a:r>
              <a:rPr lang="ko-KR" altLang="en-US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메인화면</a:t>
            </a:r>
            <a:r>
              <a:rPr lang="ko-KR" altLang="en-US" sz="14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환자선택</a:t>
            </a:r>
            <a:r>
              <a:rPr lang="ko-KR" altLang="en-US" sz="1400" b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기타서식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동의철회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 선택하여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철회서 </a:t>
            </a:r>
            <a:r>
              <a:rPr lang="ko-KR" altLang="en-US" sz="14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등록</a:t>
            </a:r>
            <a:endParaRPr lang="en-US" altLang="ko-KR" sz="14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2009775"/>
            <a:ext cx="7931150" cy="104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" name="Picture 2" descr="C:\Users\xist\AppData\Local\Microsoft\Windows\Temporary Internet Files\Content.IE5\8IHACP2V\home-146585_960_72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7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및 철회 작성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 및 철회서 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8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철회서작성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철회유형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선택 </a:t>
            </a:r>
            <a:endParaRPr lang="ko-KR" altLang="en-US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철회의료기관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선택      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병원이름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빈곳을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더블클릭하여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의료기관 선택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eaLnBrk="1" hangingPunct="1"/>
            <a:endParaRPr lang="en-US" altLang="ko-KR" sz="18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</a:t>
            </a:r>
          </a:p>
          <a:p>
            <a:pPr marL="0" indent="0" eaLnBrk="1" hangingPunct="1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철회과목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선택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</a:t>
            </a: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1390649"/>
            <a:ext cx="1800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2609816"/>
            <a:ext cx="2410314" cy="120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4097237"/>
            <a:ext cx="1752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hlinkClick r:id="rId6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9" name="Picture 2" descr="C:\Users\xist\AppData\Local\Microsoft\Windows\Temporary Internet Files\Content.IE5\8IHACP2V\home-146585_960_72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" y="1411724"/>
            <a:ext cx="6207239" cy="52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596822" y="520136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927315" y="5271987"/>
            <a:ext cx="1379107" cy="1764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82547" y="57919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997819" y="5877845"/>
            <a:ext cx="1897782" cy="1457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635297" y="57919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③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3925178" y="5877845"/>
            <a:ext cx="519811" cy="14579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86" y="238122"/>
            <a:ext cx="1624014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 bwMode="auto">
          <a:xfrm>
            <a:off x="7797800" y="6654800"/>
            <a:ext cx="1257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66747"/>
            <a:ext cx="8826500" cy="59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II. 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 및 철회 작성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전송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</a:t>
            </a:r>
            <a:r>
              <a:rPr lang="en-US" altLang="ko-KR" sz="1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</a:t>
            </a:r>
            <a:r>
              <a:rPr lang="en-US" altLang="ko-KR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8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 및 철회서 조회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진료정보교류사업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`</a:t>
            </a:r>
            <a:r>
              <a:rPr lang="ko-KR" altLang="en-US" sz="1100" b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메인화면에서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ko-KR" altLang="en-US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송신리스트에서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환자를 선택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</a:t>
            </a:r>
            <a:r>
              <a:rPr lang="ko-KR" altLang="en-US" sz="1100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1100" b="0" dirty="0" err="1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환자별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과거내역에서 </a:t>
            </a:r>
            <a:endParaRPr lang="en-US" altLang="ko-KR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   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동의서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철회서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)`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 선택</a:t>
            </a:r>
            <a:endParaRPr lang="en-US" altLang="ko-KR" sz="1100" b="0" dirty="0" smtClean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r>
              <a:rPr lang="en-US" altLang="ko-KR" sz="1100" b="0" dirty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                                                                                           </a:t>
            </a:r>
            <a:r>
              <a:rPr lang="ko-KR" altLang="en-US" sz="1100" b="0" dirty="0" smtClean="0">
                <a:solidFill>
                  <a:schemeClr val="accent4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100" b="0" dirty="0">
              <a:solidFill>
                <a:schemeClr val="accent4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eaLnBrk="1" hangingPunct="1">
              <a:buNone/>
            </a:pPr>
            <a:endParaRPr lang="en-US" altLang="ko-KR" sz="1100" b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18567" y="3715465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714087" y="358610"/>
            <a:ext cx="865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목차로이동</a:t>
            </a:r>
            <a:endParaRPr lang="en-US" altLang="ko-KR" dirty="0" smtClean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Picture 2" descr="C:\Users\xist\AppData\Local\Microsoft\Windows\Temporary Internet Files\Content.IE5\8IHACP2V\home-146585_960_72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3" y="395932"/>
            <a:ext cx="196323" cy="1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" y="1504593"/>
            <a:ext cx="6329530" cy="474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-3253" y="2277190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92968" y="2356722"/>
            <a:ext cx="2019151" cy="12049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272" y="4991815"/>
            <a:ext cx="327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268210" y="5076824"/>
            <a:ext cx="2043909" cy="10953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3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7758</TotalTime>
  <Words>1535</Words>
  <Application>Microsoft Office PowerPoint</Application>
  <PresentationFormat>화면 슬라이드 쇼(4:3)</PresentationFormat>
  <Paragraphs>568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Default Design</vt:lpstr>
      <vt:lpstr>진료정보교류 서비스  사용자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Microsoft</cp:lastModifiedBy>
  <cp:revision>250</cp:revision>
  <cp:lastPrinted>2019-01-14T05:05:27Z</cp:lastPrinted>
  <dcterms:created xsi:type="dcterms:W3CDTF">2005-02-28T14:06:28Z</dcterms:created>
  <dcterms:modified xsi:type="dcterms:W3CDTF">2020-08-24T05:56:17Z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