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8" r:id="rId2"/>
    <p:sldId id="288" r:id="rId3"/>
    <p:sldId id="294" r:id="rId4"/>
    <p:sldId id="293" r:id="rId5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AC"/>
    <a:srgbClr val="D9E5F3"/>
    <a:srgbClr val="BDD2F2"/>
    <a:srgbClr val="D4E3F7"/>
    <a:srgbClr val="DDDDDD"/>
    <a:srgbClr val="EAEAEA"/>
    <a:srgbClr val="96B8D6"/>
    <a:srgbClr val="B4CCE2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01" autoAdjust="0"/>
    <p:restoredTop sz="94660"/>
  </p:normalViewPr>
  <p:slideViewPr>
    <p:cSldViewPr snapToGrid="0">
      <p:cViewPr>
        <p:scale>
          <a:sx n="100" d="100"/>
          <a:sy n="100" d="100"/>
        </p:scale>
        <p:origin x="-2310" y="-414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 dirty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5575" y="1358900"/>
            <a:ext cx="6781800" cy="1470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코로나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19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관련 정리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44475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코로나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19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관련 정리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1.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코로나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19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검사코드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2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</a:p>
          <a:p>
            <a:pPr marL="0" indent="0" eaLnBrk="1" hangingPunct="1">
              <a:buNone/>
            </a:pPr>
            <a:r>
              <a:rPr lang="en-US" altLang="en-US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612434"/>
              </p:ext>
            </p:extLst>
          </p:nvPr>
        </p:nvGraphicFramePr>
        <p:xfrm>
          <a:off x="596900" y="1784031"/>
          <a:ext cx="8366125" cy="40843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41350"/>
                <a:gridCol w="628650"/>
                <a:gridCol w="2647950"/>
                <a:gridCol w="704850"/>
                <a:gridCol w="3743325"/>
              </a:tblGrid>
              <a:tr h="1485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검사종류</a:t>
                      </a:r>
                      <a:endParaRPr lang="ko-KR" altLang="en-US" sz="9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검사방법</a:t>
                      </a:r>
                      <a:endParaRPr lang="ko-KR" altLang="en-US" sz="9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급여대상</a:t>
                      </a:r>
                      <a:endParaRPr lang="ko-KR" altLang="en-US" sz="9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수가코드</a:t>
                      </a:r>
                      <a:endParaRPr lang="ko-KR" altLang="en-US" sz="9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청구방법</a:t>
                      </a:r>
                      <a:endParaRPr lang="ko-KR" altLang="en-US" sz="9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200025">
                <a:tc rowSpan="8"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확진용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단독검사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확진자 및 의사환자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900" b="0" baseline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조사대상유증상자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D658404*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타상병진료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특정기호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-Z002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코로나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19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본인부담지원대상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응급실에 내원한 중증응급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의심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환자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0495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분만 및 제왕절개술 시행 환자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61846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요양병원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정신의료기관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재활의료기관 입원환자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D658497*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본인부담 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20%</a:t>
                      </a:r>
                    </a:p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단독검사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취합검사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본인부담지원 </a:t>
                      </a: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안되는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경우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</a:p>
                    <a:p>
                      <a:pPr marL="0" indent="0" eaLnBrk="1" hangingPunct="1">
                        <a:buNone/>
                      </a:pP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호스피스정액 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: 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정액입원건과 분리하여 의과입원으로 청구</a:t>
                      </a:r>
                      <a:endParaRPr lang="en-US" altLang="ko-KR" sz="900" b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marL="0" indent="0" eaLnBrk="1" hangingPunct="1">
                        <a:buNone/>
                      </a:pP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                     </a:t>
                      </a: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타상병진료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특정기호없음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</a:p>
                    <a:p>
                      <a:pPr marL="0" indent="0" eaLnBrk="1" hangingPunct="1">
                        <a:buNone/>
                      </a:pP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DRG : DRG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별도가산항목으로 청구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프로그램자동적용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</a:p>
                    <a:p>
                      <a:pPr marL="0" indent="0" eaLnBrk="1" hangingPunct="1">
                        <a:buNone/>
                      </a:pP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정신과정액 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: X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항 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89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목에 기재하여 청구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프로그램자동적용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</a:p>
                    <a:p>
                      <a:pPr marL="0" indent="0" eaLnBrk="1" hangingPunct="1">
                        <a:buNone/>
                      </a:pP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혈액투석정액 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: Z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항 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89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목에 기재하여 청구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프로그램자동적용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</a:p>
                    <a:p>
                      <a:pPr marL="0" indent="0" eaLnBrk="1" hangingPunct="1">
                        <a:buNone/>
                      </a:pP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이외 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: 09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항에 기재하여 청구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프로그램자동적용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</a:p>
                    <a:p>
                      <a:pPr marL="0" indent="0" eaLnBrk="1" hangingPunct="1">
                        <a:buNone/>
                      </a:pP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취합검사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코로나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19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본인부담지원대상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</a:p>
                    <a:p>
                      <a:pPr marL="0" indent="0" eaLnBrk="1" hangingPunct="1">
                        <a:buNone/>
                      </a:pP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요양병원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정신의료기관 입원환자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미접종자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및 </a:t>
                      </a: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추가접종미실시자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</a:p>
                    <a:p>
                      <a:pPr marL="0" indent="0" eaLnBrk="1" hangingPunct="1">
                        <a:buNone/>
                      </a:pP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주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회 코로나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19 </a:t>
                      </a: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확진검사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취합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</a:p>
                    <a:p>
                      <a:pPr marL="0" indent="0" eaLnBrk="1" hangingPunct="1">
                        <a:buNone/>
                      </a:pP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  </a:t>
                      </a: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타상병진료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특정기호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-Z002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코로나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19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본인부담지원대상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120848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사회복지시설 입소자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취합검사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전체 입원환자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의원급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제외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D658897*</a:t>
                      </a:r>
                    </a:p>
                    <a:p>
                      <a:pPr latinLnBrk="1"/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D658997*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요양병원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정신의료기관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재활의료기관 입원환자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사회복지시설 입소자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응급용</a:t>
                      </a:r>
                      <a:endParaRPr lang="en-US" altLang="ko-KR" sz="900" b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선별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응급실에 내원한 중증응급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의심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환자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D658498*</a:t>
                      </a:r>
                    </a:p>
                    <a:p>
                      <a:pPr latinLnBrk="1"/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D658499*</a:t>
                      </a:r>
                    </a:p>
                    <a:p>
                      <a:pPr latinLnBrk="1"/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D680298*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분만 및 제왕절개술 시행 환자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독감동시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코로나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19,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독감 의심환자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D680001*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0"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신속항원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의료취약지역 의료기관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D662000*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202843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응급실 </a:t>
                      </a: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내원환자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61846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중환자실 입원환자</a:t>
                      </a:r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2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4475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코로나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19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관련 정리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2.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</a:t>
            </a:r>
            <a:endParaRPr lang="en-US" altLang="en-US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240144"/>
              </p:ext>
            </p:extLst>
          </p:nvPr>
        </p:nvGraphicFramePr>
        <p:xfrm>
          <a:off x="590550" y="1409700"/>
          <a:ext cx="8143875" cy="180498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47775"/>
                <a:gridCol w="1828800"/>
                <a:gridCol w="5067300"/>
              </a:tblGrid>
              <a:tr h="2314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종류</a:t>
                      </a:r>
                      <a:endParaRPr lang="ko-KR" altLang="en-US" sz="9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청구방법</a:t>
                      </a:r>
                      <a:endParaRPr lang="ko-KR" altLang="en-US" sz="9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확진자 및 의사환자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</a:p>
                    <a:p>
                      <a:pPr latinLnBrk="1"/>
                      <a:r>
                        <a:rPr lang="ko-KR" altLang="en-US" sz="900" b="0" baseline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조사대상유증상자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타상병진료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특정기호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-Z002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코로나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19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본인부담지원대상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</a:p>
                    <a:p>
                      <a:pPr latinLnBrk="1"/>
                      <a:r>
                        <a:rPr lang="ko-KR" altLang="en-US" sz="900" b="0" baseline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격리실입원료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산정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42195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증상이 없는 </a:t>
                      </a:r>
                      <a:endParaRPr lang="en-US" altLang="ko-KR" sz="900" b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신규 입원환자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eaLnBrk="1" hangingPunct="1">
                        <a:buNone/>
                      </a:pP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단독검사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</a:t>
                      </a:r>
                    </a:p>
                    <a:p>
                      <a:pPr marL="0" indent="0" eaLnBrk="1" hangingPunct="1">
                        <a:buNone/>
                      </a:pP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취합검사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eaLnBrk="1" hangingPunct="1">
                        <a:buNone/>
                      </a:pP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본인부담 지원 안됨</a:t>
                      </a:r>
                      <a:endParaRPr lang="en-US" altLang="ko-KR" sz="900" b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입원격리관리료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산정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정액수가 및 요양병원 </a:t>
                      </a:r>
                      <a:r>
                        <a:rPr lang="ko-KR" altLang="en-US" sz="900" b="0" baseline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입원료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900" b="0" baseline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산정시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별도 산정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- AH040</a:t>
                      </a:r>
                    </a:p>
                  </a:txBody>
                  <a:tcPr/>
                </a:tc>
              </a:tr>
              <a:tr h="70485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재원환자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eaLnBrk="1" hangingPunct="1">
                        <a:buNone/>
                      </a:pP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취합검사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미접종자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및 </a:t>
                      </a: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추가접종미실시자</a:t>
                      </a:r>
                      <a:endParaRPr lang="en-US" altLang="ko-KR" sz="900" b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주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회 코로나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19 </a:t>
                      </a: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확진검사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취합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endParaRPr lang="en-US" altLang="ko-KR" sz="900" b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marL="0" indent="0" eaLnBrk="1" hangingPunct="1">
                        <a:buNone/>
                      </a:pP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코로나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19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본인부담지원대상</a:t>
                      </a:r>
                      <a:endParaRPr lang="en-US" altLang="ko-KR" sz="900" b="0" baseline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marL="0" indent="0" eaLnBrk="1" hangingPunct="1">
                        <a:buNone/>
                      </a:pP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타상병진료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특정기호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-Z002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코로나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19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본인부담지원대상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36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44475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코로나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19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관련 정리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2.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정신병원</a:t>
            </a:r>
            <a:endParaRPr lang="en-US" altLang="en-US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182686"/>
              </p:ext>
            </p:extLst>
          </p:nvPr>
        </p:nvGraphicFramePr>
        <p:xfrm>
          <a:off x="590550" y="1409700"/>
          <a:ext cx="8382000" cy="222123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90625"/>
                <a:gridCol w="838200"/>
                <a:gridCol w="1095375"/>
                <a:gridCol w="5257800"/>
              </a:tblGrid>
              <a:tr h="2314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종류</a:t>
                      </a:r>
                      <a:endParaRPr lang="ko-KR" altLang="en-US" sz="9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청구방법</a:t>
                      </a:r>
                      <a:endParaRPr lang="ko-KR" altLang="en-US" sz="9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확진자 및 의사환자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</a:p>
                    <a:p>
                      <a:pPr latinLnBrk="1"/>
                      <a:r>
                        <a:rPr lang="ko-KR" altLang="en-US" sz="900" b="0" baseline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조사대상유증상자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타상병진료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특정기호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-Z002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코로나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19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본인부담지원대상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</a:p>
                    <a:p>
                      <a:pPr latinLnBrk="1"/>
                      <a:r>
                        <a:rPr lang="ko-KR" altLang="en-US" sz="900" b="0" baseline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격리실입원료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산정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402909"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증상이 없는 </a:t>
                      </a:r>
                      <a:endParaRPr lang="en-US" altLang="ko-KR" sz="900" b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신규 입원환자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eaLnBrk="1" hangingPunct="1">
                        <a:buNone/>
                      </a:pP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단독검사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</a:t>
                      </a:r>
                    </a:p>
                    <a:p>
                      <a:pPr marL="0" indent="0" eaLnBrk="1" hangingPunct="1">
                        <a:buNone/>
                      </a:pP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취합검사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정신과정액</a:t>
                      </a:r>
                      <a:endParaRPr lang="en-US" altLang="ko-KR" sz="900" b="0" baseline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입원격리관리료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산정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선별급여 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50%)-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최대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4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회까지 산정</a:t>
                      </a:r>
                      <a:endParaRPr lang="en-US" altLang="ko-KR" sz="900" b="0" baseline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- AH041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(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병원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 - AH044 (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의원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endParaRPr lang="en-US" altLang="ko-KR" sz="900" b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타상병진료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baseline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특정기호없음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 MT001(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상해외인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 “O”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기재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</a:p>
                  </a:txBody>
                  <a:tcPr/>
                </a:tc>
              </a:tr>
              <a:tr h="2762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 eaLnBrk="1" hangingPunct="1">
                        <a:buNone/>
                      </a:pP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이외</a:t>
                      </a:r>
                      <a:endParaRPr lang="en-US" altLang="ko-KR" sz="900" b="0" baseline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격리실입원료산정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선별급여 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50%)-2</a:t>
                      </a:r>
                      <a:r>
                        <a:rPr lang="ko-KR" altLang="en-US" sz="900" b="0" baseline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인이상가능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최대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4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일까지 산정</a:t>
                      </a:r>
                      <a:endParaRPr lang="en-US" altLang="ko-KR" sz="900" b="0" baseline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70770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재원환자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eaLnBrk="1" hangingPunct="1">
                        <a:buNone/>
                      </a:pP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취합검사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eaLnBrk="1" hangingPunct="1">
                        <a:buNone/>
                      </a:pP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미접종자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및 </a:t>
                      </a: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추가접종미실시자</a:t>
                      </a:r>
                      <a:endParaRPr lang="en-US" altLang="ko-KR" sz="900" b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주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회 코로나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19 </a:t>
                      </a: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확진검사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취합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endParaRPr lang="en-US" altLang="ko-KR" sz="900" b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marL="0" indent="0" eaLnBrk="1" hangingPunct="1">
                        <a:buNone/>
                      </a:pP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코로나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19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본인부담지원대상</a:t>
                      </a:r>
                      <a:endParaRPr lang="en-US" altLang="ko-KR" sz="900" b="0" baseline="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marL="0" indent="0" eaLnBrk="1" hangingPunct="1">
                        <a:buNone/>
                      </a:pPr>
                      <a:r>
                        <a:rPr lang="ko-KR" altLang="en-US" sz="900" b="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타상병진료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특정기호</a:t>
                      </a:r>
                      <a:r>
                        <a:rPr lang="en-US" altLang="ko-KR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-Z002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코로나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19</a:t>
                      </a:r>
                      <a:r>
                        <a:rPr lang="ko-KR" altLang="en-US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본인부담지원대상</a:t>
                      </a:r>
                      <a:r>
                        <a:rPr lang="en-US" altLang="ko-KR" sz="900" b="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00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11689</TotalTime>
  <Words>412</Words>
  <Application>Microsoft Office PowerPoint</Application>
  <PresentationFormat>화면 슬라이드 쇼(4:3)</PresentationFormat>
  <Paragraphs>118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Default Design</vt:lpstr>
      <vt:lpstr>코로나19 관련 정리</vt:lpstr>
      <vt:lpstr>PowerPoint 프레젠테이션</vt:lpstr>
      <vt:lpstr>PowerPoint 프레젠테이션</vt:lpstr>
      <vt:lpstr>PowerPoint 프레젠테이션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294</cp:revision>
  <cp:lastPrinted>2021-12-19T05:39:52Z</cp:lastPrinted>
  <dcterms:created xsi:type="dcterms:W3CDTF">2005-02-28T14:06:28Z</dcterms:created>
  <dcterms:modified xsi:type="dcterms:W3CDTF">2021-12-19T23:23:32Z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