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68" r:id="rId2"/>
    <p:sldId id="299" r:id="rId3"/>
    <p:sldId id="300" r:id="rId4"/>
    <p:sldId id="301" r:id="rId5"/>
    <p:sldId id="303" r:id="rId6"/>
    <p:sldId id="302" r:id="rId7"/>
  </p:sldIdLst>
  <p:sldSz cx="9144000" cy="6858000" type="screen4x3"/>
  <p:notesSz cx="6797675" cy="9926638"/>
  <p:defaultTextStyle>
    <a:defPPr>
      <a:defRPr lang="fr-FR"/>
    </a:defPPr>
    <a:lvl1pPr algn="l" rtl="0" eaLnBrk="0" fontAlgn="base" hangingPunct="0">
      <a:spcBef>
        <a:spcPct val="0"/>
      </a:spcBef>
      <a:spcAft>
        <a:spcPct val="0"/>
      </a:spcAft>
      <a:defRPr sz="1000" b="1"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000" b="1"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000" b="1"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000" b="1"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000" b="1"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000" b="1"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1000" b="1"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1000" b="1"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1000" b="1"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680">
          <p15:clr>
            <a:srgbClr val="A4A3A4"/>
          </p15:clr>
        </p15:guide>
        <p15:guide id="2" pos="115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66"/>
    <a:srgbClr val="0067AC"/>
    <a:srgbClr val="D9E5F3"/>
    <a:srgbClr val="BDD2F2"/>
    <a:srgbClr val="D4E3F7"/>
    <a:srgbClr val="DDDDDD"/>
    <a:srgbClr val="EAEAEA"/>
    <a:srgbClr val="96B8D6"/>
    <a:srgbClr val="B4CCE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16D9F66E-5EB9-4882-86FB-DCBF35E3C3E4}" styleName="보통 스타일 4 - 강조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85BE263C-DBD7-4A20-BB59-AAB30ACAA65A}" styleName="보통 스타일 3 - 강조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EC20E35-A176-4012-BC5E-935CFFF8708E}" styleName="보통 스타일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1E171933-4619-4E11-9A3F-F7608DF75F80}" styleName="보통 스타일 1 - 강조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0660B408-B3CF-4A94-85FC-2B1E0A45F4A2}" styleName="어두운 스타일 2 - 강조 1/강조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2A488322-F2BA-4B5B-9748-0D474271808F}" styleName="보통 스타일 3 - 강조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93296810-A885-4BE3-A3E7-6D5BEEA58F35}" styleName="보통 스타일 2 - 강조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보통 스타일 2 - 강조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A107856-5554-42FB-B03E-39F5DBC370BA}" styleName="보통 스타일 4 - 강조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D7AC3CCA-C797-4891-BE02-D94E43425B78}" styleName="보통 스타일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C4B1156A-380E-4F78-BDF5-A606A8083BF9}" styleName="보통 스타일 4 - 강조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22838BEF-8BB2-4498-84A7-C5851F593DF1}" styleName="보통 스타일 4 - 강조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0505E3EF-67EA-436B-97B2-0124C06EBD24}" styleName="보통 스타일 4 - 강조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9DCAF9ED-07DC-4A11-8D7F-57B35C25682E}" styleName="보통 스타일 1 - 강조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0A1B5D5-9B99-4C35-A422-299274C87663}" styleName="보통 스타일 1 - 강조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F2DE63D5-997A-4646-A377-4702673A728D}" styleName="밝은 스타일 2 - 강조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E8B1032C-EA38-4F05-BA0D-38AFFFC7BED3}" styleName="밝은 스타일 3 - 강조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8799B23B-EC83-4686-B30A-512413B5E67A}" styleName="밝은 스타일 3 - 강조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BDBED569-4797-4DF1-A0F4-6AAB3CD982D8}" styleName="밝은 스타일 3 - 강조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801" autoAdjust="0"/>
    <p:restoredTop sz="94660"/>
  </p:normalViewPr>
  <p:slideViewPr>
    <p:cSldViewPr snapToGrid="0">
      <p:cViewPr>
        <p:scale>
          <a:sx n="100" d="100"/>
          <a:sy n="100" d="100"/>
        </p:scale>
        <p:origin x="-2310" y="-414"/>
      </p:cViewPr>
      <p:guideLst>
        <p:guide orient="horz" pos="1680"/>
        <p:guide pos="115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 b="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GB" altLang="en-US" dirty="0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445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GB" altLang="en-US" dirty="0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25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715155"/>
            <a:ext cx="5438140" cy="4466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noProof="0" smtClean="0"/>
              <a:t>Click to edit Master text styles</a:t>
            </a:r>
          </a:p>
          <a:p>
            <a:pPr lvl="1"/>
            <a:r>
              <a:rPr lang="en-GB" altLang="en-US" noProof="0" smtClean="0"/>
              <a:t>Second level</a:t>
            </a:r>
          </a:p>
          <a:p>
            <a:pPr lvl="2"/>
            <a:r>
              <a:rPr lang="en-GB" altLang="en-US" noProof="0" smtClean="0"/>
              <a:t>Third level</a:t>
            </a:r>
          </a:p>
          <a:p>
            <a:pPr lvl="3"/>
            <a:r>
              <a:rPr lang="en-GB" altLang="en-US" noProof="0" smtClean="0"/>
              <a:t>Fourth level</a:t>
            </a:r>
          </a:p>
          <a:p>
            <a:pPr lvl="4"/>
            <a:r>
              <a:rPr lang="en-GB" altLang="en-US" noProof="0" smtClean="0"/>
              <a:t>Fifth level</a:t>
            </a:r>
          </a:p>
        </p:txBody>
      </p:sp>
      <p:sp>
        <p:nvSpPr>
          <p:cNvPr id="225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428585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 b="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GB" altLang="en-US" dirty="0"/>
          </a:p>
        </p:txBody>
      </p:sp>
      <p:sp>
        <p:nvSpPr>
          <p:cNvPr id="225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5" y="9428585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8EEEF6CB-C50F-488A-99E7-79215D4B1CC0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62898660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fld id="{2D11F8D7-571E-4947-BB12-0CF48399898F}" type="slidenum">
              <a:rPr lang="en-GB" altLang="en-US" sz="1200" b="0">
                <a:solidFill>
                  <a:schemeClr val="tx1"/>
                </a:solidFill>
              </a:rPr>
              <a:pPr/>
              <a:t>1</a:t>
            </a:fld>
            <a:endParaRPr lang="en-GB" altLang="en-US" sz="1200" b="0" dirty="0">
              <a:solidFill>
                <a:schemeClr val="tx1"/>
              </a:solidFill>
            </a:endParaRPr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40384598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1" descr="stuff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129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20"/>
          <p:cNvSpPr>
            <a:spLocks noChangeArrowheads="1"/>
          </p:cNvSpPr>
          <p:nvPr userDrawn="1"/>
        </p:nvSpPr>
        <p:spPr bwMode="auto">
          <a:xfrm>
            <a:off x="0" y="6613525"/>
            <a:ext cx="9144000" cy="244475"/>
          </a:xfrm>
          <a:prstGeom prst="rect">
            <a:avLst/>
          </a:prstGeom>
          <a:solidFill>
            <a:srgbClr val="0033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dirty="0"/>
              <a:t>www.company.com</a:t>
            </a:r>
            <a:endParaRPr lang="fr-FR" altLang="en-US"/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3429000" y="5029200"/>
            <a:ext cx="5715000" cy="609600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/>
          <a:lstStyle>
            <a:lvl1pPr marL="0" indent="0" algn="ctr">
              <a:buFontTx/>
              <a:buNone/>
              <a:defRPr sz="20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altLang="en-US" noProof="0" smtClean="0"/>
              <a:t>Click to edit Master subtitle style</a:t>
            </a:r>
          </a:p>
        </p:txBody>
      </p:sp>
      <p:sp>
        <p:nvSpPr>
          <p:cNvPr id="8197" name="Rectangle 5"/>
          <p:cNvSpPr>
            <a:spLocks noGrp="1" noChangeArrowheads="1"/>
          </p:cNvSpPr>
          <p:nvPr>
            <p:ph type="ctrTitle"/>
          </p:nvPr>
        </p:nvSpPr>
        <p:spPr>
          <a:xfrm>
            <a:off x="3429000" y="3581400"/>
            <a:ext cx="5715000" cy="1470025"/>
          </a:xfrm>
          <a:solidFill>
            <a:schemeClr val="bg1"/>
          </a:solidFill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1440" anchor="t"/>
          <a:lstStyle>
            <a:lvl1pPr algn="ctr">
              <a:spcBef>
                <a:spcPct val="20000"/>
              </a:spcBef>
              <a:defRPr sz="4000" b="1">
                <a:solidFill>
                  <a:srgbClr val="FCAB1A"/>
                </a:solidFill>
                <a:latin typeface="Verdana" panose="020B0604030504040204" pitchFamily="34" charset="0"/>
              </a:defRPr>
            </a:lvl1pPr>
          </a:lstStyle>
          <a:p>
            <a:pPr lvl="0"/>
            <a:r>
              <a:rPr lang="en-US" altLang="en-US" noProof="0" smtClean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1851106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75530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15200" y="1400175"/>
            <a:ext cx="1828800" cy="47720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828800" y="1400175"/>
            <a:ext cx="5334000" cy="47720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51924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1400175"/>
            <a:ext cx="7315200" cy="581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1828800" y="2133600"/>
            <a:ext cx="7162800" cy="4038600"/>
          </a:xfrm>
        </p:spPr>
        <p:txBody>
          <a:bodyPr/>
          <a:lstStyle/>
          <a:p>
            <a:pPr lvl="0"/>
            <a:endParaRPr lang="en-GB" noProof="0" dirty="0" smtClean="0"/>
          </a:p>
        </p:txBody>
      </p:sp>
    </p:spTree>
    <p:extLst>
      <p:ext uri="{BB962C8B-B14F-4D97-AF65-F5344CB8AC3E}">
        <p14:creationId xmlns:p14="http://schemas.microsoft.com/office/powerpoint/2010/main" val="24949304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1400175"/>
            <a:ext cx="7315200" cy="581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828800" y="2133600"/>
            <a:ext cx="3505200" cy="4038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86400" y="2133600"/>
            <a:ext cx="3505200" cy="4038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33213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83701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272383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828800" y="2133600"/>
            <a:ext cx="3505200" cy="4038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86400" y="2133600"/>
            <a:ext cx="3505200" cy="4038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10560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35958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6756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351186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412030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272411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0" descr="stuff"/>
          <p:cNvPicPr>
            <a:picLocks noChangeAspect="1" noChangeArrowheads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129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33"/>
          <p:cNvSpPr>
            <a:spLocks noChangeArrowheads="1"/>
          </p:cNvSpPr>
          <p:nvPr userDrawn="1"/>
        </p:nvSpPr>
        <p:spPr bwMode="auto">
          <a:xfrm>
            <a:off x="1295400" y="1752600"/>
            <a:ext cx="7848600" cy="3505200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GB" altLang="en-US" dirty="0"/>
          </a:p>
        </p:txBody>
      </p:sp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828800" y="1400175"/>
            <a:ext cx="7315200" cy="581025"/>
          </a:xfrm>
          <a:prstGeom prst="rect">
            <a:avLst/>
          </a:prstGeom>
          <a:solidFill>
            <a:srgbClr val="0033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800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en-US" smtClean="0"/>
              <a:t>Click to edit Master title style</a:t>
            </a:r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828800" y="2133600"/>
            <a:ext cx="7162800" cy="403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en-US" smtClean="0"/>
              <a:t>Click to edit Master text styles</a:t>
            </a:r>
          </a:p>
          <a:p>
            <a:pPr lvl="1"/>
            <a:r>
              <a:rPr lang="fr-FR" altLang="en-US" smtClean="0"/>
              <a:t>Second level</a:t>
            </a:r>
          </a:p>
          <a:p>
            <a:pPr lvl="2"/>
            <a:r>
              <a:rPr lang="fr-FR" altLang="en-US" smtClean="0"/>
              <a:t>Third level</a:t>
            </a:r>
          </a:p>
          <a:p>
            <a:pPr lvl="3"/>
            <a:r>
              <a:rPr lang="fr-FR" altLang="en-US" smtClean="0"/>
              <a:t>Fourth level</a:t>
            </a:r>
          </a:p>
          <a:p>
            <a:pPr lvl="4"/>
            <a:r>
              <a:rPr lang="fr-FR" altLang="en-US" smtClean="0"/>
              <a:t>Fifth level</a:t>
            </a:r>
          </a:p>
        </p:txBody>
      </p:sp>
      <p:sp>
        <p:nvSpPr>
          <p:cNvPr id="1030" name="Rectangle 19"/>
          <p:cNvSpPr>
            <a:spLocks noChangeArrowheads="1"/>
          </p:cNvSpPr>
          <p:nvPr userDrawn="1"/>
        </p:nvSpPr>
        <p:spPr bwMode="auto">
          <a:xfrm>
            <a:off x="0" y="6613525"/>
            <a:ext cx="9144000" cy="244475"/>
          </a:xfrm>
          <a:prstGeom prst="rect">
            <a:avLst/>
          </a:prstGeom>
          <a:solidFill>
            <a:srgbClr val="0033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dirty="0"/>
              <a:t>www.company.com</a:t>
            </a:r>
            <a:endParaRPr lang="fr-FR" altLang="en-US"/>
          </a:p>
        </p:txBody>
      </p:sp>
      <p:sp>
        <p:nvSpPr>
          <p:cNvPr id="1031" name="Oval 23"/>
          <p:cNvSpPr>
            <a:spLocks noChangeArrowheads="1"/>
          </p:cNvSpPr>
          <p:nvPr userDrawn="1"/>
        </p:nvSpPr>
        <p:spPr bwMode="auto">
          <a:xfrm>
            <a:off x="1433513" y="6159500"/>
            <a:ext cx="65087" cy="65088"/>
          </a:xfrm>
          <a:prstGeom prst="ellipse">
            <a:avLst/>
          </a:prstGeom>
          <a:solidFill>
            <a:srgbClr val="BDD2F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GB" altLang="en-US" dirty="0"/>
          </a:p>
        </p:txBody>
      </p:sp>
      <p:sp>
        <p:nvSpPr>
          <p:cNvPr id="1032" name="Oval 24"/>
          <p:cNvSpPr>
            <a:spLocks noChangeArrowheads="1"/>
          </p:cNvSpPr>
          <p:nvPr userDrawn="1"/>
        </p:nvSpPr>
        <p:spPr bwMode="auto">
          <a:xfrm>
            <a:off x="2193925" y="6159500"/>
            <a:ext cx="65088" cy="65088"/>
          </a:xfrm>
          <a:prstGeom prst="ellipse">
            <a:avLst/>
          </a:prstGeom>
          <a:solidFill>
            <a:srgbClr val="BDD2F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GB" altLang="en-US" dirty="0"/>
          </a:p>
        </p:txBody>
      </p:sp>
      <p:sp>
        <p:nvSpPr>
          <p:cNvPr id="1033" name="Oval 25"/>
          <p:cNvSpPr>
            <a:spLocks noChangeArrowheads="1"/>
          </p:cNvSpPr>
          <p:nvPr userDrawn="1"/>
        </p:nvSpPr>
        <p:spPr bwMode="auto">
          <a:xfrm>
            <a:off x="2954338" y="6159500"/>
            <a:ext cx="65087" cy="65088"/>
          </a:xfrm>
          <a:prstGeom prst="ellipse">
            <a:avLst/>
          </a:prstGeom>
          <a:solidFill>
            <a:srgbClr val="BDD2F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GB" altLang="en-US" dirty="0"/>
          </a:p>
        </p:txBody>
      </p:sp>
      <p:sp>
        <p:nvSpPr>
          <p:cNvPr id="1034" name="Oval 26"/>
          <p:cNvSpPr>
            <a:spLocks noChangeArrowheads="1"/>
          </p:cNvSpPr>
          <p:nvPr userDrawn="1"/>
        </p:nvSpPr>
        <p:spPr bwMode="auto">
          <a:xfrm>
            <a:off x="3714750" y="6159500"/>
            <a:ext cx="65088" cy="65088"/>
          </a:xfrm>
          <a:prstGeom prst="ellipse">
            <a:avLst/>
          </a:prstGeom>
          <a:solidFill>
            <a:srgbClr val="BDD2F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GB" altLang="en-US" dirty="0"/>
          </a:p>
        </p:txBody>
      </p:sp>
      <p:sp>
        <p:nvSpPr>
          <p:cNvPr id="1035" name="Oval 27"/>
          <p:cNvSpPr>
            <a:spLocks noChangeArrowheads="1"/>
          </p:cNvSpPr>
          <p:nvPr userDrawn="1"/>
        </p:nvSpPr>
        <p:spPr bwMode="auto">
          <a:xfrm>
            <a:off x="4475163" y="6159500"/>
            <a:ext cx="65087" cy="65088"/>
          </a:xfrm>
          <a:prstGeom prst="ellipse">
            <a:avLst/>
          </a:prstGeom>
          <a:solidFill>
            <a:srgbClr val="BDD2F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GB" altLang="en-US" dirty="0"/>
          </a:p>
        </p:txBody>
      </p:sp>
      <p:sp>
        <p:nvSpPr>
          <p:cNvPr id="1036" name="Oval 28"/>
          <p:cNvSpPr>
            <a:spLocks noChangeArrowheads="1"/>
          </p:cNvSpPr>
          <p:nvPr userDrawn="1"/>
        </p:nvSpPr>
        <p:spPr bwMode="auto">
          <a:xfrm>
            <a:off x="5237163" y="6159500"/>
            <a:ext cx="65087" cy="65088"/>
          </a:xfrm>
          <a:prstGeom prst="ellipse">
            <a:avLst/>
          </a:prstGeom>
          <a:solidFill>
            <a:srgbClr val="BDD2F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GB" altLang="en-US" dirty="0"/>
          </a:p>
        </p:txBody>
      </p:sp>
      <p:sp>
        <p:nvSpPr>
          <p:cNvPr id="1037" name="Oval 29"/>
          <p:cNvSpPr>
            <a:spLocks noChangeArrowheads="1"/>
          </p:cNvSpPr>
          <p:nvPr userDrawn="1"/>
        </p:nvSpPr>
        <p:spPr bwMode="auto">
          <a:xfrm>
            <a:off x="5997575" y="6159500"/>
            <a:ext cx="65088" cy="65088"/>
          </a:xfrm>
          <a:prstGeom prst="ellipse">
            <a:avLst/>
          </a:prstGeom>
          <a:solidFill>
            <a:srgbClr val="BDD2F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GB" altLang="en-US" dirty="0"/>
          </a:p>
        </p:txBody>
      </p:sp>
      <p:sp>
        <p:nvSpPr>
          <p:cNvPr id="1038" name="Oval 30"/>
          <p:cNvSpPr>
            <a:spLocks noChangeArrowheads="1"/>
          </p:cNvSpPr>
          <p:nvPr userDrawn="1"/>
        </p:nvSpPr>
        <p:spPr bwMode="auto">
          <a:xfrm>
            <a:off x="6757988" y="6159500"/>
            <a:ext cx="65087" cy="65088"/>
          </a:xfrm>
          <a:prstGeom prst="ellipse">
            <a:avLst/>
          </a:prstGeom>
          <a:solidFill>
            <a:srgbClr val="BDD2F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GB" altLang="en-US" dirty="0"/>
          </a:p>
        </p:txBody>
      </p:sp>
      <p:sp>
        <p:nvSpPr>
          <p:cNvPr id="1039" name="Oval 31"/>
          <p:cNvSpPr>
            <a:spLocks noChangeArrowheads="1"/>
          </p:cNvSpPr>
          <p:nvPr userDrawn="1"/>
        </p:nvSpPr>
        <p:spPr bwMode="auto">
          <a:xfrm>
            <a:off x="7518400" y="6159500"/>
            <a:ext cx="65088" cy="65088"/>
          </a:xfrm>
          <a:prstGeom prst="ellipse">
            <a:avLst/>
          </a:prstGeom>
          <a:solidFill>
            <a:srgbClr val="BDD2F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GB" altLang="en-US" dirty="0"/>
          </a:p>
        </p:txBody>
      </p:sp>
      <p:sp>
        <p:nvSpPr>
          <p:cNvPr id="1040" name="Oval 32"/>
          <p:cNvSpPr>
            <a:spLocks noChangeArrowheads="1"/>
          </p:cNvSpPr>
          <p:nvPr userDrawn="1"/>
        </p:nvSpPr>
        <p:spPr bwMode="auto">
          <a:xfrm>
            <a:off x="8280400" y="6159500"/>
            <a:ext cx="65088" cy="65088"/>
          </a:xfrm>
          <a:prstGeom prst="ellipse">
            <a:avLst/>
          </a:prstGeom>
          <a:solidFill>
            <a:srgbClr val="BDD2F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GB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74" r:id="rId13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kern="12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panose="020B060402020202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panose="020B060402020202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panose="020B060402020202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panose="020B06040202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panose="020B06040202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panose="020B06040202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panose="020B06040202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B4CCE2"/>
        </a:buClr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B4CCE2"/>
        </a:buClr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B4CCE2"/>
        </a:buClr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B4CCE2"/>
        </a:buClr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B4CCE2"/>
        </a:buClr>
        <a:buChar char="»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425575" y="1358900"/>
            <a:ext cx="6781800" cy="1470025"/>
          </a:xfrm>
        </p:spPr>
        <p:txBody>
          <a:bodyPr/>
          <a:lstStyle/>
          <a:p>
            <a:pPr eaLnBrk="1" hangingPunct="1"/>
            <a:r>
              <a:rPr lang="en-US" altLang="ko-KR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2022</a:t>
            </a:r>
            <a:r>
              <a:rPr lang="ko-KR" altLang="en-US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년 </a:t>
            </a:r>
            <a:r>
              <a:rPr lang="en-US" altLang="ko-KR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7</a:t>
            </a:r>
            <a:r>
              <a:rPr lang="ko-KR" altLang="en-US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월 </a:t>
            </a:r>
            <a:r>
              <a:rPr lang="en-US" altLang="ko-KR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1</a:t>
            </a:r>
            <a:r>
              <a:rPr lang="ko-KR" altLang="en-US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일 식대수가 주요 개정사항</a:t>
            </a:r>
            <a:endParaRPr lang="en-US" altLang="en-US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  <p:pic>
        <p:nvPicPr>
          <p:cNvPr id="3074" name="Picture 2" descr="\\윤강일\Setup\클릭로고\clickLogo_가로형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01975" y="228518"/>
            <a:ext cx="1415855" cy="3621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244475" y="666747"/>
            <a:ext cx="8826500" cy="59150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eaLnBrk="1" hangingPunct="1">
              <a:buNone/>
            </a:pPr>
            <a:r>
              <a:rPr lang="en-US" altLang="ko-KR" sz="1000" dirty="0" smtClean="0">
                <a:latin typeface="함초롬돋움" panose="020B0604000101010101" pitchFamily="50" charset="-127"/>
                <a:ea typeface="함초롬돋움"/>
                <a:cs typeface="함초롬돋움" panose="020B0604000101010101" pitchFamily="50" charset="-127"/>
              </a:rPr>
              <a:t>                    </a:t>
            </a:r>
            <a:r>
              <a:rPr lang="en-US" altLang="ko-KR" sz="1000" dirty="0" smtClean="0">
                <a:latin typeface="함초롬돋움" panose="020B0604000101010101" pitchFamily="50" charset="-127"/>
                <a:ea typeface="함초롬돋움"/>
                <a:cs typeface="함초롬돋움" panose="020B0604000101010101" pitchFamily="50" charset="-127"/>
              </a:rPr>
              <a:t>  2022</a:t>
            </a:r>
            <a:r>
              <a:rPr lang="ko-KR" altLang="en-US" sz="1000" dirty="0" smtClean="0">
                <a:latin typeface="함초롬돋움" panose="020B0604000101010101" pitchFamily="50" charset="-127"/>
                <a:ea typeface="함초롬돋움"/>
                <a:cs typeface="함초롬돋움" panose="020B0604000101010101" pitchFamily="50" charset="-127"/>
              </a:rPr>
              <a:t>년 </a:t>
            </a:r>
            <a:r>
              <a:rPr lang="en-US" altLang="ko-KR" sz="1000" dirty="0" smtClean="0">
                <a:latin typeface="함초롬돋움" panose="020B0604000101010101" pitchFamily="50" charset="-127"/>
                <a:ea typeface="함초롬돋움"/>
                <a:cs typeface="함초롬돋움" panose="020B0604000101010101" pitchFamily="50" charset="-127"/>
              </a:rPr>
              <a:t>7</a:t>
            </a:r>
            <a:r>
              <a:rPr lang="ko-KR" altLang="en-US" sz="1000" dirty="0" smtClean="0">
                <a:latin typeface="함초롬돋움" panose="020B0604000101010101" pitchFamily="50" charset="-127"/>
                <a:ea typeface="함초롬돋움"/>
                <a:cs typeface="함초롬돋움" panose="020B0604000101010101" pitchFamily="50" charset="-127"/>
              </a:rPr>
              <a:t>월 </a:t>
            </a:r>
            <a:r>
              <a:rPr lang="en-US" altLang="ko-KR" sz="1000" dirty="0" smtClean="0">
                <a:latin typeface="함초롬돋움" panose="020B0604000101010101" pitchFamily="50" charset="-127"/>
                <a:ea typeface="함초롬돋움"/>
                <a:cs typeface="함초롬돋움" panose="020B0604000101010101" pitchFamily="50" charset="-127"/>
              </a:rPr>
              <a:t>1</a:t>
            </a:r>
            <a:r>
              <a:rPr lang="ko-KR" altLang="en-US" sz="1000" dirty="0" smtClean="0">
                <a:latin typeface="함초롬돋움" panose="020B0604000101010101" pitchFamily="50" charset="-127"/>
                <a:ea typeface="함초롬돋움"/>
                <a:cs typeface="함초롬돋움" panose="020B0604000101010101" pitchFamily="50" charset="-127"/>
              </a:rPr>
              <a:t>일 식대수가 </a:t>
            </a:r>
            <a:r>
              <a:rPr lang="ko-KR" altLang="en-US" sz="1000" dirty="0" smtClean="0">
                <a:latin typeface="함초롬돋움" panose="020B0604000101010101" pitchFamily="50" charset="-127"/>
                <a:ea typeface="함초롬돋움"/>
                <a:cs typeface="함초롬돋움" panose="020B0604000101010101" pitchFamily="50" charset="-127"/>
              </a:rPr>
              <a:t>주요 변경사항</a:t>
            </a:r>
            <a:endParaRPr lang="en-US" altLang="ko-KR" sz="1000" dirty="0" smtClean="0">
              <a:latin typeface="함초롬돋움" panose="020B0604000101010101" pitchFamily="50" charset="-127"/>
              <a:ea typeface="함초롬돋움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000" b="0" dirty="0" smtClean="0">
                <a:latin typeface="함초롬돋움" panose="020B0604000101010101" pitchFamily="50" charset="-127"/>
                <a:ea typeface="함초롬돋움"/>
                <a:cs typeface="함초롬돋움" panose="020B0604000101010101" pitchFamily="50" charset="-127"/>
              </a:rPr>
              <a:t>         </a:t>
            </a:r>
          </a:p>
          <a:p>
            <a:pPr marL="0" indent="0" eaLnBrk="1" hangingPunct="1">
              <a:buNone/>
            </a:pPr>
            <a:r>
              <a:rPr lang="en-US" altLang="ko-KR" sz="1000" b="0" dirty="0" smtClean="0">
                <a:latin typeface="함초롬돋움" panose="020B0604000101010101" pitchFamily="50" charset="-127"/>
                <a:ea typeface="함초롬돋움"/>
                <a:cs typeface="함초롬돋움" panose="020B0604000101010101" pitchFamily="50" charset="-127"/>
              </a:rPr>
              <a:t>      1</a:t>
            </a:r>
            <a:r>
              <a:rPr lang="en-US" altLang="ko-KR" sz="1000" b="0" dirty="0">
                <a:latin typeface="함초롬돋움" panose="020B0604000101010101" pitchFamily="50" charset="-127"/>
                <a:ea typeface="함초롬돋움"/>
                <a:cs typeface="함초롬돋움" panose="020B0604000101010101" pitchFamily="50" charset="-127"/>
              </a:rPr>
              <a:t>. </a:t>
            </a:r>
            <a:r>
              <a:rPr lang="ko-KR" altLang="en-US" sz="1000" b="0" dirty="0">
                <a:latin typeface="함초롬돋움" panose="020B0604000101010101" pitchFamily="50" charset="-127"/>
                <a:ea typeface="함초롬돋움"/>
                <a:cs typeface="함초롬돋움" panose="020B0604000101010101" pitchFamily="50" charset="-127"/>
              </a:rPr>
              <a:t>적용일자 </a:t>
            </a:r>
            <a:r>
              <a:rPr lang="en-US" altLang="ko-KR" sz="1000" b="0" dirty="0">
                <a:latin typeface="함초롬돋움" panose="020B0604000101010101" pitchFamily="50" charset="-127"/>
                <a:ea typeface="함초롬돋움"/>
                <a:cs typeface="함초롬돋움" panose="020B0604000101010101" pitchFamily="50" charset="-127"/>
              </a:rPr>
              <a:t>: 2022</a:t>
            </a:r>
            <a:r>
              <a:rPr lang="ko-KR" altLang="en-US" sz="1000" b="0" dirty="0">
                <a:latin typeface="함초롬돋움" panose="020B0604000101010101" pitchFamily="50" charset="-127"/>
                <a:ea typeface="함초롬돋움"/>
                <a:cs typeface="함초롬돋움" panose="020B0604000101010101" pitchFamily="50" charset="-127"/>
              </a:rPr>
              <a:t>년 </a:t>
            </a:r>
            <a:r>
              <a:rPr lang="en-US" altLang="ko-KR" sz="1000" b="0" dirty="0">
                <a:latin typeface="함초롬돋움" panose="020B0604000101010101" pitchFamily="50" charset="-127"/>
                <a:ea typeface="함초롬돋움"/>
                <a:cs typeface="함초롬돋움" panose="020B0604000101010101" pitchFamily="50" charset="-127"/>
              </a:rPr>
              <a:t>7</a:t>
            </a:r>
            <a:r>
              <a:rPr lang="ko-KR" altLang="en-US" sz="1000" b="0" dirty="0">
                <a:latin typeface="함초롬돋움" panose="020B0604000101010101" pitchFamily="50" charset="-127"/>
                <a:ea typeface="함초롬돋움"/>
                <a:cs typeface="함초롬돋움" panose="020B0604000101010101" pitchFamily="50" charset="-127"/>
              </a:rPr>
              <a:t>월 </a:t>
            </a:r>
            <a:r>
              <a:rPr lang="en-US" altLang="ko-KR" sz="1000" b="0" dirty="0">
                <a:latin typeface="함초롬돋움" panose="020B0604000101010101" pitchFamily="50" charset="-127"/>
                <a:ea typeface="함초롬돋움"/>
                <a:cs typeface="함초롬돋움" panose="020B0604000101010101" pitchFamily="50" charset="-127"/>
              </a:rPr>
              <a:t>1</a:t>
            </a:r>
            <a:r>
              <a:rPr lang="ko-KR" altLang="en-US" sz="1000" b="0" dirty="0" smtClean="0">
                <a:latin typeface="함초롬돋움" panose="020B0604000101010101" pitchFamily="50" charset="-127"/>
                <a:ea typeface="함초롬돋움"/>
                <a:cs typeface="함초롬돋움" panose="020B0604000101010101" pitchFamily="50" charset="-127"/>
              </a:rPr>
              <a:t>일</a:t>
            </a:r>
            <a:r>
              <a:rPr lang="en-US" altLang="ko-KR" sz="1000" b="0" dirty="0" smtClean="0">
                <a:latin typeface="함초롬돋움" panose="020B0604000101010101" pitchFamily="50" charset="-127"/>
                <a:ea typeface="함초롬돋움"/>
                <a:cs typeface="함초롬돋움" panose="020B0604000101010101" pitchFamily="50" charset="-127"/>
              </a:rPr>
              <a:t>    </a:t>
            </a:r>
          </a:p>
          <a:p>
            <a:pPr marL="0" indent="0" eaLnBrk="1" hangingPunct="1">
              <a:buNone/>
            </a:pPr>
            <a:r>
              <a:rPr lang="en-US" altLang="ko-KR" sz="1000" b="0" dirty="0" smtClean="0">
                <a:latin typeface="함초롬돋움" panose="020B0604000101010101" pitchFamily="50" charset="-127"/>
                <a:ea typeface="함초롬돋움"/>
                <a:cs typeface="함초롬돋움" panose="020B0604000101010101" pitchFamily="50" charset="-127"/>
              </a:rPr>
              <a:t>      2. </a:t>
            </a:r>
            <a:r>
              <a:rPr lang="ko-KR" altLang="en-US" sz="1000" b="0" dirty="0" smtClean="0">
                <a:latin typeface="함초롬돋움" panose="020B0604000101010101" pitchFamily="50" charset="-127"/>
                <a:ea typeface="함초롬돋움"/>
                <a:cs typeface="함초롬돋움" panose="020B0604000101010101" pitchFamily="50" charset="-127"/>
              </a:rPr>
              <a:t>건강보험</a:t>
            </a:r>
            <a:endParaRPr lang="en-US" altLang="ko-KR" sz="1000" b="0" dirty="0" smtClean="0">
              <a:latin typeface="함초롬돋움" panose="020B0604000101010101" pitchFamily="50" charset="-127"/>
              <a:ea typeface="함초롬돋움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000" b="0" dirty="0" smtClean="0">
                <a:latin typeface="함초롬돋움" panose="020B0604000101010101" pitchFamily="50" charset="-127"/>
                <a:ea typeface="함초롬돋움"/>
                <a:cs typeface="함초롬돋움" panose="020B0604000101010101" pitchFamily="50" charset="-127"/>
              </a:rPr>
              <a:t>       </a:t>
            </a:r>
            <a:endParaRPr lang="en-US" altLang="ko-KR" sz="1000" b="0" dirty="0" smtClean="0">
              <a:latin typeface="함초롬돋움" panose="020B0604000101010101" pitchFamily="50" charset="-127"/>
              <a:ea typeface="함초롬돋움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000" dirty="0">
                <a:latin typeface="함초롬돋움" panose="020B0604000101010101" pitchFamily="50" charset="-127"/>
                <a:ea typeface="함초롬돋움"/>
                <a:cs typeface="함초롬돋움" panose="020B0604000101010101" pitchFamily="50" charset="-127"/>
              </a:rPr>
              <a:t>       </a:t>
            </a:r>
            <a:endParaRPr lang="en-US" altLang="ko-KR" sz="1000" dirty="0" smtClean="0">
              <a:latin typeface="함초롬돋움" panose="020B0604000101010101" pitchFamily="50" charset="-127"/>
              <a:ea typeface="함초롬돋움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endParaRPr lang="en-US" altLang="ko-KR" sz="1000" dirty="0">
              <a:latin typeface="함초롬돋움" panose="020B0604000101010101" pitchFamily="50" charset="-127"/>
              <a:ea typeface="함초롬돋움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endParaRPr lang="en-US" altLang="ko-KR" sz="1000" dirty="0" smtClean="0">
              <a:latin typeface="함초롬돋움" panose="020B0604000101010101" pitchFamily="50" charset="-127"/>
              <a:ea typeface="함초롬돋움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endParaRPr lang="en-US" altLang="ko-KR" sz="1000" dirty="0">
              <a:latin typeface="함초롬돋움" panose="020B0604000101010101" pitchFamily="50" charset="-127"/>
              <a:ea typeface="함초롬돋움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endParaRPr lang="en-US" altLang="ko-KR" sz="1000" dirty="0" smtClean="0">
              <a:latin typeface="함초롬돋움" panose="020B0604000101010101" pitchFamily="50" charset="-127"/>
              <a:ea typeface="함초롬돋움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endParaRPr lang="en-US" altLang="ko-KR" sz="1000" dirty="0">
              <a:latin typeface="함초롬돋움" panose="020B0604000101010101" pitchFamily="50" charset="-127"/>
              <a:ea typeface="함초롬돋움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endParaRPr lang="en-US" altLang="ko-KR" sz="1000" dirty="0" smtClean="0">
              <a:latin typeface="함초롬돋움" panose="020B0604000101010101" pitchFamily="50" charset="-127"/>
              <a:ea typeface="함초롬돋움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endParaRPr lang="en-US" altLang="ko-KR" sz="1000" dirty="0">
              <a:latin typeface="함초롬돋움" panose="020B0604000101010101" pitchFamily="50" charset="-127"/>
              <a:ea typeface="함초롬돋움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endParaRPr lang="en-US" altLang="ko-KR" sz="1000" dirty="0" smtClean="0">
              <a:latin typeface="함초롬돋움" panose="020B0604000101010101" pitchFamily="50" charset="-127"/>
              <a:ea typeface="함초롬돋움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endParaRPr lang="en-US" altLang="ko-KR" sz="1000" dirty="0">
              <a:latin typeface="함초롬돋움" panose="020B0604000101010101" pitchFamily="50" charset="-127"/>
              <a:ea typeface="함초롬돋움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endParaRPr lang="en-US" altLang="ko-KR" sz="1000" dirty="0" smtClean="0">
              <a:latin typeface="함초롬돋움" panose="020B0604000101010101" pitchFamily="50" charset="-127"/>
              <a:ea typeface="함초롬돋움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endParaRPr lang="en-US" altLang="ko-KR" sz="1000" dirty="0">
              <a:latin typeface="함초롬돋움" panose="020B0604000101010101" pitchFamily="50" charset="-127"/>
              <a:ea typeface="함초롬돋움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endParaRPr lang="en-US" altLang="ko-KR" sz="1000" dirty="0" smtClean="0">
              <a:latin typeface="함초롬돋움" panose="020B0604000101010101" pitchFamily="50" charset="-127"/>
              <a:ea typeface="함초롬돋움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endParaRPr lang="en-US" altLang="ko-KR" sz="1000" dirty="0">
              <a:latin typeface="함초롬돋움" panose="020B0604000101010101" pitchFamily="50" charset="-127"/>
              <a:ea typeface="함초롬돋움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endParaRPr lang="en-US" altLang="ko-KR" sz="1000" dirty="0" smtClean="0">
              <a:latin typeface="함초롬돋움" panose="020B0604000101010101" pitchFamily="50" charset="-127"/>
              <a:ea typeface="함초롬돋움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000" dirty="0" smtClean="0">
                <a:latin typeface="함초롬돋움" panose="020B0604000101010101" pitchFamily="50" charset="-127"/>
                <a:ea typeface="함초롬돋움"/>
                <a:cs typeface="함초롬돋움" panose="020B0604000101010101" pitchFamily="50" charset="-127"/>
              </a:rPr>
              <a:t> </a:t>
            </a:r>
            <a:endParaRPr lang="en-US" altLang="ko-KR" sz="1000" b="0" dirty="0" smtClean="0">
              <a:latin typeface="함초롬돋움" panose="020B0604000101010101" pitchFamily="50" charset="-127"/>
              <a:ea typeface="함초롬돋움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000" b="0" dirty="0">
                <a:latin typeface="함초롬돋움" panose="020B0604000101010101" pitchFamily="50" charset="-127"/>
                <a:ea typeface="함초롬돋움"/>
                <a:cs typeface="함초롬돋움" panose="020B0604000101010101" pitchFamily="50" charset="-127"/>
              </a:rPr>
              <a:t> </a:t>
            </a:r>
            <a:r>
              <a:rPr lang="en-US" altLang="ko-KR" sz="1000" b="0" dirty="0" smtClean="0">
                <a:latin typeface="함초롬돋움" panose="020B0604000101010101" pitchFamily="50" charset="-127"/>
                <a:ea typeface="함초롬돋움"/>
                <a:cs typeface="함초롬돋움" panose="020B0604000101010101" pitchFamily="50" charset="-127"/>
              </a:rPr>
              <a:t>               </a:t>
            </a:r>
            <a:r>
              <a:rPr lang="en-US" altLang="ko-KR" sz="1000" dirty="0" smtClean="0">
                <a:latin typeface="함초롬돋움" panose="020B0604000101010101" pitchFamily="50" charset="-127"/>
                <a:ea typeface="함초롬돋움"/>
                <a:cs typeface="함초롬돋움" panose="020B0604000101010101" pitchFamily="50" charset="-127"/>
              </a:rPr>
              <a:t>             </a:t>
            </a:r>
          </a:p>
          <a:p>
            <a:pPr marL="0" indent="0" eaLnBrk="1" hangingPunct="1">
              <a:buNone/>
            </a:pPr>
            <a:r>
              <a:rPr lang="en-US" altLang="en-US" sz="1000" dirty="0">
                <a:latin typeface="함초롬돋움" panose="020B0604000101010101" pitchFamily="50" charset="-127"/>
                <a:ea typeface="함초롬돋움"/>
                <a:cs typeface="함초롬돋움" panose="020B0604000101010101" pitchFamily="50" charset="-127"/>
              </a:rPr>
              <a:t> </a:t>
            </a:r>
            <a:r>
              <a:rPr lang="en-US" altLang="en-US" sz="1000" dirty="0" smtClean="0">
                <a:latin typeface="함초롬돋움" panose="020B0604000101010101" pitchFamily="50" charset="-127"/>
                <a:ea typeface="함초롬돋움"/>
                <a:cs typeface="함초롬돋움" panose="020B0604000101010101" pitchFamily="50" charset="-127"/>
              </a:rPr>
              <a:t>        </a:t>
            </a:r>
          </a:p>
          <a:p>
            <a:pPr marL="0" indent="0" eaLnBrk="1" hangingPunct="1">
              <a:buNone/>
            </a:pPr>
            <a:r>
              <a:rPr lang="en-US" altLang="en-US" sz="1000" b="1" dirty="0">
                <a:latin typeface="함초롬돋움" panose="020B0604000101010101" pitchFamily="50" charset="-127"/>
                <a:ea typeface="함초롬돋움"/>
                <a:cs typeface="함초롬돋움" panose="020B0604000101010101" pitchFamily="50" charset="-127"/>
              </a:rPr>
              <a:t> </a:t>
            </a:r>
            <a:r>
              <a:rPr lang="en-US" altLang="en-US" sz="1000" b="1" dirty="0" smtClean="0">
                <a:latin typeface="함초롬돋움" panose="020B0604000101010101" pitchFamily="50" charset="-127"/>
                <a:ea typeface="함초롬돋움"/>
                <a:cs typeface="함초롬돋움" panose="020B0604000101010101" pitchFamily="50" charset="-127"/>
              </a:rPr>
              <a:t>            </a:t>
            </a:r>
          </a:p>
        </p:txBody>
      </p:sp>
      <p:graphicFrame>
        <p:nvGraphicFramePr>
          <p:cNvPr id="2" name="표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069371"/>
              </p:ext>
            </p:extLst>
          </p:nvPr>
        </p:nvGraphicFramePr>
        <p:xfrm>
          <a:off x="771525" y="2009773"/>
          <a:ext cx="8166012" cy="406837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14375"/>
                <a:gridCol w="2387627"/>
                <a:gridCol w="1986463"/>
                <a:gridCol w="3077547"/>
              </a:tblGrid>
              <a:tr h="231106"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900" dirty="0" smtClean="0">
                          <a:solidFill>
                            <a:srgbClr val="003366"/>
                          </a:solidFill>
                          <a:ea typeface="함초롬돋움"/>
                        </a:rPr>
                        <a:t>구분</a:t>
                      </a:r>
                      <a:endParaRPr lang="ko-KR" altLang="en-US" sz="900" b="0" dirty="0">
                        <a:solidFill>
                          <a:srgbClr val="003366"/>
                        </a:solidFill>
                        <a:latin typeface="함초롬돋움" panose="020B0604000101010101" pitchFamily="50" charset="-127"/>
                        <a:ea typeface="함초롬돋움"/>
                        <a:cs typeface="함초롬돋움" panose="020B0604000101010101" pitchFamily="50" charset="-127"/>
                      </a:endParaRP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900" dirty="0" smtClean="0">
                          <a:solidFill>
                            <a:srgbClr val="003366"/>
                          </a:solidFill>
                          <a:ea typeface="함초롬돋움"/>
                        </a:rPr>
                        <a:t>현행</a:t>
                      </a:r>
                      <a:endParaRPr lang="ko-KR" altLang="en-US" sz="900" b="0" dirty="0">
                        <a:solidFill>
                          <a:srgbClr val="003366"/>
                        </a:solidFill>
                        <a:latin typeface="함초롬돋움" panose="020B0604000101010101" pitchFamily="50" charset="-127"/>
                        <a:ea typeface="함초롬돋움"/>
                        <a:cs typeface="함초롬돋움" panose="020B0604000101010101" pitchFamily="50" charset="-127"/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900" dirty="0" smtClean="0">
                          <a:solidFill>
                            <a:srgbClr val="003366"/>
                          </a:solidFill>
                          <a:ea typeface="함초롬돋움"/>
                        </a:rPr>
                        <a:t>개정</a:t>
                      </a:r>
                      <a:endParaRPr lang="ko-KR" altLang="en-US" sz="900" b="0" dirty="0">
                        <a:solidFill>
                          <a:srgbClr val="003366"/>
                        </a:solidFill>
                        <a:latin typeface="함초롬돋움" panose="020B0604000101010101" pitchFamily="50" charset="-127"/>
                        <a:ea typeface="함초롬돋움"/>
                        <a:cs typeface="함초롬돋움" panose="020B0604000101010101" pitchFamily="50" charset="-127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900" b="0" dirty="0">
                        <a:latin typeface="함초롬돋움" panose="020B0604000101010101" pitchFamily="50" charset="-127"/>
                        <a:ea typeface="함초롬돋움" panose="020B0604000101010101" pitchFamily="50" charset="-127"/>
                        <a:cs typeface="함초롬돋움" panose="020B0604000101010101" pitchFamily="50" charset="-127"/>
                      </a:endParaRPr>
                    </a:p>
                  </a:txBody>
                  <a:tcPr/>
                </a:tc>
              </a:tr>
              <a:tr h="231106">
                <a:tc vMerge="1">
                  <a:txBody>
                    <a:bodyPr/>
                    <a:lstStyle/>
                    <a:p>
                      <a:pPr latinLnBrk="1"/>
                      <a:endParaRPr lang="ko-KR" altLang="en-US" sz="900" b="0" dirty="0">
                        <a:latin typeface="함초롬돋움" panose="020B0604000101010101" pitchFamily="50" charset="-127"/>
                        <a:ea typeface="함초롬돋움" panose="020B0604000101010101" pitchFamily="50" charset="-127"/>
                        <a:cs typeface="함초롬돋움" panose="020B0604000101010101" pitchFamily="50" charset="-127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 sz="900" b="0" dirty="0">
                        <a:latin typeface="함초롬돋움" panose="020B0604000101010101" pitchFamily="50" charset="-127"/>
                        <a:ea typeface="함초롬돋움" panose="020B0604000101010101" pitchFamily="50" charset="-127"/>
                        <a:cs typeface="함초롬돋움" panose="020B0604000101010101" pitchFamily="50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dirty="0" err="1" smtClean="0">
                          <a:solidFill>
                            <a:srgbClr val="003366"/>
                          </a:solidFill>
                          <a:ea typeface="함초롬돋움"/>
                        </a:rPr>
                        <a:t>의원급</a:t>
                      </a:r>
                      <a:endParaRPr lang="ko-KR" altLang="en-US" sz="900" b="0" dirty="0">
                        <a:solidFill>
                          <a:srgbClr val="003366"/>
                        </a:solidFill>
                        <a:latin typeface="함초롬돋움" panose="020B0604000101010101" pitchFamily="50" charset="-127"/>
                        <a:ea typeface="함초롬돋움"/>
                        <a:cs typeface="함초롬돋움" panose="020B0604000101010101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dirty="0" err="1" smtClean="0">
                          <a:solidFill>
                            <a:srgbClr val="003366"/>
                          </a:solidFill>
                          <a:ea typeface="함초롬돋움"/>
                        </a:rPr>
                        <a:t>병원급</a:t>
                      </a:r>
                      <a:endParaRPr lang="ko-KR" altLang="en-US" sz="900" b="0" dirty="0">
                        <a:solidFill>
                          <a:srgbClr val="003366"/>
                        </a:solidFill>
                        <a:latin typeface="함초롬돋움" panose="020B0604000101010101" pitchFamily="50" charset="-127"/>
                        <a:ea typeface="함초롬돋움"/>
                        <a:cs typeface="함초롬돋움" panose="020B0604000101010101" pitchFamily="50" charset="-127"/>
                      </a:endParaRPr>
                    </a:p>
                  </a:txBody>
                  <a:tcPr anchor="ctr"/>
                </a:tc>
              </a:tr>
              <a:tr h="26169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 dirty="0" err="1" smtClean="0">
                          <a:solidFill>
                            <a:srgbClr val="003366"/>
                          </a:solidFill>
                          <a:latin typeface="함초롬돋움" panose="020B0604000101010101" pitchFamily="50" charset="-127"/>
                          <a:ea typeface="함초롬돋움"/>
                          <a:cs typeface="함초롬돋움" panose="020B0604000101010101" pitchFamily="50" charset="-127"/>
                        </a:rPr>
                        <a:t>일반식</a:t>
                      </a:r>
                      <a:endParaRPr lang="ko-KR" altLang="en-US" sz="900" b="0" dirty="0">
                        <a:solidFill>
                          <a:srgbClr val="003366"/>
                        </a:solidFill>
                        <a:latin typeface="함초롬돋움" panose="020B0604000101010101" pitchFamily="50" charset="-127"/>
                        <a:ea typeface="함초롬돋움"/>
                        <a:cs typeface="함초롬돋움" panose="020B0604000101010101" pitchFamily="50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900" b="0" i="0" u="none" strike="noStrike" dirty="0" smtClean="0">
                          <a:solidFill>
                            <a:srgbClr val="003366"/>
                          </a:solidFill>
                          <a:effectLst/>
                          <a:latin typeface="우리돋움"/>
                          <a:ea typeface="함초롬돋움"/>
                        </a:rPr>
                        <a:t> - </a:t>
                      </a:r>
                      <a:r>
                        <a:rPr lang="ko-KR" altLang="en-US" sz="900" b="0" dirty="0" smtClean="0">
                          <a:solidFill>
                            <a:srgbClr val="003366"/>
                          </a:solidFill>
                          <a:latin typeface="함초롬돋움" panose="020B0604000101010101" pitchFamily="50" charset="-127"/>
                          <a:ea typeface="함초롬돋움"/>
                          <a:cs typeface="함초롬돋움" panose="020B0604000101010101" pitchFamily="50" charset="-127"/>
                        </a:rPr>
                        <a:t>인력기준 </a:t>
                      </a:r>
                      <a:r>
                        <a:rPr lang="en-US" altLang="ko-KR" sz="900" b="0" dirty="0" smtClean="0">
                          <a:solidFill>
                            <a:srgbClr val="003366"/>
                          </a:solidFill>
                          <a:latin typeface="함초롬돋움" panose="020B0604000101010101" pitchFamily="50" charset="-127"/>
                          <a:ea typeface="함초롬돋움"/>
                          <a:cs typeface="함초롬돋움" panose="020B0604000101010101" pitchFamily="50" charset="-127"/>
                        </a:rPr>
                        <a:t>X</a:t>
                      </a:r>
                      <a:endParaRPr lang="ko-KR" altLang="en-US" sz="900" b="0" dirty="0">
                        <a:solidFill>
                          <a:srgbClr val="003366"/>
                        </a:solidFill>
                        <a:latin typeface="함초롬돋움" panose="020B0604000101010101" pitchFamily="50" charset="-127"/>
                        <a:ea typeface="함초롬돋움"/>
                        <a:cs typeface="함초롬돋움" panose="020B0604000101010101" pitchFamily="50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3366"/>
                          </a:solidFill>
                          <a:effectLst/>
                          <a:latin typeface="우리돋움"/>
                          <a:ea typeface="함초롬돋움"/>
                        </a:rPr>
                        <a:t> </a:t>
                      </a:r>
                      <a:r>
                        <a:rPr lang="en-US" altLang="ko-KR" sz="1100" b="0" i="0" u="none" strike="noStrike" dirty="0" smtClean="0">
                          <a:solidFill>
                            <a:srgbClr val="003366"/>
                          </a:solidFill>
                          <a:effectLst/>
                          <a:latin typeface="우리돋움"/>
                          <a:ea typeface="함초롬돋움"/>
                        </a:rPr>
                        <a:t> - </a:t>
                      </a:r>
                      <a:r>
                        <a:rPr lang="en-US" sz="1100" b="0" i="0" u="none" strike="noStrike" dirty="0" smtClean="0">
                          <a:solidFill>
                            <a:srgbClr val="003366"/>
                          </a:solidFill>
                          <a:effectLst/>
                          <a:latin typeface="우리돋움"/>
                          <a:ea typeface="함초롬돋움"/>
                        </a:rPr>
                        <a:t>Y2400(62400</a:t>
                      </a:r>
                      <a:r>
                        <a:rPr lang="en-US" sz="1100" b="0" i="0" u="none" strike="noStrike" dirty="0">
                          <a:solidFill>
                            <a:srgbClr val="003366"/>
                          </a:solidFill>
                          <a:effectLst/>
                          <a:latin typeface="우리돋움"/>
                          <a:ea typeface="함초롬돋움"/>
                        </a:rPr>
                        <a:t>)</a:t>
                      </a:r>
                    </a:p>
                    <a:p>
                      <a:pPr algn="l" fontAlgn="ctr"/>
                      <a:r>
                        <a:rPr lang="ko-KR" altLang="en-US" sz="1100" b="0" i="0" u="none" strike="noStrike" dirty="0">
                          <a:solidFill>
                            <a:srgbClr val="003366"/>
                          </a:solidFill>
                          <a:effectLst/>
                          <a:latin typeface="우리돋움"/>
                          <a:ea typeface="함초롬돋움"/>
                        </a:rPr>
                        <a:t>　</a:t>
                      </a:r>
                    </a:p>
                    <a:p>
                      <a:pPr algn="l" fontAlgn="ctr"/>
                      <a:r>
                        <a:rPr lang="ko-KR" altLang="en-US" sz="1100" b="0" i="0" u="none" strike="noStrike" dirty="0">
                          <a:solidFill>
                            <a:srgbClr val="003366"/>
                          </a:solidFill>
                          <a:effectLst/>
                          <a:latin typeface="우리돋움"/>
                          <a:ea typeface="함초롬돋움"/>
                        </a:rPr>
                        <a:t>　</a:t>
                      </a:r>
                    </a:p>
                    <a:p>
                      <a:pPr algn="l" fontAlgn="ctr"/>
                      <a:r>
                        <a:rPr lang="ko-KR" altLang="en-US" sz="1100" b="0" i="0" u="none" strike="noStrike" dirty="0">
                          <a:solidFill>
                            <a:srgbClr val="003366"/>
                          </a:solidFill>
                          <a:effectLst/>
                          <a:latin typeface="우리돋움"/>
                          <a:ea typeface="함초롬돋움"/>
                        </a:rPr>
                        <a:t>　</a:t>
                      </a:r>
                    </a:p>
                    <a:p>
                      <a:pPr algn="l" fontAlgn="ctr"/>
                      <a:r>
                        <a:rPr lang="ko-KR" altLang="en-US" sz="1100" b="0" i="0" u="none" strike="noStrike" dirty="0">
                          <a:solidFill>
                            <a:srgbClr val="003366"/>
                          </a:solidFill>
                          <a:effectLst/>
                          <a:latin typeface="우리돋움"/>
                          <a:ea typeface="함초롬돋움"/>
                        </a:rPr>
                        <a:t>　</a:t>
                      </a:r>
                    </a:p>
                    <a:p>
                      <a:pPr algn="l" fontAlgn="ctr"/>
                      <a:r>
                        <a:rPr lang="ko-KR" altLang="en-US" sz="1100" b="0" i="0" u="none" strike="noStrike" dirty="0">
                          <a:solidFill>
                            <a:srgbClr val="003366"/>
                          </a:solidFill>
                          <a:effectLst/>
                          <a:latin typeface="우리돋움"/>
                          <a:ea typeface="함초롬돋움"/>
                        </a:rPr>
                        <a:t>　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3366"/>
                          </a:solidFill>
                          <a:effectLst/>
                          <a:latin typeface="우리돋움"/>
                          <a:ea typeface="함초롬돋움"/>
                        </a:rPr>
                        <a:t> </a:t>
                      </a:r>
                      <a:r>
                        <a:rPr lang="en-US" altLang="ko-KR" sz="1100" b="0" i="0" u="none" strike="noStrike" dirty="0" smtClean="0">
                          <a:solidFill>
                            <a:srgbClr val="003366"/>
                          </a:solidFill>
                          <a:effectLst/>
                          <a:latin typeface="우리돋움"/>
                          <a:ea typeface="함초롬돋움"/>
                        </a:rPr>
                        <a:t> - </a:t>
                      </a:r>
                      <a:r>
                        <a:rPr lang="en-US" sz="1100" b="0" i="0" u="none" strike="noStrike" dirty="0" smtClean="0">
                          <a:solidFill>
                            <a:srgbClr val="003366"/>
                          </a:solidFill>
                          <a:effectLst/>
                          <a:latin typeface="우리돋움"/>
                          <a:ea typeface="함초롬돋움"/>
                        </a:rPr>
                        <a:t>Y2300(62300)</a:t>
                      </a:r>
                    </a:p>
                    <a:p>
                      <a:pPr algn="l" fontAlgn="ctr"/>
                      <a:r>
                        <a:rPr lang="ko-KR" altLang="en-US" sz="1100" b="0" i="0" u="none" strike="noStrike" dirty="0" smtClean="0">
                          <a:solidFill>
                            <a:srgbClr val="003366"/>
                          </a:solidFill>
                          <a:effectLst/>
                          <a:latin typeface="우리돋움"/>
                          <a:ea typeface="함초롬돋움"/>
                        </a:rPr>
                        <a:t> </a:t>
                      </a:r>
                      <a:r>
                        <a:rPr lang="en-US" altLang="ko-KR" sz="1100" b="0" i="0" u="none" strike="noStrike" dirty="0" smtClean="0">
                          <a:solidFill>
                            <a:srgbClr val="003366"/>
                          </a:solidFill>
                          <a:effectLst/>
                          <a:latin typeface="우리돋움"/>
                          <a:ea typeface="함초롬돋움"/>
                        </a:rPr>
                        <a:t> - </a:t>
                      </a:r>
                      <a:r>
                        <a:rPr lang="ko-KR" altLang="en-US" sz="1100" b="0" i="0" u="none" strike="noStrike" dirty="0" smtClean="0">
                          <a:solidFill>
                            <a:srgbClr val="003366"/>
                          </a:solidFill>
                          <a:effectLst/>
                          <a:latin typeface="우리돋움"/>
                          <a:ea typeface="함초롬돋움"/>
                        </a:rPr>
                        <a:t>영양사</a:t>
                      </a:r>
                      <a:r>
                        <a:rPr lang="en-US" altLang="ko-KR" sz="1100" b="0" i="0" u="none" strike="noStrike" dirty="0" smtClean="0">
                          <a:solidFill>
                            <a:srgbClr val="003366"/>
                          </a:solidFill>
                          <a:effectLst/>
                          <a:latin typeface="우리돋움"/>
                          <a:ea typeface="함초롬돋움"/>
                        </a:rPr>
                        <a:t>,</a:t>
                      </a:r>
                      <a:r>
                        <a:rPr lang="ko-KR" altLang="en-US" sz="1100" b="0" i="0" u="none" strike="noStrike" dirty="0" smtClean="0">
                          <a:solidFill>
                            <a:srgbClr val="003366"/>
                          </a:solidFill>
                          <a:effectLst/>
                          <a:latin typeface="우리돋움"/>
                          <a:ea typeface="함초롬돋움"/>
                        </a:rPr>
                        <a:t>조리사 각각 </a:t>
                      </a:r>
                      <a:r>
                        <a:rPr lang="en-US" altLang="ko-KR" sz="1100" b="0" i="0" u="none" strike="noStrike" dirty="0" smtClean="0">
                          <a:solidFill>
                            <a:srgbClr val="003366"/>
                          </a:solidFill>
                          <a:effectLst/>
                          <a:latin typeface="우리돋움"/>
                          <a:ea typeface="함초롬돋움"/>
                        </a:rPr>
                        <a:t>1</a:t>
                      </a:r>
                      <a:r>
                        <a:rPr lang="ko-KR" altLang="en-US" sz="1100" b="0" i="0" u="none" strike="noStrike" dirty="0" smtClean="0">
                          <a:solidFill>
                            <a:srgbClr val="003366"/>
                          </a:solidFill>
                          <a:effectLst/>
                          <a:latin typeface="우리돋움"/>
                          <a:ea typeface="함초롬돋움"/>
                        </a:rPr>
                        <a:t>인 이상</a:t>
                      </a:r>
                      <a:endParaRPr lang="en-US" altLang="ko-KR" sz="1100" b="0" i="0" u="none" strike="noStrike" dirty="0" smtClean="0">
                        <a:solidFill>
                          <a:srgbClr val="003366"/>
                        </a:solidFill>
                        <a:effectLst/>
                        <a:latin typeface="우리돋움"/>
                        <a:ea typeface="함초롬돋움"/>
                      </a:endParaRPr>
                    </a:p>
                    <a:p>
                      <a:pPr algn="l" fontAlgn="ctr"/>
                      <a:r>
                        <a:rPr lang="ko-KR" altLang="en-US" sz="1100" b="0" i="0" u="none" strike="noStrike" dirty="0" smtClean="0">
                          <a:solidFill>
                            <a:srgbClr val="003366"/>
                          </a:solidFill>
                          <a:effectLst/>
                          <a:latin typeface="우리돋움"/>
                          <a:ea typeface="함초롬돋움"/>
                        </a:rPr>
                        <a:t> </a:t>
                      </a:r>
                      <a:r>
                        <a:rPr lang="en-US" altLang="ko-KR" sz="1100" b="0" i="0" u="none" strike="noStrike" dirty="0" smtClean="0">
                          <a:solidFill>
                            <a:srgbClr val="003366"/>
                          </a:solidFill>
                          <a:effectLst/>
                          <a:latin typeface="우리돋움"/>
                          <a:ea typeface="함초롬돋움"/>
                        </a:rPr>
                        <a:t> - </a:t>
                      </a:r>
                      <a:r>
                        <a:rPr lang="ko-KR" altLang="en-US" sz="1100" b="0" i="0" u="none" strike="noStrike" dirty="0" smtClean="0">
                          <a:solidFill>
                            <a:srgbClr val="003366"/>
                          </a:solidFill>
                          <a:effectLst/>
                          <a:latin typeface="우리돋움"/>
                          <a:ea typeface="함초롬돋움"/>
                        </a:rPr>
                        <a:t>위탁 업체 조리사 인정</a:t>
                      </a:r>
                      <a:endParaRPr lang="en-US" altLang="ko-KR" sz="1100" b="0" i="0" u="none" strike="noStrike" dirty="0" smtClean="0">
                        <a:solidFill>
                          <a:srgbClr val="003366"/>
                        </a:solidFill>
                        <a:effectLst/>
                        <a:latin typeface="우리돋움"/>
                        <a:ea typeface="함초롬돋움"/>
                      </a:endParaRPr>
                    </a:p>
                    <a:p>
                      <a:pPr algn="l" fontAlgn="ctr"/>
                      <a:r>
                        <a:rPr lang="en-US" altLang="ko-KR" sz="1100" b="0" i="0" u="none" strike="noStrike" dirty="0" smtClean="0">
                          <a:solidFill>
                            <a:srgbClr val="003366"/>
                          </a:solidFill>
                          <a:effectLst/>
                          <a:latin typeface="우리돋움"/>
                          <a:ea typeface="함초롬돋움"/>
                        </a:rPr>
                        <a:t>  - 50</a:t>
                      </a:r>
                      <a:r>
                        <a:rPr lang="ko-KR" altLang="en-US" sz="1100" b="0" i="0" u="none" strike="noStrike" dirty="0" smtClean="0">
                          <a:solidFill>
                            <a:srgbClr val="003366"/>
                          </a:solidFill>
                          <a:effectLst/>
                          <a:latin typeface="우리돋움"/>
                          <a:ea typeface="함초롬돋움"/>
                        </a:rPr>
                        <a:t>병상 미만은 중복면허 인정</a:t>
                      </a:r>
                      <a:endParaRPr lang="en-US" altLang="ko-KR" sz="1100" b="0" i="0" u="none" strike="noStrike" dirty="0" smtClean="0">
                        <a:solidFill>
                          <a:srgbClr val="003366"/>
                        </a:solidFill>
                        <a:effectLst/>
                        <a:latin typeface="우리돋움"/>
                        <a:ea typeface="함초롬돋움"/>
                      </a:endParaRPr>
                    </a:p>
                    <a:p>
                      <a:pPr algn="l" fontAlgn="ctr"/>
                      <a:r>
                        <a:rPr lang="ko-KR" altLang="en-US" sz="1100" b="0" i="0" u="none" strike="noStrike" dirty="0" smtClean="0">
                          <a:solidFill>
                            <a:srgbClr val="003366"/>
                          </a:solidFill>
                          <a:effectLst/>
                          <a:latin typeface="우리돋움"/>
                          <a:ea typeface="함초롬돋움"/>
                        </a:rPr>
                        <a:t> </a:t>
                      </a:r>
                      <a:r>
                        <a:rPr lang="en-US" altLang="ko-KR" sz="1100" b="0" i="0" u="none" strike="noStrike" dirty="0" smtClean="0">
                          <a:solidFill>
                            <a:srgbClr val="003366"/>
                          </a:solidFill>
                          <a:effectLst/>
                          <a:latin typeface="우리돋움"/>
                          <a:ea typeface="함초롬돋움"/>
                        </a:rPr>
                        <a:t> - </a:t>
                      </a:r>
                      <a:r>
                        <a:rPr lang="ko-KR" altLang="en-US" sz="1100" b="0" i="0" u="none" strike="noStrike" dirty="0" err="1" smtClean="0">
                          <a:solidFill>
                            <a:srgbClr val="003366"/>
                          </a:solidFill>
                          <a:effectLst/>
                          <a:latin typeface="우리돋움"/>
                          <a:ea typeface="함초롬돋움"/>
                        </a:rPr>
                        <a:t>미충족시</a:t>
                      </a:r>
                      <a:r>
                        <a:rPr lang="ko-KR" altLang="en-US" sz="1100" b="0" i="0" u="none" strike="noStrike" dirty="0" smtClean="0">
                          <a:solidFill>
                            <a:srgbClr val="003366"/>
                          </a:solidFill>
                          <a:effectLst/>
                          <a:latin typeface="우리돋움"/>
                          <a:ea typeface="함초롬돋움"/>
                        </a:rPr>
                        <a:t> </a:t>
                      </a:r>
                      <a:r>
                        <a:rPr lang="ko-KR" altLang="en-US" sz="1100" b="0" i="0" u="none" strike="noStrike" dirty="0" err="1" smtClean="0">
                          <a:solidFill>
                            <a:srgbClr val="003366"/>
                          </a:solidFill>
                          <a:effectLst/>
                          <a:latin typeface="우리돋움"/>
                          <a:ea typeface="함초롬돋움"/>
                        </a:rPr>
                        <a:t>일반식</a:t>
                      </a:r>
                      <a:r>
                        <a:rPr lang="en-US" altLang="ko-KR" sz="1100" b="0" i="0" u="none" strike="noStrike" dirty="0" smtClean="0">
                          <a:solidFill>
                            <a:srgbClr val="003366"/>
                          </a:solidFill>
                          <a:effectLst/>
                          <a:latin typeface="우리돋움"/>
                          <a:ea typeface="함초롬돋움"/>
                        </a:rPr>
                        <a:t>(</a:t>
                      </a:r>
                      <a:r>
                        <a:rPr lang="ko-KR" altLang="en-US" sz="1100" b="0" i="0" u="none" strike="noStrike" dirty="0" err="1" smtClean="0">
                          <a:solidFill>
                            <a:srgbClr val="003366"/>
                          </a:solidFill>
                          <a:effectLst/>
                          <a:latin typeface="우리돋움"/>
                          <a:ea typeface="함초롬돋움"/>
                        </a:rPr>
                        <a:t>의원급</a:t>
                      </a:r>
                      <a:r>
                        <a:rPr lang="en-US" altLang="ko-KR" sz="1100" b="0" i="0" u="none" strike="noStrike" dirty="0" smtClean="0">
                          <a:solidFill>
                            <a:srgbClr val="003366"/>
                          </a:solidFill>
                          <a:effectLst/>
                          <a:latin typeface="우리돋움"/>
                          <a:ea typeface="함초롬돋움"/>
                        </a:rPr>
                        <a:t>) </a:t>
                      </a:r>
                      <a:r>
                        <a:rPr lang="ko-KR" altLang="en-US" sz="1100" b="0" i="0" u="none" strike="noStrike" dirty="0" smtClean="0">
                          <a:solidFill>
                            <a:srgbClr val="003366"/>
                          </a:solidFill>
                          <a:effectLst/>
                          <a:latin typeface="우리돋움"/>
                          <a:ea typeface="함초롬돋움"/>
                        </a:rPr>
                        <a:t>금액 산정</a:t>
                      </a:r>
                      <a:endParaRPr lang="en-US" altLang="ko-KR" sz="1100" b="0" i="0" u="none" strike="noStrike" dirty="0" smtClean="0">
                        <a:solidFill>
                          <a:srgbClr val="003366"/>
                        </a:solidFill>
                        <a:effectLst/>
                        <a:latin typeface="우리돋움"/>
                        <a:ea typeface="함초롬돋움"/>
                      </a:endParaRPr>
                    </a:p>
                    <a:p>
                      <a:pPr algn="l" fontAlgn="ctr"/>
                      <a:r>
                        <a:rPr lang="en-US" altLang="ko-KR" sz="1100" b="0" i="0" u="none" strike="noStrike" dirty="0" smtClean="0">
                          <a:solidFill>
                            <a:srgbClr val="003366"/>
                          </a:solidFill>
                          <a:effectLst/>
                          <a:latin typeface="우리돋움"/>
                          <a:ea typeface="함초롬돋움"/>
                        </a:rPr>
                        <a:t>    ( </a:t>
                      </a:r>
                      <a:r>
                        <a:rPr lang="ko-KR" altLang="en-US" sz="1100" b="0" i="0" u="none" strike="noStrike" dirty="0" smtClean="0">
                          <a:solidFill>
                            <a:srgbClr val="003366"/>
                          </a:solidFill>
                          <a:effectLst/>
                          <a:latin typeface="우리돋움"/>
                          <a:ea typeface="함초롬돋움"/>
                        </a:rPr>
                        <a:t>산정코드 </a:t>
                      </a:r>
                      <a:r>
                        <a:rPr lang="ko-KR" altLang="en-US" sz="1100" b="0" i="0" u="none" strike="noStrike" dirty="0" err="1" smtClean="0">
                          <a:solidFill>
                            <a:srgbClr val="003366"/>
                          </a:solidFill>
                          <a:effectLst/>
                          <a:latin typeface="우리돋움"/>
                          <a:ea typeface="함초롬돋움"/>
                        </a:rPr>
                        <a:t>세번째</a:t>
                      </a:r>
                      <a:r>
                        <a:rPr lang="ko-KR" altLang="en-US" sz="1100" b="0" i="0" u="none" strike="noStrike" dirty="0" smtClean="0">
                          <a:solidFill>
                            <a:srgbClr val="003366"/>
                          </a:solidFill>
                          <a:effectLst/>
                          <a:latin typeface="우리돋움"/>
                          <a:ea typeface="함초롬돋움"/>
                        </a:rPr>
                        <a:t> 자리에 </a:t>
                      </a:r>
                      <a:r>
                        <a:rPr lang="en-US" altLang="ko-KR" sz="1100" b="0" i="0" u="none" strike="noStrike" dirty="0" smtClean="0">
                          <a:solidFill>
                            <a:srgbClr val="003366"/>
                          </a:solidFill>
                          <a:effectLst/>
                          <a:latin typeface="우리돋움"/>
                          <a:ea typeface="함초롬돋움"/>
                        </a:rPr>
                        <a:t>`1` </a:t>
                      </a:r>
                      <a:r>
                        <a:rPr lang="ko-KR" altLang="en-US" sz="1100" b="0" i="0" u="none" strike="noStrike" dirty="0" smtClean="0">
                          <a:solidFill>
                            <a:srgbClr val="003366"/>
                          </a:solidFill>
                          <a:effectLst/>
                          <a:latin typeface="우리돋움"/>
                          <a:ea typeface="함초롬돋움"/>
                        </a:rPr>
                        <a:t>기재 </a:t>
                      </a:r>
                      <a:r>
                        <a:rPr lang="en-US" altLang="ko-KR" sz="1100" b="0" i="0" u="none" strike="noStrike" dirty="0" smtClean="0">
                          <a:solidFill>
                            <a:srgbClr val="003366"/>
                          </a:solidFill>
                          <a:effectLst/>
                          <a:latin typeface="우리돋움"/>
                          <a:ea typeface="함초롬돋움"/>
                        </a:rPr>
                        <a:t>)</a:t>
                      </a:r>
                      <a:endParaRPr lang="en-US" sz="1100" b="0" i="0" u="none" strike="noStrike" dirty="0">
                        <a:solidFill>
                          <a:srgbClr val="003366"/>
                        </a:solidFill>
                        <a:effectLst/>
                        <a:latin typeface="우리돋움"/>
                        <a:ea typeface="함초롬돋움"/>
                      </a:endParaRPr>
                    </a:p>
                  </a:txBody>
                  <a:tcPr marL="9525" marR="9525" marT="9525" marB="0"/>
                </a:tc>
              </a:tr>
              <a:tr h="789375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 dirty="0" err="1" smtClean="0">
                          <a:solidFill>
                            <a:srgbClr val="003366"/>
                          </a:solidFill>
                          <a:latin typeface="함초롬돋움" panose="020B0604000101010101" pitchFamily="50" charset="-127"/>
                          <a:ea typeface="함초롬돋움"/>
                          <a:cs typeface="함초롬돋움" panose="020B0604000101010101" pitchFamily="50" charset="-127"/>
                        </a:rPr>
                        <a:t>치료식</a:t>
                      </a:r>
                      <a:endParaRPr lang="ko-KR" altLang="en-US" sz="900" b="0" dirty="0">
                        <a:solidFill>
                          <a:srgbClr val="003366"/>
                        </a:solidFill>
                        <a:latin typeface="함초롬돋움" panose="020B0604000101010101" pitchFamily="50" charset="-127"/>
                        <a:ea typeface="함초롬돋움"/>
                        <a:cs typeface="함초롬돋움" panose="020B0604000101010101" pitchFamily="50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l" latinLnBrk="1">
                        <a:buFontTx/>
                        <a:buNone/>
                      </a:pPr>
                      <a:r>
                        <a:rPr lang="en-US" altLang="ko-KR" sz="900" b="0" i="0" u="none" strike="noStrike" dirty="0" smtClean="0">
                          <a:solidFill>
                            <a:srgbClr val="003366"/>
                          </a:solidFill>
                          <a:effectLst/>
                          <a:latin typeface="우리돋움"/>
                          <a:ea typeface="함초롬돋움"/>
                        </a:rPr>
                        <a:t> - </a:t>
                      </a:r>
                      <a:r>
                        <a:rPr lang="ko-KR" altLang="en-US" sz="900" b="0" dirty="0" err="1" smtClean="0">
                          <a:solidFill>
                            <a:srgbClr val="003366"/>
                          </a:solidFill>
                          <a:latin typeface="함초롬돋움" panose="020B0604000101010101" pitchFamily="50" charset="-127"/>
                          <a:ea typeface="함초롬돋움"/>
                          <a:cs typeface="함초롬돋움" panose="020B0604000101010101" pitchFamily="50" charset="-127"/>
                        </a:rPr>
                        <a:t>모든요양기관에서</a:t>
                      </a:r>
                      <a:endParaRPr lang="en-US" altLang="ko-KR" sz="900" b="0" dirty="0" smtClean="0">
                        <a:solidFill>
                          <a:srgbClr val="003366"/>
                        </a:solidFill>
                        <a:latin typeface="함초롬돋움" panose="020B0604000101010101" pitchFamily="50" charset="-127"/>
                        <a:ea typeface="함초롬돋움"/>
                        <a:cs typeface="함초롬돋움" panose="020B0604000101010101" pitchFamily="50" charset="-127"/>
                      </a:endParaRP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0" i="0" u="none" strike="noStrike" dirty="0" smtClean="0">
                          <a:solidFill>
                            <a:srgbClr val="003366"/>
                          </a:solidFill>
                          <a:effectLst/>
                          <a:latin typeface="우리돋움"/>
                          <a:ea typeface="함초롬돋움"/>
                        </a:rPr>
                        <a:t> - </a:t>
                      </a:r>
                      <a:r>
                        <a:rPr lang="ko-KR" altLang="en-US" sz="900" b="0" dirty="0" smtClean="0">
                          <a:solidFill>
                            <a:srgbClr val="003366"/>
                          </a:solidFill>
                          <a:latin typeface="함초롬돋움" panose="020B0604000101010101" pitchFamily="50" charset="-127"/>
                          <a:ea typeface="함초롬돋움"/>
                          <a:cs typeface="함초롬돋움" panose="020B0604000101010101" pitchFamily="50" charset="-127"/>
                        </a:rPr>
                        <a:t>영양사</a:t>
                      </a:r>
                      <a:r>
                        <a:rPr lang="en-US" altLang="ko-KR" sz="900" b="0" dirty="0" smtClean="0">
                          <a:solidFill>
                            <a:srgbClr val="003366"/>
                          </a:solidFill>
                          <a:latin typeface="함초롬돋움" panose="020B0604000101010101" pitchFamily="50" charset="-127"/>
                          <a:ea typeface="함초롬돋움"/>
                          <a:cs typeface="함초롬돋움" panose="020B0604000101010101" pitchFamily="50" charset="-127"/>
                        </a:rPr>
                        <a:t>,</a:t>
                      </a:r>
                      <a:r>
                        <a:rPr lang="ko-KR" altLang="en-US" sz="900" b="0" dirty="0" smtClean="0">
                          <a:solidFill>
                            <a:srgbClr val="003366"/>
                          </a:solidFill>
                          <a:latin typeface="함초롬돋움" panose="020B0604000101010101" pitchFamily="50" charset="-127"/>
                          <a:ea typeface="함초롬돋움"/>
                          <a:cs typeface="함초롬돋움" panose="020B0604000101010101" pitchFamily="50" charset="-127"/>
                        </a:rPr>
                        <a:t>조리사 </a:t>
                      </a:r>
                      <a:r>
                        <a:rPr lang="ko-KR" altLang="en-US" sz="900" b="0" dirty="0" err="1" smtClean="0">
                          <a:solidFill>
                            <a:srgbClr val="003366"/>
                          </a:solidFill>
                          <a:latin typeface="함초롬돋움" panose="020B0604000101010101" pitchFamily="50" charset="-127"/>
                          <a:ea typeface="함초롬돋움"/>
                          <a:cs typeface="함초롬돋움" panose="020B0604000101010101" pitchFamily="50" charset="-127"/>
                        </a:rPr>
                        <a:t>가각</a:t>
                      </a:r>
                      <a:r>
                        <a:rPr lang="ko-KR" altLang="en-US" sz="900" b="0" dirty="0" smtClean="0">
                          <a:solidFill>
                            <a:srgbClr val="003366"/>
                          </a:solidFill>
                          <a:latin typeface="함초롬돋움" panose="020B0604000101010101" pitchFamily="50" charset="-127"/>
                          <a:ea typeface="함초롬돋움"/>
                          <a:cs typeface="함초롬돋움" panose="020B0604000101010101" pitchFamily="50" charset="-127"/>
                        </a:rPr>
                        <a:t> </a:t>
                      </a:r>
                      <a:r>
                        <a:rPr lang="en-US" altLang="ko-KR" sz="900" b="0" dirty="0" smtClean="0">
                          <a:solidFill>
                            <a:srgbClr val="003366"/>
                          </a:solidFill>
                          <a:latin typeface="함초롬돋움" panose="020B0604000101010101" pitchFamily="50" charset="-127"/>
                          <a:ea typeface="함초롬돋움"/>
                          <a:cs typeface="함초롬돋움" panose="020B0604000101010101" pitchFamily="50" charset="-127"/>
                        </a:rPr>
                        <a:t>1</a:t>
                      </a:r>
                      <a:r>
                        <a:rPr lang="ko-KR" altLang="en-US" sz="900" b="0" dirty="0" smtClean="0">
                          <a:solidFill>
                            <a:srgbClr val="003366"/>
                          </a:solidFill>
                          <a:latin typeface="함초롬돋움" panose="020B0604000101010101" pitchFamily="50" charset="-127"/>
                          <a:ea typeface="함초롬돋움"/>
                          <a:cs typeface="함초롬돋움" panose="020B0604000101010101" pitchFamily="50" charset="-127"/>
                        </a:rPr>
                        <a:t>인 이상</a:t>
                      </a:r>
                      <a:endParaRPr lang="en-US" altLang="ko-KR" sz="900" b="0" dirty="0" smtClean="0">
                        <a:solidFill>
                          <a:srgbClr val="003366"/>
                        </a:solidFill>
                        <a:latin typeface="함초롬돋움" panose="020B0604000101010101" pitchFamily="50" charset="-127"/>
                        <a:ea typeface="함초롬돋움"/>
                        <a:cs typeface="함초롬돋움" panose="020B0604000101010101" pitchFamily="50" charset="-127"/>
                      </a:endParaRP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0" dirty="0" smtClean="0">
                          <a:solidFill>
                            <a:srgbClr val="003366"/>
                          </a:solidFill>
                          <a:latin typeface="함초롬돋움" panose="020B0604000101010101" pitchFamily="50" charset="-127"/>
                          <a:ea typeface="함초롬돋움"/>
                          <a:cs typeface="함초롬돋움" panose="020B0604000101010101" pitchFamily="50" charset="-127"/>
                        </a:rPr>
                        <a:t>   (</a:t>
                      </a:r>
                      <a:r>
                        <a:rPr lang="ko-KR" altLang="en-US" sz="900" b="0" dirty="0" smtClean="0">
                          <a:solidFill>
                            <a:srgbClr val="003366"/>
                          </a:solidFill>
                          <a:latin typeface="함초롬돋움" panose="020B0604000101010101" pitchFamily="50" charset="-127"/>
                          <a:ea typeface="함초롬돋움"/>
                          <a:cs typeface="함초롬돋움" panose="020B0604000101010101" pitchFamily="50" charset="-127"/>
                        </a:rPr>
                        <a:t>동 기준 이외에는 </a:t>
                      </a:r>
                      <a:r>
                        <a:rPr lang="ko-KR" altLang="en-US" sz="900" b="0" dirty="0" err="1" smtClean="0">
                          <a:solidFill>
                            <a:srgbClr val="003366"/>
                          </a:solidFill>
                          <a:latin typeface="함초롬돋움" panose="020B0604000101010101" pitchFamily="50" charset="-127"/>
                          <a:ea typeface="함초롬돋움"/>
                          <a:cs typeface="함초롬돋움" panose="020B0604000101010101" pitchFamily="50" charset="-127"/>
                        </a:rPr>
                        <a:t>일반식으로</a:t>
                      </a:r>
                      <a:r>
                        <a:rPr lang="ko-KR" altLang="en-US" sz="900" b="0" dirty="0" smtClean="0">
                          <a:solidFill>
                            <a:srgbClr val="003366"/>
                          </a:solidFill>
                          <a:latin typeface="함초롬돋움" panose="020B0604000101010101" pitchFamily="50" charset="-127"/>
                          <a:ea typeface="함초롬돋움"/>
                          <a:cs typeface="함초롬돋움" panose="020B0604000101010101" pitchFamily="50" charset="-127"/>
                        </a:rPr>
                        <a:t> 산정</a:t>
                      </a:r>
                      <a:r>
                        <a:rPr lang="en-US" altLang="ko-KR" sz="900" b="0" dirty="0" smtClean="0">
                          <a:solidFill>
                            <a:srgbClr val="003366"/>
                          </a:solidFill>
                          <a:latin typeface="함초롬돋움" panose="020B0604000101010101" pitchFamily="50" charset="-127"/>
                          <a:ea typeface="함초롬돋움"/>
                          <a:cs typeface="함초롬돋움" panose="020B0604000101010101" pitchFamily="50" charset="-127"/>
                        </a:rPr>
                        <a:t>)</a:t>
                      </a:r>
                      <a:endParaRPr lang="ko-KR" altLang="en-US" sz="900" b="0" dirty="0" smtClean="0">
                        <a:solidFill>
                          <a:srgbClr val="003366"/>
                        </a:solidFill>
                        <a:latin typeface="함초롬돋움" panose="020B0604000101010101" pitchFamily="50" charset="-127"/>
                        <a:ea typeface="함초롬돋움"/>
                        <a:cs typeface="함초롬돋움" panose="020B0604000101010101" pitchFamily="50" charset="-127"/>
                      </a:endParaRPr>
                    </a:p>
                    <a:p>
                      <a:pPr marL="171450" marR="0" indent="-17145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endParaRPr lang="ko-KR" altLang="en-US" sz="900" b="0" dirty="0" smtClean="0">
                        <a:solidFill>
                          <a:srgbClr val="003366"/>
                        </a:solidFill>
                        <a:latin typeface="함초롬돋움" panose="020B0604000101010101" pitchFamily="50" charset="-127"/>
                        <a:ea typeface="함초롬돋움"/>
                        <a:cs typeface="함초롬돋움" panose="020B0604000101010101" pitchFamily="50" charset="-127"/>
                      </a:endParaRPr>
                    </a:p>
                    <a:p>
                      <a:pPr marL="171450" indent="-171450" algn="l" latinLnBrk="1">
                        <a:buFontTx/>
                        <a:buChar char="-"/>
                      </a:pPr>
                      <a:endParaRPr lang="ko-KR" altLang="en-US" sz="900" b="0" dirty="0">
                        <a:solidFill>
                          <a:srgbClr val="003366"/>
                        </a:solidFill>
                        <a:latin typeface="함초롬돋움" panose="020B0604000101010101" pitchFamily="50" charset="-127"/>
                        <a:ea typeface="함초롬돋움"/>
                        <a:cs typeface="함초롬돋움" panose="020B0604000101010101" pitchFamily="50" charset="-127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dirty="0">
                          <a:solidFill>
                            <a:srgbClr val="003366"/>
                          </a:solidFill>
                          <a:effectLst/>
                          <a:latin typeface="우리돋움"/>
                          <a:ea typeface="함초롬돋움"/>
                        </a:rPr>
                        <a:t> </a:t>
                      </a:r>
                      <a:r>
                        <a:rPr lang="en-US" altLang="ko-KR" sz="1100" b="0" i="0" u="none" strike="noStrike" dirty="0" smtClean="0">
                          <a:solidFill>
                            <a:srgbClr val="003366"/>
                          </a:solidFill>
                          <a:effectLst/>
                          <a:latin typeface="우리돋움"/>
                          <a:ea typeface="함초롬돋움"/>
                        </a:rPr>
                        <a:t> - </a:t>
                      </a:r>
                      <a:r>
                        <a:rPr lang="en-US" sz="1100" b="0" i="0" u="none" strike="noStrike" dirty="0" smtClean="0">
                          <a:solidFill>
                            <a:srgbClr val="003366"/>
                          </a:solidFill>
                          <a:effectLst/>
                          <a:latin typeface="우리돋움"/>
                          <a:ea typeface="함초롬돋움"/>
                        </a:rPr>
                        <a:t>Y3400(63400)</a:t>
                      </a:r>
                      <a:r>
                        <a:rPr lang="en-US" altLang="ko-KR" sz="1100" b="0" i="0" u="none" strike="noStrike" dirty="0" smtClean="0">
                          <a:solidFill>
                            <a:srgbClr val="003366"/>
                          </a:solidFill>
                          <a:effectLst/>
                          <a:latin typeface="우리돋움"/>
                          <a:ea typeface="함초롬돋움"/>
                        </a:rPr>
                        <a:t>                                Y3300(63300)</a:t>
                      </a:r>
                    </a:p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100" b="0" i="0" u="none" strike="noStrike" dirty="0" smtClean="0">
                          <a:solidFill>
                            <a:srgbClr val="003366"/>
                          </a:solidFill>
                          <a:effectLst/>
                          <a:latin typeface="우리돋움"/>
                          <a:ea typeface="함초롬돋움"/>
                        </a:rPr>
                        <a:t> </a:t>
                      </a:r>
                      <a:r>
                        <a:rPr lang="en-US" altLang="ko-KR" sz="1100" b="0" i="0" u="none" strike="noStrike" dirty="0" smtClean="0">
                          <a:solidFill>
                            <a:srgbClr val="003366"/>
                          </a:solidFill>
                          <a:effectLst/>
                          <a:latin typeface="우리돋움"/>
                          <a:ea typeface="함초롬돋움"/>
                        </a:rPr>
                        <a:t> - </a:t>
                      </a:r>
                      <a:r>
                        <a:rPr lang="ko-KR" altLang="en-US" sz="1100" b="0" i="0" u="none" strike="noStrike" dirty="0" smtClean="0">
                          <a:solidFill>
                            <a:srgbClr val="003366"/>
                          </a:solidFill>
                          <a:effectLst/>
                          <a:latin typeface="우리돋움"/>
                          <a:ea typeface="함초롬돋움"/>
                        </a:rPr>
                        <a:t>영양사</a:t>
                      </a:r>
                      <a:r>
                        <a:rPr lang="en-US" altLang="ko-KR" sz="1100" b="0" i="0" u="none" strike="noStrike" dirty="0" smtClean="0">
                          <a:solidFill>
                            <a:srgbClr val="003366"/>
                          </a:solidFill>
                          <a:effectLst/>
                          <a:latin typeface="우리돋움"/>
                          <a:ea typeface="함초롬돋움"/>
                        </a:rPr>
                        <a:t>,</a:t>
                      </a:r>
                      <a:r>
                        <a:rPr lang="ko-KR" altLang="en-US" sz="1100" b="0" i="0" u="none" strike="noStrike" dirty="0" smtClean="0">
                          <a:solidFill>
                            <a:srgbClr val="003366"/>
                          </a:solidFill>
                          <a:effectLst/>
                          <a:latin typeface="우리돋움"/>
                          <a:ea typeface="함초롬돋움"/>
                        </a:rPr>
                        <a:t>조리사 각각 </a:t>
                      </a:r>
                      <a:r>
                        <a:rPr lang="en-US" altLang="ko-KR" sz="1100" b="0" i="0" u="none" strike="noStrike" dirty="0" smtClean="0">
                          <a:solidFill>
                            <a:srgbClr val="003366"/>
                          </a:solidFill>
                          <a:effectLst/>
                          <a:latin typeface="우리돋움"/>
                          <a:ea typeface="함초롬돋움"/>
                        </a:rPr>
                        <a:t>1</a:t>
                      </a:r>
                      <a:r>
                        <a:rPr lang="ko-KR" altLang="en-US" sz="1100" b="0" i="0" u="none" strike="noStrike" dirty="0" smtClean="0">
                          <a:solidFill>
                            <a:srgbClr val="003366"/>
                          </a:solidFill>
                          <a:effectLst/>
                          <a:latin typeface="우리돋움"/>
                          <a:ea typeface="함초롬돋움"/>
                        </a:rPr>
                        <a:t>인 이상</a:t>
                      </a:r>
                      <a:endParaRPr lang="en-US" altLang="ko-KR" sz="1100" b="0" i="0" u="none" strike="noStrike" dirty="0" smtClean="0">
                        <a:solidFill>
                          <a:srgbClr val="003366"/>
                        </a:solidFill>
                        <a:effectLst/>
                        <a:latin typeface="우리돋움"/>
                        <a:ea typeface="함초롬돋움"/>
                      </a:endParaRPr>
                    </a:p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dirty="0" smtClean="0">
                          <a:solidFill>
                            <a:srgbClr val="003366"/>
                          </a:solidFill>
                          <a:effectLst/>
                          <a:latin typeface="우리돋움"/>
                          <a:ea typeface="함초롬돋움"/>
                        </a:rPr>
                        <a:t> </a:t>
                      </a:r>
                      <a:r>
                        <a:rPr lang="en-US" altLang="ko-KR" sz="1100" b="0" i="0" u="none" strike="noStrike" dirty="0" smtClean="0">
                          <a:solidFill>
                            <a:srgbClr val="003366"/>
                          </a:solidFill>
                          <a:effectLst/>
                          <a:latin typeface="우리돋움"/>
                          <a:ea typeface="함초롬돋움"/>
                        </a:rPr>
                        <a:t> - </a:t>
                      </a:r>
                      <a:r>
                        <a:rPr lang="ko-KR" altLang="en-US" sz="1100" b="0" i="0" u="none" strike="noStrike" dirty="0" err="1" smtClean="0">
                          <a:solidFill>
                            <a:srgbClr val="003366"/>
                          </a:solidFill>
                          <a:effectLst/>
                          <a:latin typeface="우리돋움"/>
                          <a:ea typeface="함초롬돋움"/>
                        </a:rPr>
                        <a:t>미충족시</a:t>
                      </a:r>
                      <a:r>
                        <a:rPr lang="ko-KR" altLang="en-US" sz="1100" b="0" i="0" u="none" strike="noStrike" dirty="0" smtClean="0">
                          <a:solidFill>
                            <a:srgbClr val="003366"/>
                          </a:solidFill>
                          <a:effectLst/>
                          <a:latin typeface="우리돋움"/>
                          <a:ea typeface="함초롬돋움"/>
                        </a:rPr>
                        <a:t> </a:t>
                      </a:r>
                      <a:r>
                        <a:rPr lang="ko-KR" altLang="en-US" sz="1100" b="0" i="0" u="none" strike="noStrike" dirty="0" err="1" smtClean="0">
                          <a:solidFill>
                            <a:srgbClr val="003366"/>
                          </a:solidFill>
                          <a:effectLst/>
                          <a:latin typeface="우리돋움"/>
                          <a:ea typeface="함초롬돋움"/>
                        </a:rPr>
                        <a:t>일반식</a:t>
                      </a:r>
                      <a:r>
                        <a:rPr lang="en-US" altLang="ko-KR" sz="1100" b="0" i="0" u="none" strike="noStrike" dirty="0" smtClean="0">
                          <a:solidFill>
                            <a:srgbClr val="003366"/>
                          </a:solidFill>
                          <a:effectLst/>
                          <a:latin typeface="우리돋움"/>
                          <a:ea typeface="함초롬돋움"/>
                        </a:rPr>
                        <a:t>(</a:t>
                      </a:r>
                      <a:r>
                        <a:rPr lang="ko-KR" altLang="en-US" sz="1100" b="0" i="0" u="none" strike="noStrike" dirty="0" err="1" smtClean="0">
                          <a:solidFill>
                            <a:srgbClr val="003366"/>
                          </a:solidFill>
                          <a:effectLst/>
                          <a:latin typeface="우리돋움"/>
                          <a:ea typeface="함초롬돋움"/>
                        </a:rPr>
                        <a:t>의원급</a:t>
                      </a:r>
                      <a:r>
                        <a:rPr lang="en-US" altLang="ko-KR" sz="1100" b="0" i="0" u="none" strike="noStrike" dirty="0" smtClean="0">
                          <a:solidFill>
                            <a:srgbClr val="003366"/>
                          </a:solidFill>
                          <a:effectLst/>
                          <a:latin typeface="우리돋움"/>
                          <a:ea typeface="함초롬돋움"/>
                        </a:rPr>
                        <a:t>) </a:t>
                      </a:r>
                      <a:r>
                        <a:rPr lang="ko-KR" altLang="en-US" sz="1100" b="0" i="0" u="none" strike="noStrike" dirty="0" smtClean="0">
                          <a:solidFill>
                            <a:srgbClr val="003366"/>
                          </a:solidFill>
                          <a:effectLst/>
                          <a:latin typeface="우리돋움"/>
                          <a:ea typeface="함초롬돋움"/>
                        </a:rPr>
                        <a:t>금액 산정 </a:t>
                      </a:r>
                      <a:r>
                        <a:rPr lang="en-US" altLang="ko-KR" sz="1100" b="0" i="0" u="none" strike="noStrike" dirty="0" smtClean="0">
                          <a:solidFill>
                            <a:srgbClr val="003366"/>
                          </a:solidFill>
                          <a:effectLst/>
                          <a:latin typeface="우리돋움"/>
                          <a:ea typeface="함초롬돋움"/>
                        </a:rPr>
                        <a:t>( </a:t>
                      </a:r>
                      <a:r>
                        <a:rPr lang="ko-KR" altLang="en-US" sz="1100" b="0" i="0" u="none" strike="noStrike" dirty="0" smtClean="0">
                          <a:solidFill>
                            <a:srgbClr val="003366"/>
                          </a:solidFill>
                          <a:effectLst/>
                          <a:latin typeface="우리돋움"/>
                          <a:ea typeface="함초롬돋움"/>
                        </a:rPr>
                        <a:t>산정코드 </a:t>
                      </a:r>
                      <a:r>
                        <a:rPr lang="ko-KR" altLang="en-US" sz="1100" b="0" i="0" u="none" strike="noStrike" dirty="0" err="1" smtClean="0">
                          <a:solidFill>
                            <a:srgbClr val="003366"/>
                          </a:solidFill>
                          <a:effectLst/>
                          <a:latin typeface="우리돋움"/>
                          <a:ea typeface="함초롬돋움"/>
                        </a:rPr>
                        <a:t>세번째</a:t>
                      </a:r>
                      <a:r>
                        <a:rPr lang="ko-KR" altLang="en-US" sz="1100" b="0" i="0" u="none" strike="noStrike" dirty="0" smtClean="0">
                          <a:solidFill>
                            <a:srgbClr val="003366"/>
                          </a:solidFill>
                          <a:effectLst/>
                          <a:latin typeface="우리돋움"/>
                          <a:ea typeface="함초롬돋움"/>
                        </a:rPr>
                        <a:t> 자리에 </a:t>
                      </a:r>
                      <a:r>
                        <a:rPr lang="en-US" altLang="ko-KR" sz="1100" b="0" i="0" u="none" strike="noStrike" dirty="0" smtClean="0">
                          <a:solidFill>
                            <a:srgbClr val="003366"/>
                          </a:solidFill>
                          <a:effectLst/>
                          <a:latin typeface="우리돋움"/>
                          <a:ea typeface="함초롬돋움"/>
                        </a:rPr>
                        <a:t>`1`</a:t>
                      </a:r>
                      <a:r>
                        <a:rPr lang="ko-KR" altLang="en-US" sz="1100" b="0" i="0" u="none" strike="noStrike" dirty="0" smtClean="0">
                          <a:solidFill>
                            <a:srgbClr val="003366"/>
                          </a:solidFill>
                          <a:effectLst/>
                          <a:latin typeface="우리돋움"/>
                          <a:ea typeface="함초롬돋움"/>
                        </a:rPr>
                        <a:t>기재 </a:t>
                      </a:r>
                      <a:r>
                        <a:rPr lang="en-US" altLang="ko-KR" sz="1100" b="0" i="0" u="none" strike="noStrike" dirty="0" smtClean="0">
                          <a:solidFill>
                            <a:srgbClr val="003366"/>
                          </a:solidFill>
                          <a:effectLst/>
                          <a:latin typeface="우리돋움"/>
                          <a:ea typeface="함초롬돋움"/>
                        </a:rPr>
                        <a:t>)</a:t>
                      </a:r>
                    </a:p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dirty="0" smtClean="0">
                          <a:solidFill>
                            <a:srgbClr val="003366"/>
                          </a:solidFill>
                          <a:effectLst/>
                          <a:latin typeface="우리돋움"/>
                          <a:ea typeface="함초롬돋움"/>
                        </a:rPr>
                        <a:t> </a:t>
                      </a:r>
                      <a:r>
                        <a:rPr lang="en-US" altLang="ko-KR" sz="1100" b="0" i="0" u="none" strike="noStrike" dirty="0" smtClean="0">
                          <a:solidFill>
                            <a:srgbClr val="003366"/>
                          </a:solidFill>
                          <a:effectLst/>
                          <a:latin typeface="우리돋움"/>
                          <a:ea typeface="함초롬돋움"/>
                        </a:rPr>
                        <a:t> - </a:t>
                      </a:r>
                      <a:r>
                        <a:rPr lang="ko-KR" altLang="en-US" sz="1100" b="0" i="0" u="none" strike="noStrike" dirty="0" smtClean="0">
                          <a:solidFill>
                            <a:srgbClr val="003366"/>
                          </a:solidFill>
                          <a:effectLst/>
                          <a:latin typeface="우리돋움"/>
                          <a:ea typeface="함초롬돋움"/>
                        </a:rPr>
                        <a:t>단</a:t>
                      </a:r>
                      <a:r>
                        <a:rPr lang="en-US" altLang="ko-KR" sz="1100" b="0" i="0" u="none" strike="noStrike" dirty="0" smtClean="0">
                          <a:solidFill>
                            <a:srgbClr val="003366"/>
                          </a:solidFill>
                          <a:effectLst/>
                          <a:latin typeface="우리돋움"/>
                          <a:ea typeface="함초롬돋움"/>
                        </a:rPr>
                        <a:t>, </a:t>
                      </a:r>
                      <a:r>
                        <a:rPr lang="ko-KR" altLang="en-US" sz="1100" b="0" i="0" u="none" strike="noStrike" dirty="0" err="1" smtClean="0">
                          <a:solidFill>
                            <a:srgbClr val="003366"/>
                          </a:solidFill>
                          <a:effectLst/>
                          <a:latin typeface="우리돋움"/>
                          <a:ea typeface="함초롬돋움"/>
                        </a:rPr>
                        <a:t>일반식</a:t>
                      </a:r>
                      <a:r>
                        <a:rPr lang="ko-KR" altLang="en-US" sz="1100" b="0" i="0" u="none" strike="noStrike" dirty="0" smtClean="0">
                          <a:solidFill>
                            <a:srgbClr val="003366"/>
                          </a:solidFill>
                          <a:effectLst/>
                          <a:latin typeface="우리돋움"/>
                          <a:ea typeface="함초롬돋움"/>
                        </a:rPr>
                        <a:t> 인력기준을 충족한 경우 </a:t>
                      </a:r>
                      <a:r>
                        <a:rPr lang="ko-KR" altLang="en-US" sz="1100" b="0" i="0" u="none" strike="noStrike" dirty="0" err="1" smtClean="0">
                          <a:solidFill>
                            <a:srgbClr val="003366"/>
                          </a:solidFill>
                          <a:effectLst/>
                          <a:latin typeface="우리돋움"/>
                          <a:ea typeface="함초롬돋움"/>
                        </a:rPr>
                        <a:t>일반식</a:t>
                      </a:r>
                      <a:r>
                        <a:rPr lang="ko-KR" altLang="en-US" sz="1100" b="0" i="0" u="none" strike="noStrike" dirty="0" smtClean="0">
                          <a:solidFill>
                            <a:srgbClr val="003366"/>
                          </a:solidFill>
                          <a:effectLst/>
                          <a:latin typeface="우리돋움"/>
                          <a:ea typeface="함초롬돋움"/>
                        </a:rPr>
                        <a:t> 산정  </a:t>
                      </a:r>
                      <a:r>
                        <a:rPr lang="en-US" altLang="ko-KR" sz="1100" b="0" i="0" u="none" strike="noStrike" dirty="0" smtClean="0">
                          <a:solidFill>
                            <a:srgbClr val="003366"/>
                          </a:solidFill>
                          <a:effectLst/>
                          <a:latin typeface="우리돋움"/>
                          <a:ea typeface="함초롬돋움"/>
                        </a:rPr>
                        <a:t>( </a:t>
                      </a:r>
                      <a:r>
                        <a:rPr lang="ko-KR" altLang="en-US" sz="1100" b="0" i="0" u="none" strike="noStrike" dirty="0" smtClean="0">
                          <a:solidFill>
                            <a:srgbClr val="003366"/>
                          </a:solidFill>
                          <a:effectLst/>
                          <a:latin typeface="우리돋움"/>
                          <a:ea typeface="함초롬돋움"/>
                        </a:rPr>
                        <a:t>산정코드 </a:t>
                      </a:r>
                      <a:r>
                        <a:rPr lang="ko-KR" altLang="en-US" sz="1100" b="0" i="0" u="none" strike="noStrike" dirty="0" err="1" smtClean="0">
                          <a:solidFill>
                            <a:srgbClr val="003366"/>
                          </a:solidFill>
                          <a:effectLst/>
                          <a:latin typeface="우리돋움"/>
                          <a:ea typeface="함초롬돋움"/>
                        </a:rPr>
                        <a:t>세번째</a:t>
                      </a:r>
                      <a:r>
                        <a:rPr lang="ko-KR" altLang="en-US" sz="1100" b="0" i="0" u="none" strike="noStrike" dirty="0" smtClean="0">
                          <a:solidFill>
                            <a:srgbClr val="003366"/>
                          </a:solidFill>
                          <a:effectLst/>
                          <a:latin typeface="우리돋움"/>
                          <a:ea typeface="함초롬돋움"/>
                        </a:rPr>
                        <a:t> 자리에 </a:t>
                      </a:r>
                      <a:r>
                        <a:rPr lang="en-US" altLang="ko-KR" sz="1100" b="0" i="0" u="none" strike="noStrike" dirty="0" smtClean="0">
                          <a:solidFill>
                            <a:srgbClr val="003366"/>
                          </a:solidFill>
                          <a:effectLst/>
                          <a:latin typeface="우리돋움"/>
                          <a:ea typeface="함초롬돋움"/>
                        </a:rPr>
                        <a:t>`2`</a:t>
                      </a:r>
                      <a:r>
                        <a:rPr lang="ko-KR" altLang="en-US" sz="1100" b="0" i="0" u="none" strike="noStrike" dirty="0" smtClean="0">
                          <a:solidFill>
                            <a:srgbClr val="003366"/>
                          </a:solidFill>
                          <a:effectLst/>
                          <a:latin typeface="우리돋움"/>
                          <a:ea typeface="함초롬돋움"/>
                        </a:rPr>
                        <a:t>기재 </a:t>
                      </a:r>
                      <a:r>
                        <a:rPr lang="en-US" altLang="ko-KR" sz="1100" b="0" i="0" u="none" strike="noStrike" dirty="0" smtClean="0">
                          <a:solidFill>
                            <a:srgbClr val="003366"/>
                          </a:solidFill>
                          <a:effectLst/>
                          <a:latin typeface="우리돋움"/>
                          <a:ea typeface="함초롬돋움"/>
                        </a:rPr>
                        <a:t>)</a:t>
                      </a:r>
                      <a:endParaRPr lang="en-US" sz="1100" b="0" i="0" u="none" strike="noStrike" dirty="0">
                        <a:solidFill>
                          <a:srgbClr val="003366"/>
                        </a:solidFill>
                        <a:effectLst/>
                        <a:latin typeface="우리돋움"/>
                        <a:ea typeface="함초롬돋움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우리돋움"/>
                      </a:endParaRPr>
                    </a:p>
                  </a:txBody>
                  <a:tcPr marL="9525" marR="9525" marT="9525" marB="0" anchor="ctr"/>
                </a:tc>
              </a:tr>
              <a:tr h="512445"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100" b="0" i="0" u="none" strike="noStrike" dirty="0" err="1">
                          <a:solidFill>
                            <a:srgbClr val="003366"/>
                          </a:solidFill>
                          <a:effectLst/>
                          <a:latin typeface="우리돋움"/>
                          <a:ea typeface="함초롬돋움"/>
                        </a:rPr>
                        <a:t>멸균식</a:t>
                      </a:r>
                      <a:endParaRPr lang="ko-KR" altLang="en-US" sz="1100" b="0" i="0" u="none" strike="noStrike" dirty="0">
                        <a:solidFill>
                          <a:srgbClr val="003366"/>
                        </a:solidFill>
                        <a:effectLst/>
                        <a:latin typeface="우리돋움"/>
                        <a:ea typeface="함초롬돋움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dirty="0" smtClean="0">
                          <a:solidFill>
                            <a:srgbClr val="003366"/>
                          </a:solidFill>
                          <a:effectLst/>
                          <a:latin typeface="우리돋움"/>
                          <a:ea typeface="함초롬돋움"/>
                        </a:rPr>
                        <a:t> </a:t>
                      </a:r>
                      <a:r>
                        <a:rPr lang="en-US" altLang="ko-KR" sz="1100" b="0" i="0" u="none" strike="noStrike" dirty="0" smtClean="0">
                          <a:solidFill>
                            <a:srgbClr val="003366"/>
                          </a:solidFill>
                          <a:effectLst/>
                          <a:latin typeface="우리돋움"/>
                          <a:ea typeface="함초롬돋움"/>
                        </a:rPr>
                        <a:t> - </a:t>
                      </a:r>
                      <a:r>
                        <a:rPr lang="ko-KR" altLang="en-US" sz="1100" b="0" i="0" u="none" strike="noStrike" dirty="0" smtClean="0">
                          <a:solidFill>
                            <a:srgbClr val="003366"/>
                          </a:solidFill>
                          <a:effectLst/>
                          <a:latin typeface="우리돋움"/>
                          <a:ea typeface="함초롬돋움"/>
                        </a:rPr>
                        <a:t>인력기준 </a:t>
                      </a:r>
                      <a:r>
                        <a:rPr lang="en-US" sz="1100" b="0" i="0" u="none" strike="noStrike" dirty="0">
                          <a:solidFill>
                            <a:srgbClr val="003366"/>
                          </a:solidFill>
                          <a:effectLst/>
                          <a:latin typeface="우리돋움"/>
                          <a:ea typeface="함초롬돋움"/>
                        </a:rPr>
                        <a:t>X</a:t>
                      </a:r>
                    </a:p>
                  </a:txBody>
                  <a:tcPr marL="9525" marR="9525" marT="9525" marB="0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3366"/>
                          </a:solidFill>
                          <a:effectLst/>
                          <a:latin typeface="우리돋움"/>
                          <a:ea typeface="함초롬돋움"/>
                        </a:rPr>
                        <a:t> </a:t>
                      </a:r>
                      <a:r>
                        <a:rPr lang="en-US" sz="1100" b="0" i="0" u="none" strike="noStrike" dirty="0" smtClean="0">
                          <a:solidFill>
                            <a:srgbClr val="003366"/>
                          </a:solidFill>
                          <a:effectLst/>
                          <a:latin typeface="우리돋움"/>
                          <a:ea typeface="함초롬돋움"/>
                        </a:rPr>
                        <a:t> </a:t>
                      </a:r>
                      <a:r>
                        <a:rPr lang="en-US" altLang="ko-KR" sz="1100" b="0" i="0" u="none" strike="noStrike" dirty="0" smtClean="0">
                          <a:solidFill>
                            <a:srgbClr val="003366"/>
                          </a:solidFill>
                          <a:effectLst/>
                          <a:latin typeface="우리돋움"/>
                          <a:ea typeface="함초롬돋움"/>
                        </a:rPr>
                        <a:t> - </a:t>
                      </a:r>
                      <a:r>
                        <a:rPr lang="en-US" sz="1100" b="0" i="0" u="none" strike="noStrike" dirty="0" smtClean="0">
                          <a:solidFill>
                            <a:srgbClr val="003366"/>
                          </a:solidFill>
                          <a:effectLst/>
                          <a:latin typeface="우리돋움"/>
                          <a:ea typeface="함초롬돋움"/>
                        </a:rPr>
                        <a:t>Y4000</a:t>
                      </a:r>
                      <a:endParaRPr lang="en-US" sz="1100" b="0" i="0" u="none" strike="noStrike" dirty="0">
                        <a:solidFill>
                          <a:srgbClr val="003366"/>
                        </a:solidFill>
                        <a:effectLst/>
                        <a:latin typeface="우리돋움"/>
                        <a:ea typeface="함초롬돋움"/>
                      </a:endParaRPr>
                    </a:p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dirty="0">
                          <a:solidFill>
                            <a:srgbClr val="003366"/>
                          </a:solidFill>
                          <a:effectLst/>
                          <a:latin typeface="우리돋움"/>
                          <a:ea typeface="함초롬돋움"/>
                        </a:rPr>
                        <a:t> </a:t>
                      </a:r>
                      <a:r>
                        <a:rPr lang="en-US" sz="1100" b="0" i="0" u="none" strike="noStrike" dirty="0" smtClean="0">
                          <a:solidFill>
                            <a:srgbClr val="003366"/>
                          </a:solidFill>
                          <a:effectLst/>
                          <a:latin typeface="우리돋움"/>
                          <a:ea typeface="함초롬돋움"/>
                        </a:rPr>
                        <a:t> </a:t>
                      </a:r>
                      <a:r>
                        <a:rPr lang="en-US" altLang="ko-KR" sz="1100" b="0" i="0" u="none" strike="noStrike" dirty="0" smtClean="0">
                          <a:solidFill>
                            <a:srgbClr val="003366"/>
                          </a:solidFill>
                          <a:effectLst/>
                          <a:latin typeface="우리돋움"/>
                          <a:ea typeface="함초롬돋움"/>
                        </a:rPr>
                        <a:t> - </a:t>
                      </a:r>
                      <a:r>
                        <a:rPr lang="ko-KR" altLang="en-US" sz="1100" b="0" i="0" u="none" strike="noStrike" dirty="0" smtClean="0">
                          <a:solidFill>
                            <a:srgbClr val="003366"/>
                          </a:solidFill>
                          <a:effectLst/>
                          <a:latin typeface="우리돋움"/>
                          <a:ea typeface="함초롬돋움"/>
                        </a:rPr>
                        <a:t>영양사</a:t>
                      </a:r>
                      <a:r>
                        <a:rPr lang="en-US" altLang="ko-KR" sz="1100" b="0" i="0" u="none" strike="noStrike" dirty="0" smtClean="0">
                          <a:solidFill>
                            <a:srgbClr val="003366"/>
                          </a:solidFill>
                          <a:effectLst/>
                          <a:latin typeface="우리돋움"/>
                          <a:ea typeface="함초롬돋움"/>
                        </a:rPr>
                        <a:t>,</a:t>
                      </a:r>
                      <a:r>
                        <a:rPr lang="ko-KR" altLang="en-US" sz="1100" b="0" i="0" u="none" strike="noStrike" dirty="0" smtClean="0">
                          <a:solidFill>
                            <a:srgbClr val="003366"/>
                          </a:solidFill>
                          <a:effectLst/>
                          <a:latin typeface="우리돋움"/>
                          <a:ea typeface="함초롬돋움"/>
                        </a:rPr>
                        <a:t>조리사 각각 </a:t>
                      </a:r>
                      <a:r>
                        <a:rPr lang="en-US" altLang="ko-KR" sz="1100" b="0" i="0" u="none" strike="noStrike" dirty="0" smtClean="0">
                          <a:solidFill>
                            <a:srgbClr val="003366"/>
                          </a:solidFill>
                          <a:effectLst/>
                          <a:latin typeface="우리돋움"/>
                          <a:ea typeface="함초롬돋움"/>
                        </a:rPr>
                        <a:t>1</a:t>
                      </a:r>
                      <a:r>
                        <a:rPr lang="ko-KR" altLang="en-US" sz="1100" b="0" i="0" u="none" strike="noStrike" dirty="0" smtClean="0">
                          <a:solidFill>
                            <a:srgbClr val="003366"/>
                          </a:solidFill>
                          <a:effectLst/>
                          <a:latin typeface="우리돋움"/>
                          <a:ea typeface="함초롬돋움"/>
                        </a:rPr>
                        <a:t>인 이상</a:t>
                      </a:r>
                    </a:p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dirty="0" smtClean="0">
                          <a:solidFill>
                            <a:srgbClr val="003366"/>
                          </a:solidFill>
                          <a:effectLst/>
                          <a:latin typeface="우리돋움"/>
                          <a:ea typeface="함초롬돋움"/>
                        </a:rPr>
                        <a:t> </a:t>
                      </a:r>
                      <a:r>
                        <a:rPr lang="en-US" altLang="ko-KR" sz="1100" b="0" i="0" u="none" strike="noStrike" dirty="0" smtClean="0">
                          <a:solidFill>
                            <a:srgbClr val="003366"/>
                          </a:solidFill>
                          <a:effectLst/>
                          <a:latin typeface="우리돋움"/>
                          <a:ea typeface="함초롬돋움"/>
                        </a:rPr>
                        <a:t> - </a:t>
                      </a:r>
                      <a:r>
                        <a:rPr lang="ko-KR" altLang="en-US" sz="1100" b="0" i="0" u="none" strike="noStrike" dirty="0" err="1" smtClean="0">
                          <a:solidFill>
                            <a:srgbClr val="003366"/>
                          </a:solidFill>
                          <a:effectLst/>
                          <a:latin typeface="우리돋움"/>
                          <a:ea typeface="함초롬돋움"/>
                        </a:rPr>
                        <a:t>미충족시</a:t>
                      </a:r>
                      <a:r>
                        <a:rPr lang="ko-KR" altLang="en-US" sz="1100" b="0" i="0" u="none" strike="noStrike" dirty="0" smtClean="0">
                          <a:solidFill>
                            <a:srgbClr val="003366"/>
                          </a:solidFill>
                          <a:effectLst/>
                          <a:latin typeface="우리돋움"/>
                          <a:ea typeface="함초롬돋움"/>
                        </a:rPr>
                        <a:t> </a:t>
                      </a:r>
                      <a:r>
                        <a:rPr lang="ko-KR" altLang="en-US" sz="1100" b="0" i="0" u="none" strike="noStrike" dirty="0" err="1" smtClean="0">
                          <a:solidFill>
                            <a:srgbClr val="003366"/>
                          </a:solidFill>
                          <a:effectLst/>
                          <a:latin typeface="우리돋움"/>
                          <a:ea typeface="함초롬돋움"/>
                        </a:rPr>
                        <a:t>멸균식</a:t>
                      </a:r>
                      <a:r>
                        <a:rPr lang="ko-KR" altLang="en-US" sz="1100" b="0" i="0" u="none" strike="noStrike" dirty="0" smtClean="0">
                          <a:solidFill>
                            <a:srgbClr val="003366"/>
                          </a:solidFill>
                          <a:effectLst/>
                          <a:latin typeface="우리돋움"/>
                          <a:ea typeface="함초롬돋움"/>
                        </a:rPr>
                        <a:t> 금액의 </a:t>
                      </a:r>
                      <a:r>
                        <a:rPr lang="en-US" altLang="ko-KR" sz="1100" b="0" i="0" u="none" strike="noStrike" dirty="0" smtClean="0">
                          <a:solidFill>
                            <a:srgbClr val="003366"/>
                          </a:solidFill>
                          <a:effectLst/>
                          <a:latin typeface="우리돋움"/>
                          <a:ea typeface="함초롬돋움"/>
                        </a:rPr>
                        <a:t>90%</a:t>
                      </a:r>
                      <a:r>
                        <a:rPr lang="ko-KR" altLang="en-US" sz="1100" b="0" i="0" u="none" strike="noStrike" dirty="0" smtClean="0">
                          <a:solidFill>
                            <a:srgbClr val="003366"/>
                          </a:solidFill>
                          <a:effectLst/>
                          <a:latin typeface="우리돋움"/>
                          <a:ea typeface="함초롬돋움"/>
                        </a:rPr>
                        <a:t>산정 </a:t>
                      </a:r>
                      <a:r>
                        <a:rPr lang="en-US" altLang="ko-KR" sz="1100" b="0" i="0" u="none" strike="noStrike" dirty="0" smtClean="0">
                          <a:solidFill>
                            <a:srgbClr val="003366"/>
                          </a:solidFill>
                          <a:effectLst/>
                          <a:latin typeface="우리돋움"/>
                          <a:ea typeface="함초롬돋움"/>
                        </a:rPr>
                        <a:t>( </a:t>
                      </a:r>
                      <a:r>
                        <a:rPr lang="ko-KR" altLang="en-US" sz="1100" b="0" i="0" u="none" strike="noStrike" dirty="0" smtClean="0">
                          <a:solidFill>
                            <a:srgbClr val="003366"/>
                          </a:solidFill>
                          <a:effectLst/>
                          <a:latin typeface="우리돋움"/>
                          <a:ea typeface="함초롬돋움"/>
                        </a:rPr>
                        <a:t>산정코드 </a:t>
                      </a:r>
                      <a:r>
                        <a:rPr lang="ko-KR" altLang="en-US" sz="1100" b="0" i="0" u="none" strike="noStrike" dirty="0" err="1" smtClean="0">
                          <a:solidFill>
                            <a:srgbClr val="003366"/>
                          </a:solidFill>
                          <a:effectLst/>
                          <a:latin typeface="우리돋움"/>
                          <a:ea typeface="함초롬돋움"/>
                        </a:rPr>
                        <a:t>세번째</a:t>
                      </a:r>
                      <a:r>
                        <a:rPr lang="ko-KR" altLang="en-US" sz="1100" b="0" i="0" u="none" strike="noStrike" dirty="0" smtClean="0">
                          <a:solidFill>
                            <a:srgbClr val="003366"/>
                          </a:solidFill>
                          <a:effectLst/>
                          <a:latin typeface="우리돋움"/>
                          <a:ea typeface="함초롬돋움"/>
                        </a:rPr>
                        <a:t> 자리에 </a:t>
                      </a:r>
                      <a:r>
                        <a:rPr lang="en-US" altLang="ko-KR" sz="1100" b="0" i="0" u="none" strike="noStrike" dirty="0" smtClean="0">
                          <a:solidFill>
                            <a:srgbClr val="003366"/>
                          </a:solidFill>
                          <a:effectLst/>
                          <a:latin typeface="우리돋움"/>
                          <a:ea typeface="함초롬돋움"/>
                        </a:rPr>
                        <a:t>`3`</a:t>
                      </a:r>
                      <a:r>
                        <a:rPr lang="ko-KR" altLang="en-US" sz="1100" b="0" i="0" u="none" strike="noStrike" dirty="0" smtClean="0">
                          <a:solidFill>
                            <a:srgbClr val="003366"/>
                          </a:solidFill>
                          <a:effectLst/>
                          <a:latin typeface="우리돋움"/>
                          <a:ea typeface="함초롬돋움"/>
                        </a:rPr>
                        <a:t>기재 </a:t>
                      </a:r>
                      <a:r>
                        <a:rPr lang="en-US" altLang="ko-KR" sz="1100" b="0" i="0" u="none" strike="noStrike" dirty="0" smtClean="0">
                          <a:solidFill>
                            <a:srgbClr val="003366"/>
                          </a:solidFill>
                          <a:effectLst/>
                          <a:latin typeface="우리돋움"/>
                          <a:ea typeface="함초롬돋움"/>
                        </a:rPr>
                        <a:t>)</a:t>
                      </a:r>
                      <a:endParaRPr lang="en-US" sz="1100" b="0" i="0" u="none" strike="noStrike" dirty="0">
                        <a:solidFill>
                          <a:srgbClr val="003366"/>
                        </a:solidFill>
                        <a:effectLst/>
                        <a:latin typeface="우리돋움"/>
                        <a:ea typeface="함초롬돋움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우리돋움"/>
                      </a:endParaRPr>
                    </a:p>
                  </a:txBody>
                  <a:tcPr marL="9525" marR="9525" marT="9525" marB="0" anchor="ctr"/>
                </a:tc>
              </a:tr>
              <a:tr h="256223"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100" b="0" i="0" u="none" strike="noStrike">
                          <a:solidFill>
                            <a:srgbClr val="003366"/>
                          </a:solidFill>
                          <a:effectLst/>
                          <a:latin typeface="우리돋움"/>
                          <a:ea typeface="함초롬돋움"/>
                        </a:rPr>
                        <a:t>특수분유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100" b="0" i="0" u="none" strike="noStrike" dirty="0" smtClean="0">
                          <a:solidFill>
                            <a:srgbClr val="003366"/>
                          </a:solidFill>
                          <a:effectLst/>
                          <a:latin typeface="우리돋움"/>
                          <a:ea typeface="함초롬돋움"/>
                        </a:rPr>
                        <a:t> - </a:t>
                      </a:r>
                      <a:r>
                        <a:rPr lang="ko-KR" altLang="en-US" sz="1100" b="0" i="0" u="none" strike="noStrike" dirty="0" smtClean="0">
                          <a:solidFill>
                            <a:srgbClr val="003366"/>
                          </a:solidFill>
                          <a:effectLst/>
                          <a:latin typeface="우리돋움"/>
                          <a:ea typeface="함초롬돋움"/>
                        </a:rPr>
                        <a:t>인력기준 </a:t>
                      </a:r>
                      <a:r>
                        <a:rPr lang="en-US" sz="1100" b="0" i="0" u="none" strike="noStrike" dirty="0">
                          <a:solidFill>
                            <a:srgbClr val="003366"/>
                          </a:solidFill>
                          <a:effectLst/>
                          <a:latin typeface="우리돋움"/>
                          <a:ea typeface="함초롬돋움"/>
                        </a:rPr>
                        <a:t>X</a:t>
                      </a:r>
                    </a:p>
                  </a:txBody>
                  <a:tcPr marL="9525" marR="9525" marT="9525" marB="0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3366"/>
                          </a:solidFill>
                          <a:effectLst/>
                          <a:latin typeface="우리돋움"/>
                          <a:ea typeface="함초롬돋움"/>
                        </a:rPr>
                        <a:t> </a:t>
                      </a:r>
                      <a:r>
                        <a:rPr lang="en-US" altLang="ko-KR" sz="1100" b="0" i="0" u="none" strike="noStrike" dirty="0" smtClean="0">
                          <a:solidFill>
                            <a:srgbClr val="003366"/>
                          </a:solidFill>
                          <a:effectLst/>
                          <a:latin typeface="우리돋움"/>
                          <a:ea typeface="함초롬돋움"/>
                        </a:rPr>
                        <a:t> - </a:t>
                      </a:r>
                      <a:r>
                        <a:rPr lang="en-US" sz="1100" b="0" i="0" u="none" strike="noStrike" dirty="0" smtClean="0">
                          <a:solidFill>
                            <a:srgbClr val="003366"/>
                          </a:solidFill>
                          <a:effectLst/>
                          <a:latin typeface="우리돋움"/>
                          <a:ea typeface="함초롬돋움"/>
                        </a:rPr>
                        <a:t>Y5001(65001)</a:t>
                      </a:r>
                    </a:p>
                    <a:p>
                      <a:pPr algn="l" fontAlgn="ctr"/>
                      <a:r>
                        <a:rPr lang="en-US" sz="1100" b="0" i="0" u="none" strike="noStrike" dirty="0" smtClean="0">
                          <a:solidFill>
                            <a:srgbClr val="003366"/>
                          </a:solidFill>
                          <a:effectLst/>
                          <a:latin typeface="우리돋움"/>
                          <a:ea typeface="함초롬돋움"/>
                        </a:rPr>
                        <a:t> </a:t>
                      </a:r>
                      <a:r>
                        <a:rPr lang="en-US" altLang="ko-KR" sz="1100" b="0" i="0" u="none" strike="noStrike" dirty="0" smtClean="0">
                          <a:solidFill>
                            <a:srgbClr val="003366"/>
                          </a:solidFill>
                          <a:effectLst/>
                          <a:latin typeface="우리돋움"/>
                          <a:ea typeface="함초롬돋움"/>
                        </a:rPr>
                        <a:t> - </a:t>
                      </a:r>
                      <a:r>
                        <a:rPr lang="ko-KR" altLang="en-US" sz="1100" b="0" i="0" u="none" strike="noStrike" dirty="0" smtClean="0">
                          <a:solidFill>
                            <a:srgbClr val="003366"/>
                          </a:solidFill>
                          <a:effectLst/>
                          <a:latin typeface="우리돋움"/>
                          <a:ea typeface="함초롬돋움"/>
                        </a:rPr>
                        <a:t>현행과 동일</a:t>
                      </a:r>
                      <a:endParaRPr lang="en-US" sz="1100" b="0" i="0" u="none" strike="noStrike" dirty="0">
                        <a:solidFill>
                          <a:srgbClr val="003366"/>
                        </a:solidFill>
                        <a:effectLst/>
                        <a:latin typeface="우리돋움"/>
                        <a:ea typeface="함초롬돋움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우리돋움"/>
                      </a:endParaRPr>
                    </a:p>
                  </a:txBody>
                  <a:tcPr marL="9525" marR="9525" marT="9525" marB="0" anchor="ctr"/>
                </a:tc>
              </a:tr>
              <a:tr h="885825"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100" b="0" i="0" u="none" strike="noStrike" dirty="0" err="1">
                          <a:solidFill>
                            <a:srgbClr val="003366"/>
                          </a:solidFill>
                          <a:effectLst/>
                          <a:latin typeface="우리돋움"/>
                          <a:ea typeface="함초롬돋움"/>
                        </a:rPr>
                        <a:t>산모식</a:t>
                      </a:r>
                      <a:endParaRPr lang="ko-KR" altLang="en-US" sz="1100" b="0" i="0" u="none" strike="noStrike" dirty="0">
                        <a:solidFill>
                          <a:srgbClr val="003366"/>
                        </a:solidFill>
                        <a:effectLst/>
                        <a:latin typeface="우리돋움"/>
                        <a:ea typeface="함초롬돋움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100" b="0" i="0" u="none" strike="noStrike" dirty="0" smtClean="0">
                          <a:solidFill>
                            <a:srgbClr val="003366"/>
                          </a:solidFill>
                          <a:effectLst/>
                          <a:latin typeface="우리돋움"/>
                          <a:ea typeface="함초롬돋움"/>
                        </a:rPr>
                        <a:t> - </a:t>
                      </a:r>
                      <a:r>
                        <a:rPr lang="ko-KR" altLang="en-US" sz="1100" b="0" i="0" u="none" strike="noStrike" dirty="0" smtClean="0">
                          <a:solidFill>
                            <a:srgbClr val="003366"/>
                          </a:solidFill>
                          <a:effectLst/>
                          <a:latin typeface="우리돋움"/>
                          <a:ea typeface="함초롬돋움"/>
                        </a:rPr>
                        <a:t>인력기준 </a:t>
                      </a:r>
                      <a:r>
                        <a:rPr lang="en-US" sz="1100" b="0" i="0" u="none" strike="noStrike" dirty="0">
                          <a:solidFill>
                            <a:srgbClr val="003366"/>
                          </a:solidFill>
                          <a:effectLst/>
                          <a:latin typeface="우리돋움"/>
                          <a:ea typeface="함초롬돋움"/>
                        </a:rPr>
                        <a:t>X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3366"/>
                          </a:solidFill>
                          <a:effectLst/>
                          <a:latin typeface="우리돋움"/>
                          <a:ea typeface="함초롬돋움"/>
                        </a:rPr>
                        <a:t> </a:t>
                      </a:r>
                      <a:r>
                        <a:rPr lang="en-US" altLang="ko-KR" sz="1100" b="0" i="0" u="none" strike="noStrike" dirty="0" smtClean="0">
                          <a:solidFill>
                            <a:srgbClr val="003366"/>
                          </a:solidFill>
                          <a:effectLst/>
                          <a:latin typeface="우리돋움"/>
                          <a:ea typeface="함초롬돋움"/>
                        </a:rPr>
                        <a:t> - </a:t>
                      </a:r>
                      <a:r>
                        <a:rPr lang="en-US" sz="1100" b="0" i="0" u="none" strike="noStrike" dirty="0" smtClean="0">
                          <a:solidFill>
                            <a:srgbClr val="003366"/>
                          </a:solidFill>
                          <a:effectLst/>
                          <a:latin typeface="우리돋움"/>
                          <a:ea typeface="함초롬돋움"/>
                        </a:rPr>
                        <a:t>Y6400(66400)</a:t>
                      </a:r>
                      <a:endParaRPr lang="ko-KR" altLang="en-US" sz="1100" b="0" i="0" u="none" strike="noStrike" dirty="0">
                        <a:solidFill>
                          <a:srgbClr val="003366"/>
                        </a:solidFill>
                        <a:effectLst/>
                        <a:latin typeface="우리돋움"/>
                        <a:ea typeface="함초롬돋움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100" b="0" i="0" u="none" strike="noStrike" dirty="0" smtClean="0">
                          <a:solidFill>
                            <a:srgbClr val="003366"/>
                          </a:solidFill>
                          <a:effectLst/>
                          <a:latin typeface="우리돋움"/>
                          <a:ea typeface="함초롬돋움"/>
                        </a:rPr>
                        <a:t>  - </a:t>
                      </a:r>
                      <a:r>
                        <a:rPr lang="en-US" sz="1100" b="0" i="0" u="none" strike="noStrike" dirty="0" smtClean="0">
                          <a:solidFill>
                            <a:srgbClr val="003366"/>
                          </a:solidFill>
                          <a:effectLst/>
                          <a:latin typeface="우리돋움"/>
                          <a:ea typeface="함초롬돋움"/>
                        </a:rPr>
                        <a:t> Y6300(66300</a:t>
                      </a:r>
                      <a:r>
                        <a:rPr lang="en-US" sz="1100" b="0" i="0" u="none" strike="noStrike" dirty="0">
                          <a:solidFill>
                            <a:srgbClr val="003366"/>
                          </a:solidFill>
                          <a:effectLst/>
                          <a:latin typeface="우리돋움"/>
                          <a:ea typeface="함초롬돋움"/>
                        </a:rPr>
                        <a:t>)</a:t>
                      </a:r>
                    </a:p>
                    <a:p>
                      <a:pPr algn="l" fontAlgn="ctr"/>
                      <a:r>
                        <a:rPr lang="ko-KR" altLang="en-US" sz="1100" b="0" i="0" u="none" strike="noStrike" dirty="0">
                          <a:solidFill>
                            <a:srgbClr val="003366"/>
                          </a:solidFill>
                          <a:effectLst/>
                          <a:latin typeface="우리돋움"/>
                          <a:ea typeface="함초롬돋움"/>
                        </a:rPr>
                        <a:t> </a:t>
                      </a:r>
                      <a:r>
                        <a:rPr lang="en-US" altLang="ko-KR" sz="1100" b="0" i="0" u="none" strike="noStrike" dirty="0" smtClean="0">
                          <a:solidFill>
                            <a:srgbClr val="003366"/>
                          </a:solidFill>
                          <a:effectLst/>
                          <a:latin typeface="우리돋움"/>
                          <a:ea typeface="함초롬돋움"/>
                        </a:rPr>
                        <a:t> - </a:t>
                      </a:r>
                      <a:r>
                        <a:rPr lang="ko-KR" altLang="en-US" sz="1100" b="0" i="0" u="none" strike="noStrike" dirty="0" smtClean="0">
                          <a:solidFill>
                            <a:srgbClr val="003366"/>
                          </a:solidFill>
                          <a:effectLst/>
                          <a:latin typeface="우리돋움"/>
                          <a:ea typeface="함초롬돋움"/>
                        </a:rPr>
                        <a:t>영양사</a:t>
                      </a:r>
                      <a:r>
                        <a:rPr lang="en-US" altLang="ko-KR" sz="1100" b="0" i="0" u="none" strike="noStrike" dirty="0">
                          <a:solidFill>
                            <a:srgbClr val="003366"/>
                          </a:solidFill>
                          <a:effectLst/>
                          <a:latin typeface="우리돋움"/>
                          <a:ea typeface="함초롬돋움"/>
                        </a:rPr>
                        <a:t>,</a:t>
                      </a:r>
                      <a:r>
                        <a:rPr lang="ko-KR" altLang="en-US" sz="1100" b="0" i="0" u="none" strike="noStrike" dirty="0">
                          <a:solidFill>
                            <a:srgbClr val="003366"/>
                          </a:solidFill>
                          <a:effectLst/>
                          <a:latin typeface="우리돋움"/>
                          <a:ea typeface="함초롬돋움"/>
                        </a:rPr>
                        <a:t>조리사 각각 </a:t>
                      </a:r>
                      <a:r>
                        <a:rPr lang="en-US" altLang="ko-KR" sz="1100" b="0" i="0" u="none" strike="noStrike" dirty="0">
                          <a:solidFill>
                            <a:srgbClr val="003366"/>
                          </a:solidFill>
                          <a:effectLst/>
                          <a:latin typeface="우리돋움"/>
                          <a:ea typeface="함초롬돋움"/>
                        </a:rPr>
                        <a:t>1</a:t>
                      </a:r>
                      <a:r>
                        <a:rPr lang="ko-KR" altLang="en-US" sz="1100" b="0" i="0" u="none" strike="noStrike" dirty="0">
                          <a:solidFill>
                            <a:srgbClr val="003366"/>
                          </a:solidFill>
                          <a:effectLst/>
                          <a:latin typeface="우리돋움"/>
                          <a:ea typeface="함초롬돋움"/>
                        </a:rPr>
                        <a:t>인 이상</a:t>
                      </a:r>
                    </a:p>
                    <a:p>
                      <a:pPr algn="l" fontAlgn="ctr"/>
                      <a:r>
                        <a:rPr lang="ko-KR" altLang="en-US" sz="1100" b="0" i="0" u="none" strike="noStrike" dirty="0">
                          <a:solidFill>
                            <a:srgbClr val="003366"/>
                          </a:solidFill>
                          <a:effectLst/>
                          <a:latin typeface="우리돋움"/>
                          <a:ea typeface="함초롬돋움"/>
                        </a:rPr>
                        <a:t> </a:t>
                      </a:r>
                      <a:r>
                        <a:rPr lang="en-US" altLang="ko-KR" sz="1100" b="0" i="0" u="none" strike="noStrike" dirty="0" smtClean="0">
                          <a:solidFill>
                            <a:srgbClr val="003366"/>
                          </a:solidFill>
                          <a:effectLst/>
                          <a:latin typeface="우리돋움"/>
                          <a:ea typeface="함초롬돋움"/>
                        </a:rPr>
                        <a:t> - </a:t>
                      </a:r>
                      <a:r>
                        <a:rPr lang="ko-KR" altLang="en-US" sz="1100" b="0" i="0" u="none" strike="noStrike" dirty="0" smtClean="0">
                          <a:solidFill>
                            <a:srgbClr val="003366"/>
                          </a:solidFill>
                          <a:effectLst/>
                          <a:latin typeface="우리돋움"/>
                          <a:ea typeface="함초롬돋움"/>
                        </a:rPr>
                        <a:t>위탁 </a:t>
                      </a:r>
                      <a:r>
                        <a:rPr lang="ko-KR" altLang="en-US" sz="1100" b="0" i="0" u="none" strike="noStrike" dirty="0">
                          <a:solidFill>
                            <a:srgbClr val="003366"/>
                          </a:solidFill>
                          <a:effectLst/>
                          <a:latin typeface="우리돋움"/>
                          <a:ea typeface="함초롬돋움"/>
                        </a:rPr>
                        <a:t>업체 조리사 인정</a:t>
                      </a:r>
                    </a:p>
                    <a:p>
                      <a:pPr algn="l" fontAlgn="ctr"/>
                      <a:r>
                        <a:rPr lang="ko-KR" altLang="en-US" sz="1100" b="0" i="0" u="none" strike="noStrike" dirty="0">
                          <a:solidFill>
                            <a:srgbClr val="003366"/>
                          </a:solidFill>
                          <a:effectLst/>
                          <a:latin typeface="우리돋움"/>
                          <a:ea typeface="함초롬돋움"/>
                        </a:rPr>
                        <a:t> </a:t>
                      </a:r>
                      <a:r>
                        <a:rPr lang="en-US" altLang="ko-KR" sz="1100" b="0" i="0" u="none" strike="noStrike" dirty="0" smtClean="0">
                          <a:solidFill>
                            <a:srgbClr val="003366"/>
                          </a:solidFill>
                          <a:effectLst/>
                          <a:latin typeface="우리돋움"/>
                          <a:ea typeface="함초롬돋움"/>
                        </a:rPr>
                        <a:t> - </a:t>
                      </a:r>
                      <a:r>
                        <a:rPr lang="en-US" altLang="ko-KR" sz="1100" b="0" i="0" u="none" strike="noStrike" dirty="0" smtClean="0">
                          <a:solidFill>
                            <a:srgbClr val="003366"/>
                          </a:solidFill>
                          <a:effectLst/>
                          <a:latin typeface="우리돋움"/>
                          <a:ea typeface="함초롬돋움"/>
                        </a:rPr>
                        <a:t>50</a:t>
                      </a:r>
                      <a:r>
                        <a:rPr lang="ko-KR" altLang="en-US" sz="1100" b="0" i="0" u="none" strike="noStrike" dirty="0">
                          <a:solidFill>
                            <a:srgbClr val="003366"/>
                          </a:solidFill>
                          <a:effectLst/>
                          <a:latin typeface="우리돋움"/>
                          <a:ea typeface="함초롬돋움"/>
                        </a:rPr>
                        <a:t>병상 미만은 중복면허 인정</a:t>
                      </a:r>
                    </a:p>
                    <a:p>
                      <a:pPr algn="l" fontAlgn="ctr"/>
                      <a:r>
                        <a:rPr lang="ko-KR" altLang="en-US" sz="1100" b="0" i="0" u="none" strike="noStrike" dirty="0">
                          <a:solidFill>
                            <a:srgbClr val="003366"/>
                          </a:solidFill>
                          <a:effectLst/>
                          <a:latin typeface="우리돋움"/>
                          <a:ea typeface="함초롬돋움"/>
                        </a:rPr>
                        <a:t> </a:t>
                      </a:r>
                      <a:r>
                        <a:rPr lang="en-US" altLang="ko-KR" sz="1100" b="0" i="0" u="none" strike="noStrike" dirty="0" smtClean="0">
                          <a:solidFill>
                            <a:srgbClr val="003366"/>
                          </a:solidFill>
                          <a:effectLst/>
                          <a:latin typeface="우리돋움"/>
                          <a:ea typeface="함초롬돋움"/>
                        </a:rPr>
                        <a:t> - </a:t>
                      </a:r>
                      <a:r>
                        <a:rPr lang="ko-KR" altLang="en-US" sz="1100" b="0" i="0" u="none" strike="noStrike" dirty="0" err="1" smtClean="0">
                          <a:solidFill>
                            <a:srgbClr val="003366"/>
                          </a:solidFill>
                          <a:effectLst/>
                          <a:latin typeface="우리돋움"/>
                          <a:ea typeface="함초롬돋움"/>
                        </a:rPr>
                        <a:t>미충족시</a:t>
                      </a:r>
                      <a:r>
                        <a:rPr lang="ko-KR" altLang="en-US" sz="1100" b="0" i="0" u="none" strike="noStrike" dirty="0" smtClean="0">
                          <a:solidFill>
                            <a:srgbClr val="003366"/>
                          </a:solidFill>
                          <a:effectLst/>
                          <a:latin typeface="우리돋움"/>
                          <a:ea typeface="함초롬돋움"/>
                        </a:rPr>
                        <a:t> </a:t>
                      </a:r>
                      <a:r>
                        <a:rPr lang="ko-KR" altLang="en-US" sz="1100" b="0" i="0" u="none" strike="noStrike" dirty="0" err="1">
                          <a:solidFill>
                            <a:srgbClr val="003366"/>
                          </a:solidFill>
                          <a:effectLst/>
                          <a:latin typeface="우리돋움"/>
                          <a:ea typeface="함초롬돋움"/>
                        </a:rPr>
                        <a:t>산모식</a:t>
                      </a:r>
                      <a:r>
                        <a:rPr lang="en-US" altLang="ko-KR" sz="1100" b="0" i="0" u="none" strike="noStrike" dirty="0">
                          <a:solidFill>
                            <a:srgbClr val="003366"/>
                          </a:solidFill>
                          <a:effectLst/>
                          <a:latin typeface="우리돋움"/>
                          <a:ea typeface="함초롬돋움"/>
                        </a:rPr>
                        <a:t>(</a:t>
                      </a:r>
                      <a:r>
                        <a:rPr lang="ko-KR" altLang="en-US" sz="1100" b="0" i="0" u="none" strike="noStrike" dirty="0" err="1">
                          <a:solidFill>
                            <a:srgbClr val="003366"/>
                          </a:solidFill>
                          <a:effectLst/>
                          <a:latin typeface="우리돋움"/>
                          <a:ea typeface="함초롬돋움"/>
                        </a:rPr>
                        <a:t>의원급</a:t>
                      </a:r>
                      <a:r>
                        <a:rPr lang="en-US" altLang="ko-KR" sz="1100" b="0" i="0" u="none" strike="noStrike" dirty="0">
                          <a:solidFill>
                            <a:srgbClr val="003366"/>
                          </a:solidFill>
                          <a:effectLst/>
                          <a:latin typeface="우리돋움"/>
                          <a:ea typeface="함초롬돋움"/>
                        </a:rPr>
                        <a:t>) </a:t>
                      </a:r>
                      <a:r>
                        <a:rPr lang="ko-KR" altLang="en-US" sz="1100" b="0" i="0" u="none" strike="noStrike" dirty="0">
                          <a:solidFill>
                            <a:srgbClr val="003366"/>
                          </a:solidFill>
                          <a:effectLst/>
                          <a:latin typeface="우리돋움"/>
                          <a:ea typeface="함초롬돋움"/>
                        </a:rPr>
                        <a:t>금액 산정</a:t>
                      </a:r>
                    </a:p>
                  </a:txBody>
                  <a:tcPr marL="9525" marR="9525" marT="9525" marB="0"/>
                </a:tc>
              </a:tr>
            </a:tbl>
          </a:graphicData>
        </a:graphic>
      </p:graphicFrame>
      <p:pic>
        <p:nvPicPr>
          <p:cNvPr id="5" name="Picture 2" descr="\\윤강일\Setup\클릭로고\clickLogo_가로형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01975" y="228518"/>
            <a:ext cx="1415855" cy="3621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63088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244475" y="666747"/>
            <a:ext cx="8826500" cy="59150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eaLnBrk="1" hangingPunct="1">
              <a:buNone/>
            </a:pPr>
            <a:r>
              <a:rPr lang="en-US" altLang="ko-KR" sz="20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</a:t>
            </a:r>
            <a:r>
              <a:rPr lang="en-US" altLang="ko-KR" sz="20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2022</a:t>
            </a:r>
            <a:r>
              <a:rPr lang="ko-KR" altLang="en-US" sz="20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년 </a:t>
            </a:r>
            <a:r>
              <a:rPr lang="en-US" altLang="ko-KR" sz="20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7</a:t>
            </a:r>
            <a:r>
              <a:rPr lang="ko-KR" altLang="en-US" sz="20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월 </a:t>
            </a:r>
            <a:r>
              <a:rPr lang="en-US" altLang="ko-KR" sz="20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1</a:t>
            </a:r>
            <a:r>
              <a:rPr lang="ko-KR" altLang="en-US" sz="20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일 식대수가 </a:t>
            </a:r>
            <a:r>
              <a:rPr lang="ko-KR" altLang="en-US" sz="20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주요 변경사항</a:t>
            </a:r>
            <a:endParaRPr lang="en-US" altLang="ko-KR" sz="20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8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</a:t>
            </a:r>
          </a:p>
          <a:p>
            <a:pPr marL="0" indent="0" eaLnBrk="1" hangingPunct="1">
              <a:buNone/>
            </a:pP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3. 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의료급여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</a:t>
            </a:r>
            <a:endParaRPr lang="en-US" altLang="ko-KR" sz="14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8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</a:t>
            </a:r>
            <a:endParaRPr lang="en-US" altLang="ko-KR" sz="18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endParaRPr lang="en-US" altLang="ko-KR" sz="180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endParaRPr lang="en-US" altLang="ko-KR" sz="18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endParaRPr lang="en-US" altLang="ko-KR" sz="180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endParaRPr lang="en-US" altLang="ko-KR" sz="18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endParaRPr lang="en-US" altLang="ko-KR" sz="180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endParaRPr lang="en-US" altLang="ko-KR" sz="18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endParaRPr lang="en-US" altLang="ko-KR" sz="180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endParaRPr lang="en-US" altLang="ko-KR" sz="18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endParaRPr lang="en-US" altLang="ko-KR" sz="180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endParaRPr lang="en-US" altLang="ko-KR" sz="18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endParaRPr lang="en-US" altLang="ko-KR" sz="180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endParaRPr lang="en-US" altLang="ko-KR" sz="18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endParaRPr lang="en-US" altLang="ko-KR" sz="180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endParaRPr lang="en-US" altLang="ko-KR" sz="18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8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endParaRPr lang="en-US" altLang="ko-KR" sz="12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2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2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</a:t>
            </a:r>
            <a:r>
              <a:rPr lang="en-US" altLang="ko-KR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</a:t>
            </a:r>
          </a:p>
          <a:p>
            <a:pPr marL="0" indent="0" eaLnBrk="1" hangingPunct="1">
              <a:buNone/>
            </a:pPr>
            <a:r>
              <a:rPr lang="en-US" altLang="en-US" sz="1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en-US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</a:t>
            </a:r>
          </a:p>
          <a:p>
            <a:pPr marL="0" indent="0" eaLnBrk="1" hangingPunct="1">
              <a:buNone/>
            </a:pPr>
            <a:r>
              <a:rPr lang="en-US" altLang="en-US" sz="1800" b="1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en-US" sz="1800" b="1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</a:t>
            </a:r>
          </a:p>
        </p:txBody>
      </p:sp>
      <p:graphicFrame>
        <p:nvGraphicFramePr>
          <p:cNvPr id="2" name="표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4158641"/>
              </p:ext>
            </p:extLst>
          </p:nvPr>
        </p:nvGraphicFramePr>
        <p:xfrm>
          <a:off x="771525" y="1743073"/>
          <a:ext cx="8166012" cy="237744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14375"/>
                <a:gridCol w="2387627"/>
                <a:gridCol w="1986463"/>
                <a:gridCol w="3077547"/>
              </a:tblGrid>
              <a:tr h="231106"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900" dirty="0" smtClean="0"/>
                        <a:t>구분</a:t>
                      </a:r>
                      <a:endParaRPr lang="ko-KR" altLang="en-US" sz="900" b="0" dirty="0">
                        <a:latin typeface="함초롬돋움" panose="020B0604000101010101" pitchFamily="50" charset="-127"/>
                        <a:ea typeface="함초롬돋움" panose="020B0604000101010101" pitchFamily="50" charset="-127"/>
                        <a:cs typeface="함초롬돋움" panose="020B0604000101010101" pitchFamily="50" charset="-127"/>
                      </a:endParaRP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900" dirty="0" smtClean="0"/>
                        <a:t>현행</a:t>
                      </a:r>
                      <a:endParaRPr lang="ko-KR" altLang="en-US" sz="900" b="0" dirty="0">
                        <a:latin typeface="함초롬돋움" panose="020B0604000101010101" pitchFamily="50" charset="-127"/>
                        <a:ea typeface="함초롬돋움" panose="020B0604000101010101" pitchFamily="50" charset="-127"/>
                        <a:cs typeface="함초롬돋움" panose="020B0604000101010101" pitchFamily="50" charset="-127"/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900" dirty="0" smtClean="0"/>
                        <a:t>개정</a:t>
                      </a:r>
                      <a:endParaRPr lang="ko-KR" altLang="en-US" sz="900" b="0" dirty="0">
                        <a:latin typeface="함초롬돋움" panose="020B0604000101010101" pitchFamily="50" charset="-127"/>
                        <a:ea typeface="함초롬돋움" panose="020B0604000101010101" pitchFamily="50" charset="-127"/>
                        <a:cs typeface="함초롬돋움" panose="020B0604000101010101" pitchFamily="50" charset="-127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900" b="0" dirty="0">
                        <a:latin typeface="함초롬돋움" panose="020B0604000101010101" pitchFamily="50" charset="-127"/>
                        <a:ea typeface="함초롬돋움" panose="020B0604000101010101" pitchFamily="50" charset="-127"/>
                        <a:cs typeface="함초롬돋움" panose="020B0604000101010101" pitchFamily="50" charset="-127"/>
                      </a:endParaRPr>
                    </a:p>
                  </a:txBody>
                  <a:tcPr/>
                </a:tc>
              </a:tr>
              <a:tr h="231106">
                <a:tc vMerge="1">
                  <a:txBody>
                    <a:bodyPr/>
                    <a:lstStyle/>
                    <a:p>
                      <a:pPr latinLnBrk="1"/>
                      <a:endParaRPr lang="ko-KR" altLang="en-US" sz="900" b="0" dirty="0">
                        <a:latin typeface="함초롬돋움" panose="020B0604000101010101" pitchFamily="50" charset="-127"/>
                        <a:ea typeface="함초롬돋움" panose="020B0604000101010101" pitchFamily="50" charset="-127"/>
                        <a:cs typeface="함초롬돋움" panose="020B0604000101010101" pitchFamily="50" charset="-127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 sz="900" b="0" dirty="0">
                        <a:latin typeface="함초롬돋움" panose="020B0604000101010101" pitchFamily="50" charset="-127"/>
                        <a:ea typeface="함초롬돋움" panose="020B0604000101010101" pitchFamily="50" charset="-127"/>
                        <a:cs typeface="함초롬돋움" panose="020B0604000101010101" pitchFamily="50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코드</a:t>
                      </a:r>
                      <a:endParaRPr lang="ko-KR" altLang="en-US" sz="900" b="0" dirty="0">
                        <a:latin typeface="함초롬돋움" panose="020B0604000101010101" pitchFamily="50" charset="-127"/>
                        <a:ea typeface="함초롬돋움" panose="020B0604000101010101" pitchFamily="50" charset="-127"/>
                        <a:cs typeface="함초롬돋움" panose="020B0604000101010101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산정기준</a:t>
                      </a:r>
                      <a:endParaRPr lang="ko-KR" altLang="en-US" sz="900" b="0" dirty="0">
                        <a:latin typeface="함초롬돋움" panose="020B0604000101010101" pitchFamily="50" charset="-127"/>
                        <a:ea typeface="함초롬돋움" panose="020B0604000101010101" pitchFamily="50" charset="-127"/>
                        <a:cs typeface="함초롬돋움" panose="020B0604000101010101" pitchFamily="50" charset="-127"/>
                      </a:endParaRPr>
                    </a:p>
                  </a:txBody>
                  <a:tcPr anchor="ctr"/>
                </a:tc>
              </a:tr>
              <a:tr h="261690"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우리돋움"/>
                        </a:rPr>
                        <a:t>일반식</a:t>
                      </a:r>
                      <a:endParaRPr lang="ko-KR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우리돋움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우리돋움"/>
                        </a:rPr>
                        <a:t> </a:t>
                      </a:r>
                      <a:r>
                        <a:rPr lang="en-US" altLang="ko-K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우리돋움"/>
                        </a:rPr>
                        <a:t>- </a:t>
                      </a:r>
                      <a:r>
                        <a:rPr lang="ko-KR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우리돋움"/>
                        </a:rPr>
                        <a:t>인력기준 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우리돋움"/>
                        </a:rPr>
                        <a:t>X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우리돋움"/>
                        </a:rPr>
                        <a:t> - AS510(16510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우리돋움"/>
                        </a:rPr>
                        <a:t>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우리돋움"/>
                        </a:rPr>
                        <a:t> </a:t>
                      </a:r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우리돋움"/>
                        </a:rPr>
                        <a:t>- </a:t>
                      </a:r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우리돋움"/>
                        </a:rPr>
                        <a:t>단일수가로 해당사항 없음</a:t>
                      </a:r>
                    </a:p>
                  </a:txBody>
                  <a:tcPr marL="9525" marR="9525" marT="9525" marB="0" anchor="ctr"/>
                </a:tc>
              </a:tr>
              <a:tr h="628650"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우리돋움"/>
                        </a:rPr>
                        <a:t>치료식</a:t>
                      </a:r>
                      <a:endParaRPr lang="ko-KR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우리돋움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우리돋움"/>
                        </a:rPr>
                        <a:t> </a:t>
                      </a:r>
                      <a:r>
                        <a:rPr lang="en-US" altLang="ko-K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우리돋움"/>
                        </a:rPr>
                        <a:t>- </a:t>
                      </a:r>
                      <a:r>
                        <a:rPr lang="ko-KR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우리돋움"/>
                        </a:rPr>
                        <a:t>인력기준 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우리돋움"/>
                        </a:rPr>
                        <a:t>X</a:t>
                      </a:r>
                    </a:p>
                    <a:p>
                      <a:pPr algn="l" fontAlgn="ctr"/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우리돋움"/>
                        </a:rPr>
                        <a:t>　</a:t>
                      </a:r>
                    </a:p>
                    <a:p>
                      <a:pPr algn="l" fontAlgn="ctr"/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우리돋움"/>
                        </a:rPr>
                        <a:t>　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우리돋움"/>
                        </a:rPr>
                        <a:t> - AS520(16520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우리돋움"/>
                        </a:rPr>
                        <a:t>)</a:t>
                      </a:r>
                    </a:p>
                    <a:p>
                      <a:pPr algn="l" fontAlgn="ctr"/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우리돋움"/>
                        </a:rPr>
                        <a:t>　</a:t>
                      </a:r>
                    </a:p>
                    <a:p>
                      <a:pPr algn="l" fontAlgn="ctr"/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우리돋움"/>
                        </a:rPr>
                        <a:t>　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우리돋움"/>
                        </a:rPr>
                        <a:t> </a:t>
                      </a:r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우리돋움"/>
                        </a:rPr>
                        <a:t>- </a:t>
                      </a:r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우리돋움"/>
                        </a:rPr>
                        <a:t>영양사</a:t>
                      </a:r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우리돋움"/>
                        </a:rPr>
                        <a:t>,</a:t>
                      </a:r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우리돋움"/>
                        </a:rPr>
                        <a:t>조리사 각각 </a:t>
                      </a:r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우리돋움"/>
                        </a:rPr>
                        <a:t>1</a:t>
                      </a:r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우리돋움"/>
                        </a:rPr>
                        <a:t>인 이상</a:t>
                      </a:r>
                    </a:p>
                    <a:p>
                      <a:pPr algn="l" fontAlgn="ctr"/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우리돋움"/>
                        </a:rPr>
                        <a:t> </a:t>
                      </a:r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우리돋움"/>
                        </a:rPr>
                        <a:t>- </a:t>
                      </a:r>
                      <a:r>
                        <a:rPr lang="ko-KR" alt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우리돋움"/>
                        </a:rPr>
                        <a:t>미충족시</a:t>
                      </a:r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우리돋움"/>
                        </a:rPr>
                        <a:t> </a:t>
                      </a:r>
                      <a:r>
                        <a:rPr lang="ko-KR" alt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우리돋움"/>
                        </a:rPr>
                        <a:t>일반식</a:t>
                      </a:r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우리돋움"/>
                        </a:rPr>
                        <a:t> 금액 산정 </a:t>
                      </a:r>
                    </a:p>
                    <a:p>
                      <a:pPr algn="l" fontAlgn="ctr"/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우리돋움"/>
                        </a:rPr>
                        <a:t>   </a:t>
                      </a:r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우리돋움"/>
                        </a:rPr>
                        <a:t>( </a:t>
                      </a:r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우리돋움"/>
                        </a:rPr>
                        <a:t>산정코드 </a:t>
                      </a:r>
                      <a:r>
                        <a:rPr lang="ko-KR" alt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우리돋움"/>
                        </a:rPr>
                        <a:t>세번째</a:t>
                      </a:r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우리돋움"/>
                        </a:rPr>
                        <a:t> 자리에 </a:t>
                      </a:r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우리돋움"/>
                        </a:rPr>
                        <a:t>`1`</a:t>
                      </a:r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우리돋움"/>
                        </a:rPr>
                        <a:t>기재 </a:t>
                      </a:r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우리돋움"/>
                        </a:rPr>
                        <a:t>)</a:t>
                      </a:r>
                    </a:p>
                  </a:txBody>
                  <a:tcPr marL="9525" marR="9525" marT="9525" marB="0"/>
                </a:tc>
              </a:tr>
              <a:tr h="768669"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우리돋움"/>
                        </a:rPr>
                        <a:t>멸균식</a:t>
                      </a:r>
                      <a:endParaRPr lang="ko-KR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우리돋움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우리돋움"/>
                        </a:rPr>
                        <a:t> </a:t>
                      </a:r>
                      <a:r>
                        <a:rPr lang="en-US" altLang="ko-K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우리돋움"/>
                        </a:rPr>
                        <a:t>- </a:t>
                      </a:r>
                      <a:r>
                        <a:rPr lang="ko-KR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우리돋움"/>
                        </a:rPr>
                        <a:t>인력기준 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우리돋움"/>
                        </a:rPr>
                        <a:t>X</a:t>
                      </a:r>
                    </a:p>
                    <a:p>
                      <a:pPr algn="l" fontAlgn="ctr"/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우리돋움"/>
                        </a:rPr>
                        <a:t>　</a:t>
                      </a:r>
                    </a:p>
                    <a:p>
                      <a:pPr algn="l" fontAlgn="ctr"/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우리돋움"/>
                        </a:rPr>
                        <a:t>　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우리돋움"/>
                        </a:rPr>
                        <a:t> - AS530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우리돋움"/>
                      </a:endParaRPr>
                    </a:p>
                    <a:p>
                      <a:pPr algn="l" fontAlgn="ctr"/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우리돋움"/>
                        </a:rPr>
                        <a:t>　</a:t>
                      </a:r>
                    </a:p>
                    <a:p>
                      <a:pPr algn="l" fontAlgn="ctr"/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우리돋움"/>
                        </a:rPr>
                        <a:t>　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우리돋움"/>
                        </a:rPr>
                        <a:t> </a:t>
                      </a:r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우리돋움"/>
                        </a:rPr>
                        <a:t>- </a:t>
                      </a:r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우리돋움"/>
                        </a:rPr>
                        <a:t>영양사</a:t>
                      </a:r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우리돋움"/>
                        </a:rPr>
                        <a:t>,</a:t>
                      </a:r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우리돋움"/>
                        </a:rPr>
                        <a:t>조리사 각각 </a:t>
                      </a:r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우리돋움"/>
                        </a:rPr>
                        <a:t>1</a:t>
                      </a:r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우리돋움"/>
                        </a:rPr>
                        <a:t>인 이상</a:t>
                      </a:r>
                    </a:p>
                    <a:p>
                      <a:pPr algn="l" fontAlgn="ctr"/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우리돋움"/>
                        </a:rPr>
                        <a:t> </a:t>
                      </a:r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우리돋움"/>
                        </a:rPr>
                        <a:t>- </a:t>
                      </a:r>
                      <a:r>
                        <a:rPr lang="ko-KR" alt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우리돋움"/>
                        </a:rPr>
                        <a:t>미충족시</a:t>
                      </a:r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우리돋움"/>
                        </a:rPr>
                        <a:t> </a:t>
                      </a:r>
                      <a:r>
                        <a:rPr lang="ko-KR" alt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우리돋움"/>
                        </a:rPr>
                        <a:t>멸균식</a:t>
                      </a:r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우리돋움"/>
                        </a:rPr>
                        <a:t> 금액의 </a:t>
                      </a:r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우리돋움"/>
                        </a:rPr>
                        <a:t>90% </a:t>
                      </a:r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우리돋움"/>
                        </a:rPr>
                        <a:t>산정 </a:t>
                      </a:r>
                    </a:p>
                    <a:p>
                      <a:pPr algn="l" fontAlgn="ctr"/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우리돋움"/>
                        </a:rPr>
                        <a:t>   </a:t>
                      </a:r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우리돋움"/>
                        </a:rPr>
                        <a:t>( </a:t>
                      </a:r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우리돋움"/>
                        </a:rPr>
                        <a:t>산정코드 </a:t>
                      </a:r>
                      <a:r>
                        <a:rPr lang="ko-KR" alt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우리돋움"/>
                        </a:rPr>
                        <a:t>세번째</a:t>
                      </a:r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우리돋움"/>
                        </a:rPr>
                        <a:t> 자리에 </a:t>
                      </a:r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우리돋움"/>
                        </a:rPr>
                        <a:t>`3`</a:t>
                      </a:r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우리돋움"/>
                        </a:rPr>
                        <a:t>기재 </a:t>
                      </a:r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우리돋움"/>
                        </a:rPr>
                        <a:t>)</a:t>
                      </a:r>
                    </a:p>
                  </a:txBody>
                  <a:tcPr marL="9525" marR="9525" marT="9525" marB="0" anchor="ctr"/>
                </a:tc>
              </a:tr>
              <a:tr h="256223"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우리돋움"/>
                        </a:rPr>
                        <a:t>산모식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우리돋움"/>
                        </a:rPr>
                        <a:t> </a:t>
                      </a:r>
                      <a:r>
                        <a:rPr lang="en-US" altLang="ko-K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우리돋움"/>
                        </a:rPr>
                        <a:t>- </a:t>
                      </a:r>
                      <a:r>
                        <a:rPr lang="ko-KR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우리돋움"/>
                        </a:rPr>
                        <a:t>인력기준 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우리돋움"/>
                        </a:rPr>
                        <a:t>X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우리돋움"/>
                        </a:rPr>
                        <a:t> - AS550(16550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우리돋움"/>
                        </a:rPr>
                        <a:t>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우리돋움"/>
                        </a:rPr>
                        <a:t> </a:t>
                      </a:r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우리돋움"/>
                        </a:rPr>
                        <a:t>- </a:t>
                      </a:r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우리돋움"/>
                        </a:rPr>
                        <a:t>단일수가로 해당사항 없음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pic>
        <p:nvPicPr>
          <p:cNvPr id="5" name="Picture 2" descr="\\윤강일\Setup\클릭로고\clickLogo_가로형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01975" y="228518"/>
            <a:ext cx="1415855" cy="3621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28883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244475" y="666747"/>
            <a:ext cx="8826500" cy="59150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eaLnBrk="1" hangingPunct="1">
              <a:buNone/>
            </a:pPr>
            <a:r>
              <a:rPr lang="en-US" altLang="ko-KR" sz="20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</a:t>
            </a:r>
            <a:r>
              <a:rPr lang="en-US" altLang="ko-KR" sz="20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2022</a:t>
            </a:r>
            <a:r>
              <a:rPr lang="ko-KR" altLang="en-US" sz="20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년 </a:t>
            </a:r>
            <a:r>
              <a:rPr lang="en-US" altLang="ko-KR" sz="20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7</a:t>
            </a:r>
            <a:r>
              <a:rPr lang="ko-KR" altLang="en-US" sz="20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월 </a:t>
            </a:r>
            <a:r>
              <a:rPr lang="en-US" altLang="ko-KR" sz="20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1</a:t>
            </a:r>
            <a:r>
              <a:rPr lang="ko-KR" altLang="en-US" sz="20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일 식대수가 </a:t>
            </a:r>
            <a:r>
              <a:rPr lang="ko-KR" altLang="en-US" sz="20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주요 변경사항</a:t>
            </a:r>
            <a:endParaRPr lang="en-US" altLang="ko-KR" sz="20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8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</a:t>
            </a:r>
          </a:p>
          <a:p>
            <a:pPr marL="0" indent="0" eaLnBrk="1" hangingPunct="1">
              <a:buNone/>
            </a:pP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3. 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인원수 등록 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 </a:t>
            </a:r>
            <a:r>
              <a:rPr lang="ko-KR" altLang="en-US" sz="1400" b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메인메뉴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&gt; 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기초자료 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&gt; 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병원관련 등록 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&gt; 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영양사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 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조리사 등록 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</a:t>
            </a:r>
          </a:p>
          <a:p>
            <a:pPr marL="0" indent="0" eaLnBrk="1" hangingPunct="1">
              <a:buNone/>
            </a:pPr>
            <a:r>
              <a:rPr lang="en-US" altLang="ko-KR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- 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영양사 등록</a:t>
            </a:r>
            <a:endParaRPr lang="en-US" altLang="ko-KR" sz="14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</a:t>
            </a:r>
            <a:r>
              <a:rPr lang="ko-KR" altLang="en-US" sz="1400" b="0" dirty="0" smtClean="0">
                <a:latin typeface="맑은 고딕"/>
                <a:ea typeface="맑은 고딕"/>
                <a:cs typeface="함초롬돋움" panose="020B0604000101010101" pitchFamily="50" charset="-127"/>
              </a:rPr>
              <a:t>◈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영양사수 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: 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병원 상근 영양사 수 입력</a:t>
            </a:r>
            <a:endParaRPr lang="en-US" altLang="ko-KR" sz="14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</a:t>
            </a:r>
            <a:r>
              <a:rPr lang="ko-KR" altLang="en-US" sz="1400" b="0" dirty="0" smtClean="0">
                <a:latin typeface="맑은 고딕"/>
                <a:ea typeface="맑은 고딕"/>
                <a:cs typeface="함초롬돋움" panose="020B0604000101010101" pitchFamily="50" charset="-127"/>
              </a:rPr>
              <a:t>◈ 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기타인원수 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: 50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병상 미만이고 중복면허를</a:t>
            </a:r>
            <a:endParaRPr lang="en-US" altLang="ko-KR" sz="14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          </a:t>
            </a:r>
            <a:r>
              <a:rPr lang="ko-KR" altLang="en-US" sz="1400" b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가진경우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입력</a:t>
            </a:r>
            <a:endParaRPr lang="en-US" altLang="ko-KR" sz="14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</a:t>
            </a:r>
          </a:p>
          <a:p>
            <a:pPr marL="0" indent="0" eaLnBrk="1" hangingPunct="1">
              <a:buNone/>
            </a:pPr>
            <a:endParaRPr lang="en-US" altLang="ko-KR" sz="1400" b="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endParaRPr lang="en-US" altLang="ko-KR" sz="14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endParaRPr lang="en-US" altLang="ko-KR" sz="1400" b="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endParaRPr lang="en-US" altLang="ko-KR" sz="14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endParaRPr lang="en-US" altLang="ko-KR" sz="1400" b="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- 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조리사 등록</a:t>
            </a:r>
            <a:endParaRPr lang="en-US" altLang="ko-KR" sz="14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</a:t>
            </a:r>
            <a:r>
              <a:rPr lang="ko-KR" altLang="en-US" sz="1400" b="0" dirty="0" smtClean="0">
                <a:latin typeface="맑은 고딕"/>
                <a:ea typeface="맑은 고딕"/>
                <a:cs typeface="함초롬돋움" panose="020B0604000101010101" pitchFamily="50" charset="-127"/>
              </a:rPr>
              <a:t>◈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조리사수 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: 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병원 상근 조리사 수 입력</a:t>
            </a:r>
            <a:endParaRPr lang="en-US" altLang="ko-KR" sz="14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ko-KR" altLang="en-US" sz="1400" b="0" dirty="0" smtClean="0">
                <a:latin typeface="맑은 고딕"/>
                <a:ea typeface="맑은 고딕"/>
                <a:cs typeface="함초롬돋움" panose="020B0604000101010101" pitchFamily="50" charset="-127"/>
              </a:rPr>
              <a:t>            ◈ 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기타인원수 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: </a:t>
            </a:r>
            <a:r>
              <a:rPr lang="ko-KR" altLang="en-US" sz="1400" b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위탁운영인경우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위탁업체의 조리사수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</a:t>
            </a:r>
          </a:p>
          <a:p>
            <a:pPr marL="0" indent="0" eaLnBrk="1" hangingPunct="1">
              <a:buNone/>
            </a:pPr>
            <a:r>
              <a:rPr lang="en-US" altLang="ko-KR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          50</a:t>
            </a:r>
            <a:r>
              <a:rPr lang="ko-KR" altLang="en-US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병상 미만이고 중복면허를</a:t>
            </a:r>
            <a:endParaRPr lang="en-US" altLang="ko-KR" sz="1400" b="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           </a:t>
            </a:r>
            <a:r>
              <a:rPr lang="ko-KR" altLang="en-US" sz="1400" b="0" dirty="0" err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가진경우</a:t>
            </a:r>
            <a:r>
              <a:rPr lang="ko-KR" altLang="en-US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입력</a:t>
            </a:r>
            <a:endParaRPr lang="en-US" altLang="ko-KR" sz="1400" b="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</a:p>
          <a:p>
            <a:pPr marL="0" indent="0" eaLnBrk="1" hangingPunct="1">
              <a:buNone/>
            </a:pPr>
            <a:endParaRPr lang="en-US" altLang="ko-KR" sz="14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8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8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</a:t>
            </a:r>
            <a:endParaRPr lang="en-US" altLang="ko-KR" sz="18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endParaRPr lang="en-US" altLang="ko-KR" sz="180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endParaRPr lang="en-US" altLang="ko-KR" sz="18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endParaRPr lang="en-US" altLang="ko-KR" sz="180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endParaRPr lang="en-US" altLang="ko-KR" sz="18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endParaRPr lang="en-US" altLang="ko-KR" sz="180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endParaRPr lang="en-US" altLang="ko-KR" sz="18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endParaRPr lang="en-US" altLang="ko-KR" sz="180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endParaRPr lang="en-US" altLang="ko-KR" sz="18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endParaRPr lang="en-US" altLang="ko-KR" sz="180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endParaRPr lang="en-US" altLang="ko-KR" sz="18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endParaRPr lang="en-US" altLang="ko-KR" sz="180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endParaRPr lang="en-US" altLang="ko-KR" sz="18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endParaRPr lang="en-US" altLang="ko-KR" sz="180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endParaRPr lang="en-US" altLang="ko-KR" sz="18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8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endParaRPr lang="en-US" altLang="ko-KR" sz="12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2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2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</a:t>
            </a:r>
            <a:r>
              <a:rPr lang="en-US" altLang="ko-KR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</a:t>
            </a:r>
          </a:p>
          <a:p>
            <a:pPr marL="0" indent="0" eaLnBrk="1" hangingPunct="1">
              <a:buNone/>
            </a:pPr>
            <a:r>
              <a:rPr lang="en-US" altLang="en-US" sz="1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en-US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</a:t>
            </a:r>
          </a:p>
          <a:p>
            <a:pPr marL="0" indent="0" eaLnBrk="1" hangingPunct="1">
              <a:buNone/>
            </a:pPr>
            <a:r>
              <a:rPr lang="en-US" altLang="en-US" sz="1800" b="1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en-US" sz="1800" b="1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28954" y="1714499"/>
            <a:ext cx="3314443" cy="23812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8480" y="4133851"/>
            <a:ext cx="3314443" cy="2381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2" descr="\\윤강일\Setup\클릭로고\clickLogo_가로형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01975" y="228518"/>
            <a:ext cx="1415855" cy="3621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33655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244475" y="666747"/>
            <a:ext cx="8826500" cy="59150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eaLnBrk="1" hangingPunct="1">
              <a:buNone/>
            </a:pPr>
            <a:r>
              <a:rPr lang="en-US" altLang="ko-KR" sz="20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</a:t>
            </a:r>
            <a:r>
              <a:rPr lang="en-US" altLang="ko-KR" sz="20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2022</a:t>
            </a:r>
            <a:r>
              <a:rPr lang="ko-KR" altLang="en-US" sz="20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년 </a:t>
            </a:r>
            <a:r>
              <a:rPr lang="en-US" altLang="ko-KR" sz="20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7</a:t>
            </a:r>
            <a:r>
              <a:rPr lang="ko-KR" altLang="en-US" sz="20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월 </a:t>
            </a:r>
            <a:r>
              <a:rPr lang="en-US" altLang="ko-KR" sz="20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1</a:t>
            </a:r>
            <a:r>
              <a:rPr lang="ko-KR" altLang="en-US" sz="20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일 식대수가 </a:t>
            </a:r>
            <a:r>
              <a:rPr lang="ko-KR" altLang="en-US" sz="20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주요 변경사항</a:t>
            </a:r>
            <a:endParaRPr lang="en-US" altLang="ko-KR" sz="20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8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</a:t>
            </a:r>
          </a:p>
          <a:p>
            <a:pPr marL="0" indent="0" eaLnBrk="1" hangingPunct="1">
              <a:buNone/>
            </a:pP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4. 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식대산정 예시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- 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건강보험</a:t>
            </a:r>
            <a:endParaRPr lang="en-US" altLang="ko-KR" sz="14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- </a:t>
            </a:r>
            <a:r>
              <a:rPr lang="ko-KR" altLang="en-US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영양사 </a:t>
            </a:r>
            <a:r>
              <a:rPr lang="en-US" altLang="ko-KR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0</a:t>
            </a:r>
            <a:r>
              <a:rPr lang="ko-KR" altLang="en-US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명</a:t>
            </a:r>
            <a:r>
              <a:rPr lang="en-US" altLang="ko-KR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 </a:t>
            </a:r>
            <a:r>
              <a:rPr lang="ko-KR" altLang="en-US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영양사기타인원수 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0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명</a:t>
            </a:r>
            <a:r>
              <a:rPr lang="en-US" altLang="ko-KR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 </a:t>
            </a:r>
            <a:r>
              <a:rPr lang="ko-KR" altLang="en-US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조리사 </a:t>
            </a:r>
            <a:r>
              <a:rPr lang="en-US" altLang="ko-KR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0</a:t>
            </a:r>
            <a:r>
              <a:rPr lang="ko-KR" altLang="en-US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명</a:t>
            </a:r>
            <a:r>
              <a:rPr lang="en-US" altLang="ko-KR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 </a:t>
            </a:r>
            <a:r>
              <a:rPr lang="ko-KR" altLang="en-US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조리사 기타인원수 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0</a:t>
            </a:r>
            <a:endParaRPr lang="en-US" altLang="ko-KR" sz="1400" b="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</a:t>
            </a:r>
            <a:r>
              <a:rPr lang="ko-KR" altLang="en-US" sz="1400" b="0" dirty="0" err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일반식</a:t>
            </a:r>
            <a:r>
              <a:rPr lang="ko-KR" altLang="en-US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: 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Y2300001 (62300001)</a:t>
            </a:r>
          </a:p>
          <a:p>
            <a:pPr marL="0" indent="0" eaLnBrk="1" hangingPunct="1">
              <a:buNone/>
            </a:pPr>
            <a:r>
              <a:rPr lang="en-US" altLang="ko-KR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</a:t>
            </a:r>
            <a:r>
              <a:rPr lang="ko-KR" altLang="en-US" sz="1400" b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치료식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: Y3300001 (63300001)</a:t>
            </a:r>
          </a:p>
          <a:p>
            <a:pPr marL="0" indent="0" eaLnBrk="1" hangingPunct="1">
              <a:buNone/>
            </a:pPr>
            <a:r>
              <a:rPr lang="en-US" altLang="ko-KR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</a:t>
            </a:r>
            <a:r>
              <a:rPr lang="ko-KR" altLang="en-US" sz="1400" b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멸균식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: Y4000003</a:t>
            </a:r>
          </a:p>
          <a:p>
            <a:pPr marL="0" indent="0" eaLnBrk="1" hangingPunct="1">
              <a:buNone/>
            </a:pPr>
            <a:r>
              <a:rPr lang="en-US" altLang="ko-KR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</a:t>
            </a:r>
            <a:r>
              <a:rPr lang="ko-KR" altLang="en-US" sz="1400" b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산모식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: Y6300001 (66300001)</a:t>
            </a:r>
            <a:endParaRPr lang="en-US" altLang="ko-KR" sz="1400" b="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endParaRPr lang="en-US" altLang="ko-KR" sz="14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- 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영양사 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0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명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 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영양사기타인원수 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1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명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 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조리사 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0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명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 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조리사 기타인원수 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1</a:t>
            </a:r>
          </a:p>
          <a:p>
            <a:pPr marL="0" indent="0" eaLnBrk="1" hangingPunct="1">
              <a:buNone/>
            </a:pPr>
            <a:r>
              <a:rPr lang="en-US" altLang="ko-KR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</a:t>
            </a:r>
            <a:r>
              <a:rPr lang="ko-KR" altLang="en-US" sz="1400" b="0" dirty="0" err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일반식</a:t>
            </a:r>
            <a:r>
              <a:rPr lang="ko-KR" altLang="en-US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: 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Y2300      (62300)</a:t>
            </a:r>
            <a:endParaRPr lang="en-US" altLang="ko-KR" sz="1400" b="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</a:t>
            </a:r>
            <a:r>
              <a:rPr lang="ko-KR" altLang="en-US" sz="1400" b="0" dirty="0" err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치료식</a:t>
            </a:r>
            <a:r>
              <a:rPr lang="ko-KR" altLang="en-US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: 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Y3300002 (63300002)</a:t>
            </a:r>
            <a:endParaRPr lang="en-US" altLang="ko-KR" sz="1400" b="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</a:t>
            </a:r>
            <a:r>
              <a:rPr lang="ko-KR" altLang="en-US" sz="1400" b="0" dirty="0" err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멸균식</a:t>
            </a:r>
            <a:r>
              <a:rPr lang="ko-KR" altLang="en-US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: 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Y4000003 </a:t>
            </a:r>
            <a:endParaRPr lang="en-US" altLang="ko-KR" sz="1400" b="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</a:t>
            </a:r>
            <a:r>
              <a:rPr lang="ko-KR" altLang="en-US" sz="1400" b="0" dirty="0" err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산모식</a:t>
            </a:r>
            <a:r>
              <a:rPr lang="ko-KR" altLang="en-US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: 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Y6300       (66300)</a:t>
            </a:r>
          </a:p>
          <a:p>
            <a:pPr marL="0" indent="0" eaLnBrk="1" hangingPunct="1">
              <a:buNone/>
            </a:pPr>
            <a:endParaRPr lang="en-US" altLang="ko-KR" sz="14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</a:t>
            </a:r>
            <a:r>
              <a:rPr lang="en-US" altLang="ko-KR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- </a:t>
            </a:r>
            <a:r>
              <a:rPr lang="ko-KR" altLang="en-US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영양사 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1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명</a:t>
            </a:r>
            <a:r>
              <a:rPr lang="en-US" altLang="ko-KR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 </a:t>
            </a:r>
            <a:r>
              <a:rPr lang="ko-KR" altLang="en-US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영양사기타인원수 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0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명</a:t>
            </a:r>
            <a:r>
              <a:rPr lang="en-US" altLang="ko-KR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 </a:t>
            </a:r>
            <a:r>
              <a:rPr lang="ko-KR" altLang="en-US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조리사 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1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명</a:t>
            </a:r>
            <a:r>
              <a:rPr lang="en-US" altLang="ko-KR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 </a:t>
            </a:r>
            <a:r>
              <a:rPr lang="ko-KR" altLang="en-US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조리사 기타인원수 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0</a:t>
            </a:r>
            <a:endParaRPr lang="en-US" altLang="ko-KR" sz="1400" b="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</a:t>
            </a:r>
            <a:r>
              <a:rPr lang="ko-KR" altLang="en-US" sz="1400" b="0" dirty="0" err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일반식</a:t>
            </a:r>
            <a:r>
              <a:rPr lang="ko-KR" altLang="en-US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: Y2300 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(62300)</a:t>
            </a:r>
            <a:endParaRPr lang="en-US" altLang="ko-KR" sz="1400" b="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</a:t>
            </a:r>
            <a:r>
              <a:rPr lang="ko-KR" altLang="en-US" sz="1400" b="0" dirty="0" err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치료식</a:t>
            </a:r>
            <a:r>
              <a:rPr lang="ko-KR" altLang="en-US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: 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Y3300       (63300)</a:t>
            </a:r>
          </a:p>
          <a:p>
            <a:pPr marL="0" indent="0" eaLnBrk="1" hangingPunct="1">
              <a:buNone/>
            </a:pP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</a:t>
            </a:r>
            <a:r>
              <a:rPr lang="ko-KR" altLang="en-US" sz="1400" b="0" dirty="0" err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멸균식</a:t>
            </a:r>
            <a:r>
              <a:rPr lang="ko-KR" altLang="en-US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: 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Y4000       </a:t>
            </a:r>
          </a:p>
          <a:p>
            <a:pPr marL="0" indent="0" eaLnBrk="1" hangingPunct="1">
              <a:buNone/>
            </a:pP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</a:t>
            </a:r>
            <a:r>
              <a:rPr lang="ko-KR" altLang="en-US" sz="1400" b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산모식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: Y6300       (66300)</a:t>
            </a:r>
          </a:p>
          <a:p>
            <a:pPr marL="0" indent="0" eaLnBrk="1" hangingPunct="1">
              <a:buNone/>
            </a:pPr>
            <a:endParaRPr lang="en-US" altLang="ko-KR" sz="1400" b="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endParaRPr lang="en-US" altLang="ko-KR" sz="14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</a:p>
          <a:p>
            <a:pPr marL="0" indent="0" eaLnBrk="1" hangingPunct="1">
              <a:buNone/>
            </a:pPr>
            <a:endParaRPr lang="en-US" altLang="ko-KR" sz="14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8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8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</a:t>
            </a:r>
            <a:endParaRPr lang="en-US" altLang="ko-KR" sz="18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endParaRPr lang="en-US" altLang="ko-KR" sz="180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endParaRPr lang="en-US" altLang="ko-KR" sz="18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endParaRPr lang="en-US" altLang="ko-KR" sz="180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endParaRPr lang="en-US" altLang="ko-KR" sz="18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endParaRPr lang="en-US" altLang="ko-KR" sz="180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endParaRPr lang="en-US" altLang="ko-KR" sz="18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endParaRPr lang="en-US" altLang="ko-KR" sz="180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endParaRPr lang="en-US" altLang="ko-KR" sz="18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endParaRPr lang="en-US" altLang="ko-KR" sz="180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endParaRPr lang="en-US" altLang="ko-KR" sz="18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endParaRPr lang="en-US" altLang="ko-KR" sz="180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endParaRPr lang="en-US" altLang="ko-KR" sz="18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endParaRPr lang="en-US" altLang="ko-KR" sz="180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endParaRPr lang="en-US" altLang="ko-KR" sz="18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8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endParaRPr lang="en-US" altLang="ko-KR" sz="12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2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2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</a:t>
            </a:r>
            <a:r>
              <a:rPr lang="en-US" altLang="ko-KR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</a:t>
            </a:r>
          </a:p>
          <a:p>
            <a:pPr marL="0" indent="0" eaLnBrk="1" hangingPunct="1">
              <a:buNone/>
            </a:pPr>
            <a:r>
              <a:rPr lang="en-US" altLang="en-US" sz="1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en-US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</a:t>
            </a:r>
          </a:p>
          <a:p>
            <a:pPr marL="0" indent="0" eaLnBrk="1" hangingPunct="1">
              <a:buNone/>
            </a:pPr>
            <a:r>
              <a:rPr lang="en-US" altLang="en-US" sz="1800" b="1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en-US" sz="1800" b="1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</a:t>
            </a:r>
          </a:p>
        </p:txBody>
      </p:sp>
      <p:pic>
        <p:nvPicPr>
          <p:cNvPr id="8" name="Picture 2" descr="\\윤강일\Setup\클릭로고\clickLogo_가로형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01975" y="228518"/>
            <a:ext cx="1415855" cy="3621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93167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244475" y="666747"/>
            <a:ext cx="8826500" cy="59150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eaLnBrk="1" hangingPunct="1">
              <a:buNone/>
            </a:pPr>
            <a:r>
              <a:rPr lang="en-US" altLang="ko-KR" sz="20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</a:t>
            </a:r>
            <a:r>
              <a:rPr lang="en-US" altLang="ko-KR" sz="20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2022</a:t>
            </a:r>
            <a:r>
              <a:rPr lang="ko-KR" altLang="en-US" sz="20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년 </a:t>
            </a:r>
            <a:r>
              <a:rPr lang="en-US" altLang="ko-KR" sz="20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7</a:t>
            </a:r>
            <a:r>
              <a:rPr lang="ko-KR" altLang="en-US" sz="20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월 </a:t>
            </a:r>
            <a:r>
              <a:rPr lang="en-US" altLang="ko-KR" sz="20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1</a:t>
            </a:r>
            <a:r>
              <a:rPr lang="ko-KR" altLang="en-US" sz="20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일 식대수가 </a:t>
            </a:r>
            <a:r>
              <a:rPr lang="ko-KR" altLang="en-US" sz="20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주요 변경사항</a:t>
            </a:r>
            <a:endParaRPr lang="en-US" altLang="ko-KR" sz="20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8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</a:t>
            </a:r>
          </a:p>
          <a:p>
            <a:pPr marL="0" indent="0" eaLnBrk="1" hangingPunct="1">
              <a:buNone/>
            </a:pP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5. 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식대산정 예시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- 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의료급여</a:t>
            </a:r>
            <a:endParaRPr lang="en-US" altLang="ko-KR" sz="14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- </a:t>
            </a:r>
            <a:r>
              <a:rPr lang="ko-KR" altLang="en-US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영양사 </a:t>
            </a:r>
            <a:r>
              <a:rPr lang="en-US" altLang="ko-KR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0</a:t>
            </a:r>
            <a:r>
              <a:rPr lang="ko-KR" altLang="en-US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명</a:t>
            </a:r>
            <a:r>
              <a:rPr lang="en-US" altLang="ko-KR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 </a:t>
            </a:r>
            <a:r>
              <a:rPr lang="ko-KR" altLang="en-US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영양사기타인원수 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0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명</a:t>
            </a:r>
            <a:r>
              <a:rPr lang="en-US" altLang="ko-KR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 </a:t>
            </a:r>
            <a:r>
              <a:rPr lang="ko-KR" altLang="en-US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조리사 </a:t>
            </a:r>
            <a:r>
              <a:rPr lang="en-US" altLang="ko-KR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0</a:t>
            </a:r>
            <a:r>
              <a:rPr lang="ko-KR" altLang="en-US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명</a:t>
            </a:r>
            <a:r>
              <a:rPr lang="en-US" altLang="ko-KR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 </a:t>
            </a:r>
            <a:r>
              <a:rPr lang="ko-KR" altLang="en-US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조리사 기타인원수 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0</a:t>
            </a:r>
            <a:endParaRPr lang="en-US" altLang="ko-KR" sz="1400" b="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</a:t>
            </a:r>
            <a:r>
              <a:rPr lang="ko-KR" altLang="en-US" sz="1400" b="0" dirty="0" err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일반식</a:t>
            </a:r>
            <a:r>
              <a:rPr lang="ko-KR" altLang="en-US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: 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AS510      (16510)</a:t>
            </a:r>
          </a:p>
          <a:p>
            <a:pPr marL="0" indent="0" eaLnBrk="1" hangingPunct="1">
              <a:buNone/>
            </a:pPr>
            <a:r>
              <a:rPr lang="en-US" altLang="ko-KR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</a:t>
            </a:r>
            <a:r>
              <a:rPr lang="ko-KR" altLang="en-US" sz="1400" b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치료식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: AS520001 (16520001)</a:t>
            </a:r>
          </a:p>
          <a:p>
            <a:pPr marL="0" indent="0" eaLnBrk="1" hangingPunct="1">
              <a:buNone/>
            </a:pPr>
            <a:r>
              <a:rPr lang="en-US" altLang="ko-KR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</a:t>
            </a:r>
            <a:r>
              <a:rPr lang="ko-KR" altLang="en-US" sz="1400" b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멸균식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: AS530001</a:t>
            </a:r>
          </a:p>
          <a:p>
            <a:pPr marL="0" indent="0" eaLnBrk="1" hangingPunct="1">
              <a:buNone/>
            </a:pPr>
            <a:r>
              <a:rPr lang="en-US" altLang="ko-KR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</a:t>
            </a:r>
            <a:r>
              <a:rPr lang="ko-KR" altLang="en-US" sz="1400" b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산모식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: AS550      (16550)</a:t>
            </a:r>
            <a:endParaRPr lang="en-US" altLang="ko-KR" sz="1400" b="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endParaRPr lang="en-US" altLang="ko-KR" sz="14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- 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영양사 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0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명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 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영양사기타인원수 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1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명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 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조리사 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0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명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 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조리사 기타인원수 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1</a:t>
            </a:r>
          </a:p>
          <a:p>
            <a:pPr marL="0" indent="0" eaLnBrk="1" hangingPunct="1">
              <a:buNone/>
            </a:pPr>
            <a:r>
              <a:rPr lang="en-US" altLang="ko-KR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</a:t>
            </a:r>
            <a:r>
              <a:rPr lang="ko-KR" altLang="en-US" sz="1400" b="0" dirty="0" err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일반식</a:t>
            </a:r>
            <a:r>
              <a:rPr lang="ko-KR" altLang="en-US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: AS510      (16510)</a:t>
            </a:r>
          </a:p>
          <a:p>
            <a:pPr marL="0" indent="0" eaLnBrk="1" hangingPunct="1">
              <a:buNone/>
            </a:pPr>
            <a:r>
              <a:rPr lang="en-US" altLang="ko-KR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</a:t>
            </a:r>
            <a:r>
              <a:rPr lang="ko-KR" altLang="en-US" sz="1400" b="0" dirty="0" err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치료식</a:t>
            </a:r>
            <a:r>
              <a:rPr lang="ko-KR" altLang="en-US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: AS520001 (16520001)</a:t>
            </a:r>
          </a:p>
          <a:p>
            <a:pPr marL="0" indent="0" eaLnBrk="1" hangingPunct="1">
              <a:buNone/>
            </a:pPr>
            <a:r>
              <a:rPr lang="en-US" altLang="ko-KR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</a:t>
            </a:r>
            <a:r>
              <a:rPr lang="ko-KR" altLang="en-US" sz="1400" b="0" dirty="0" err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멸균식</a:t>
            </a:r>
            <a:r>
              <a:rPr lang="ko-KR" altLang="en-US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: AS530001</a:t>
            </a:r>
          </a:p>
          <a:p>
            <a:pPr marL="0" indent="0" eaLnBrk="1" hangingPunct="1">
              <a:buNone/>
            </a:pPr>
            <a:r>
              <a:rPr lang="en-US" altLang="ko-KR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</a:t>
            </a:r>
            <a:r>
              <a:rPr lang="ko-KR" altLang="en-US" sz="1400" b="0" dirty="0" err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산모식</a:t>
            </a:r>
            <a:r>
              <a:rPr lang="ko-KR" altLang="en-US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: AS550      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</a:t>
            </a:r>
            <a:r>
              <a:rPr lang="en-US" altLang="ko-KR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16550)</a:t>
            </a:r>
          </a:p>
          <a:p>
            <a:pPr marL="0" indent="0" eaLnBrk="1" hangingPunct="1">
              <a:buNone/>
            </a:pPr>
            <a:endParaRPr lang="en-US" altLang="ko-KR" sz="14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</a:t>
            </a:r>
            <a:r>
              <a:rPr lang="en-US" altLang="ko-KR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- </a:t>
            </a:r>
            <a:r>
              <a:rPr lang="ko-KR" altLang="en-US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영양사 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1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명</a:t>
            </a:r>
            <a:r>
              <a:rPr lang="en-US" altLang="ko-KR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 </a:t>
            </a:r>
            <a:r>
              <a:rPr lang="ko-KR" altLang="en-US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영양사기타인원수 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0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명</a:t>
            </a:r>
            <a:r>
              <a:rPr lang="en-US" altLang="ko-KR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 </a:t>
            </a:r>
            <a:r>
              <a:rPr lang="ko-KR" altLang="en-US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조리사 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1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명</a:t>
            </a:r>
            <a:r>
              <a:rPr lang="en-US" altLang="ko-KR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 </a:t>
            </a:r>
            <a:r>
              <a:rPr lang="ko-KR" altLang="en-US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조리사 기타인원수 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0</a:t>
            </a:r>
            <a:endParaRPr lang="en-US" altLang="ko-KR" sz="1400" b="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</a:t>
            </a:r>
            <a:r>
              <a:rPr lang="ko-KR" altLang="en-US" sz="1400" b="0" dirty="0" err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일반식</a:t>
            </a:r>
            <a:r>
              <a:rPr lang="ko-KR" altLang="en-US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: AS510      (16510)</a:t>
            </a:r>
          </a:p>
          <a:p>
            <a:pPr marL="0" indent="0" eaLnBrk="1" hangingPunct="1">
              <a:buNone/>
            </a:pPr>
            <a:r>
              <a:rPr lang="en-US" altLang="ko-KR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</a:t>
            </a:r>
            <a:r>
              <a:rPr lang="ko-KR" altLang="en-US" sz="1400" b="0" dirty="0" err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치료식</a:t>
            </a:r>
            <a:r>
              <a:rPr lang="ko-KR" altLang="en-US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: 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AS520      </a:t>
            </a:r>
            <a:r>
              <a:rPr lang="en-US" altLang="ko-KR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16520)</a:t>
            </a:r>
            <a:endParaRPr lang="en-US" altLang="ko-KR" sz="1400" b="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</a:t>
            </a:r>
            <a:r>
              <a:rPr lang="ko-KR" altLang="en-US" sz="1400" b="0" dirty="0" err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멸균식</a:t>
            </a:r>
            <a:r>
              <a:rPr lang="ko-KR" altLang="en-US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: 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AS530</a:t>
            </a:r>
            <a:endParaRPr lang="en-US" altLang="ko-KR" sz="1400" b="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</a:t>
            </a:r>
            <a:r>
              <a:rPr lang="ko-KR" altLang="en-US" sz="1400" b="0" dirty="0" err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산모식</a:t>
            </a:r>
            <a:r>
              <a:rPr lang="ko-KR" altLang="en-US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: AS550     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(16550)</a:t>
            </a:r>
          </a:p>
          <a:p>
            <a:pPr marL="0" indent="0" eaLnBrk="1" hangingPunct="1">
              <a:buNone/>
            </a:pPr>
            <a:endParaRPr lang="en-US" altLang="ko-KR" sz="1400" b="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endParaRPr lang="en-US" altLang="ko-KR" sz="14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</a:p>
          <a:p>
            <a:pPr marL="0" indent="0" eaLnBrk="1" hangingPunct="1">
              <a:buNone/>
            </a:pPr>
            <a:endParaRPr lang="en-US" altLang="ko-KR" sz="14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8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8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</a:t>
            </a:r>
            <a:endParaRPr lang="en-US" altLang="ko-KR" sz="18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endParaRPr lang="en-US" altLang="ko-KR" sz="180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endParaRPr lang="en-US" altLang="ko-KR" sz="18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endParaRPr lang="en-US" altLang="ko-KR" sz="180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endParaRPr lang="en-US" altLang="ko-KR" sz="18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endParaRPr lang="en-US" altLang="ko-KR" sz="180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endParaRPr lang="en-US" altLang="ko-KR" sz="18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endParaRPr lang="en-US" altLang="ko-KR" sz="180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endParaRPr lang="en-US" altLang="ko-KR" sz="18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endParaRPr lang="en-US" altLang="ko-KR" sz="180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endParaRPr lang="en-US" altLang="ko-KR" sz="18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endParaRPr lang="en-US" altLang="ko-KR" sz="180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endParaRPr lang="en-US" altLang="ko-KR" sz="18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endParaRPr lang="en-US" altLang="ko-KR" sz="180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endParaRPr lang="en-US" altLang="ko-KR" sz="18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8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endParaRPr lang="en-US" altLang="ko-KR" sz="12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2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2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</a:t>
            </a:r>
            <a:r>
              <a:rPr lang="en-US" altLang="ko-KR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</a:t>
            </a:r>
          </a:p>
          <a:p>
            <a:pPr marL="0" indent="0" eaLnBrk="1" hangingPunct="1">
              <a:buNone/>
            </a:pPr>
            <a:r>
              <a:rPr lang="en-US" altLang="en-US" sz="1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en-US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</a:t>
            </a:r>
          </a:p>
          <a:p>
            <a:pPr marL="0" indent="0" eaLnBrk="1" hangingPunct="1">
              <a:buNone/>
            </a:pPr>
            <a:r>
              <a:rPr lang="en-US" altLang="en-US" sz="1800" b="1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en-US" sz="1800" b="1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</a:t>
            </a:r>
          </a:p>
        </p:txBody>
      </p:sp>
      <p:pic>
        <p:nvPicPr>
          <p:cNvPr id="8" name="Picture 2" descr="\\윤강일\Setup\클릭로고\clickLogo_가로형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01975" y="228518"/>
            <a:ext cx="1415855" cy="3621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68285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183883"/>
      </a:dk1>
      <a:lt1>
        <a:srgbClr val="FFFFFF"/>
      </a:lt1>
      <a:dk2>
        <a:srgbClr val="183883"/>
      </a:dk2>
      <a:lt2>
        <a:srgbClr val="808080"/>
      </a:lt2>
      <a:accent1>
        <a:srgbClr val="D4E3F7"/>
      </a:accent1>
      <a:accent2>
        <a:srgbClr val="0067AF"/>
      </a:accent2>
      <a:accent3>
        <a:srgbClr val="FFFFFF"/>
      </a:accent3>
      <a:accent4>
        <a:srgbClr val="132E6F"/>
      </a:accent4>
      <a:accent5>
        <a:srgbClr val="E6EFFA"/>
      </a:accent5>
      <a:accent6>
        <a:srgbClr val="005D9E"/>
      </a:accent6>
      <a:hlink>
        <a:srgbClr val="365B91"/>
      </a:hlink>
      <a:folHlink>
        <a:srgbClr val="0099AF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2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altLang="en-US" sz="10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2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altLang="en-US" sz="10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183883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132E6F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183883"/>
        </a:dk1>
        <a:lt1>
          <a:srgbClr val="FFFFFF"/>
        </a:lt1>
        <a:dk2>
          <a:srgbClr val="000000"/>
        </a:dk2>
        <a:lt2>
          <a:srgbClr val="808080"/>
        </a:lt2>
        <a:accent1>
          <a:srgbClr val="D4E3F7"/>
        </a:accent1>
        <a:accent2>
          <a:srgbClr val="333399"/>
        </a:accent2>
        <a:accent3>
          <a:srgbClr val="FFFFFF"/>
        </a:accent3>
        <a:accent4>
          <a:srgbClr val="132E6F"/>
        </a:accent4>
        <a:accent5>
          <a:srgbClr val="E6EFFA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5">
        <a:dk1>
          <a:srgbClr val="183883"/>
        </a:dk1>
        <a:lt1>
          <a:srgbClr val="FFFFFF"/>
        </a:lt1>
        <a:dk2>
          <a:srgbClr val="183883"/>
        </a:dk2>
        <a:lt2>
          <a:srgbClr val="808080"/>
        </a:lt2>
        <a:accent1>
          <a:srgbClr val="D4E3F7"/>
        </a:accent1>
        <a:accent2>
          <a:srgbClr val="333399"/>
        </a:accent2>
        <a:accent3>
          <a:srgbClr val="FFFFFF"/>
        </a:accent3>
        <a:accent4>
          <a:srgbClr val="132E6F"/>
        </a:accent4>
        <a:accent5>
          <a:srgbClr val="E6EFFA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6">
        <a:dk1>
          <a:srgbClr val="183883"/>
        </a:dk1>
        <a:lt1>
          <a:srgbClr val="FFFFFF"/>
        </a:lt1>
        <a:dk2>
          <a:srgbClr val="183883"/>
        </a:dk2>
        <a:lt2>
          <a:srgbClr val="808080"/>
        </a:lt2>
        <a:accent1>
          <a:srgbClr val="D4E3F7"/>
        </a:accent1>
        <a:accent2>
          <a:srgbClr val="0067AF"/>
        </a:accent2>
        <a:accent3>
          <a:srgbClr val="FFFFFF"/>
        </a:accent3>
        <a:accent4>
          <a:srgbClr val="132E6F"/>
        </a:accent4>
        <a:accent5>
          <a:srgbClr val="E6EFFA"/>
        </a:accent5>
        <a:accent6>
          <a:srgbClr val="005D9E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11765</TotalTime>
  <Words>776</Words>
  <Application>Microsoft Office PowerPoint</Application>
  <PresentationFormat>화면 슬라이드 쇼(4:3)</PresentationFormat>
  <Paragraphs>250</Paragraphs>
  <Slides>6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Default Design</vt:lpstr>
      <vt:lpstr>2022년 7월 1일 식대수가 주요 개정사항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>Presentation Magazine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Corporate 2 Template</dc:title>
  <dc:creator>Presentation Magazine</dc:creator>
  <cp:lastModifiedBy>Microsoft</cp:lastModifiedBy>
  <cp:revision>303</cp:revision>
  <cp:lastPrinted>2022-06-24T08:12:40Z</cp:lastPrinted>
  <dcterms:created xsi:type="dcterms:W3CDTF">2005-02-28T14:06:28Z</dcterms:created>
  <dcterms:modified xsi:type="dcterms:W3CDTF">2022-06-24T08:20:31Z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hecked by">
    <vt:lpwstr>Presentation Helper</vt:lpwstr>
  </property>
</Properties>
</file>