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99" r:id="rId3"/>
    <p:sldId id="302" r:id="rId4"/>
    <p:sldId id="303" r:id="rId5"/>
    <p:sldId id="304" r:id="rId6"/>
    <p:sldId id="300" r:id="rId7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6CFC"/>
    <a:srgbClr val="01109B"/>
    <a:srgbClr val="0067AC"/>
    <a:srgbClr val="003366"/>
    <a:srgbClr val="D9E5F3"/>
    <a:srgbClr val="BDD2F2"/>
    <a:srgbClr val="D4E3F7"/>
    <a:srgbClr val="DDDDDD"/>
    <a:srgbClr val="EAEAEA"/>
    <a:srgbClr val="96B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7CE84F3-28C3-443E-9E96-99CF82512B78}" styleName="어두운 스타일 1 - 강조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100" d="100"/>
          <a:sy n="100" d="100"/>
        </p:scale>
        <p:origin x="-2310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5575" y="1358900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 상대가치개편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4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3</a:t>
            </a:r>
            <a:r>
              <a:rPr lang="ko-KR" altLang="en-US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차 상대가치 개편</a:t>
            </a:r>
            <a:endParaRPr lang="en-US" altLang="ko-KR" sz="20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1. </a:t>
            </a:r>
            <a:r>
              <a:rPr lang="ko-KR" altLang="en-US" sz="140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종별가산율</a:t>
            </a:r>
            <a:endParaRPr lang="en-US" altLang="ko-KR" sz="14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• </a:t>
            </a:r>
            <a:r>
              <a:rPr lang="ko-KR" altLang="en-US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적용일자 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  2024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년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월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일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• </a:t>
            </a:r>
            <a:r>
              <a:rPr lang="ko-KR" altLang="en-US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변경내용</a:t>
            </a:r>
            <a:endParaRPr lang="en-US" altLang="ko-KR" sz="12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-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종별가산율이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15%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축소되어 종별에 따라 변경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된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종별가산율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적용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-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축소된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종별가산율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15%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는 기존 종별가산 적용 행위의 상대가치점수로 인상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-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단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검체검사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영상검사는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종별가산율을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적용하지 않음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• </a:t>
            </a:r>
            <a:r>
              <a:rPr lang="ko-KR" altLang="en-US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청구방법</a:t>
            </a:r>
            <a:endParaRPr lang="en-US" altLang="ko-KR" sz="12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- 2024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년 전에 입원하여 계속 입원 중인 환자는 분리청구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(2023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년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, 2024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년 분리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단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질병군포괄수가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(DRG)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환자는 제외</a:t>
            </a:r>
            <a:endParaRPr lang="en-US" altLang="ko-KR" sz="1100" b="0" dirty="0" smtClean="0">
              <a:solidFill>
                <a:srgbClr val="FF0000"/>
              </a:solidFill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</a:t>
            </a:r>
            <a:endParaRPr lang="en-US" altLang="ko-KR" sz="120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</p:txBody>
      </p:sp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447039"/>
              </p:ext>
            </p:extLst>
          </p:nvPr>
        </p:nvGraphicFramePr>
        <p:xfrm>
          <a:off x="990600" y="2819400"/>
          <a:ext cx="7162801" cy="1218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5745"/>
                <a:gridCol w="762132"/>
                <a:gridCol w="762132"/>
                <a:gridCol w="762132"/>
                <a:gridCol w="762132"/>
                <a:gridCol w="762132"/>
                <a:gridCol w="762132"/>
                <a:gridCol w="762132"/>
                <a:gridCol w="762132"/>
              </a:tblGrid>
              <a:tr h="2030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종별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2023</a:t>
                      </a:r>
                      <a:r>
                        <a:rPr lang="ko-KR" altLang="en-US" sz="11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년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2024</a:t>
                      </a:r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30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건강보험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의료급여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자동차보험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산재보험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건강보험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의료급여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자동차보험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산재보험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</a:tr>
              <a:tr h="2030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상급종합병원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45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45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</a:t>
                      </a:r>
                      <a:endParaRPr lang="en-US" altLang="ko-KR" sz="1100" b="1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7</a:t>
                      </a:r>
                      <a:endParaRPr lang="en-US" altLang="ko-KR" sz="1100" b="1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30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30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</a:tr>
              <a:tr h="2030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종합병원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37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37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10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3</a:t>
                      </a:r>
                      <a:endParaRPr lang="en-US" altLang="ko-KR" sz="1100" b="1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22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22</a:t>
                      </a:r>
                      <a:endParaRPr lang="en-US" altLang="ko-KR" sz="1100" b="1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</a:tr>
              <a:tr h="2030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5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0</a:t>
                      </a:r>
                      <a:endParaRPr lang="en-US" altLang="ko-KR" sz="1100" b="1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6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6</a:t>
                      </a:r>
                      <a:endParaRPr lang="en-US" altLang="ko-KR" sz="1100" b="1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</a:tr>
              <a:tr h="2030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의원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0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0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0</a:t>
                      </a:r>
                      <a:endParaRPr lang="en-US" altLang="ko-KR" sz="1100" b="1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0</a:t>
                      </a:r>
                      <a:endParaRPr lang="en-US" altLang="ko-KR" sz="1100" b="1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9230" marR="9230" marT="923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0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3</a:t>
            </a:r>
            <a:r>
              <a:rPr lang="ko-KR" altLang="en-US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차 상대가치 개편</a:t>
            </a:r>
            <a:endParaRPr lang="en-US" altLang="ko-KR" sz="20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2. </a:t>
            </a:r>
            <a:r>
              <a:rPr lang="ko-KR" altLang="en-US" sz="140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입원료</a:t>
            </a:r>
            <a:endParaRPr lang="en-US" altLang="ko-KR" sz="14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</a:t>
            </a:r>
            <a:endParaRPr lang="en-US" altLang="ko-KR" sz="120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</a:t>
            </a:r>
          </a:p>
        </p:txBody>
      </p:sp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810870"/>
              </p:ext>
            </p:extLst>
          </p:nvPr>
        </p:nvGraphicFramePr>
        <p:xfrm>
          <a:off x="879475" y="1714490"/>
          <a:ext cx="8064497" cy="501479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16326"/>
                <a:gridCol w="1016326"/>
                <a:gridCol w="594924"/>
                <a:gridCol w="776703"/>
                <a:gridCol w="776703"/>
                <a:gridCol w="776703"/>
                <a:gridCol w="776703"/>
                <a:gridCol w="776703"/>
                <a:gridCol w="776703"/>
                <a:gridCol w="776703"/>
              </a:tblGrid>
              <a:tr h="139538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 err="1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입원료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95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병실구분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종별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</a:t>
                      </a:r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/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지역구분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6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인실이상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5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인실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4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인실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3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인실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2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인실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 err="1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일반실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AB3A0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AB3E0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AB3J0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AB3N0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AB3S0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의료취약지역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AB3B6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AB3F6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AB3K6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AB3P6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AB3T6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광역시구지역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AB3C6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AB3G6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AB3L6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AB3Q6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AB3U6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2296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 err="1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이외지역</a:t>
                      </a:r>
                      <a:r>
                        <a:rPr lang="en-US" altLang="ko-KR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6</a:t>
                      </a:r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등급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AB3D6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AB3H6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AB3M6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AB3R6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AB3V6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미제출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AB3A9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AB3E9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AB3J9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AB3N9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AB3S9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153A0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153E0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153J0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153N0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153S0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의료취약지역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153B6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153F6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153K6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153P6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153T6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광역시구지역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153C6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153G6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153L6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153Q6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153U6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2296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이외지역</a:t>
                      </a:r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6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등급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153D6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153H6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153M6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153R6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153V6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미제출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153A9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153E9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153J9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153N9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153S9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의원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AB4A0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AB4E0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AB4J0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154A0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154E0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154J0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요양병원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AB500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15500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중환자실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 err="1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입원료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AJ3B0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193B0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요양병원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AJ5B3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195B3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전담의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AJ001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19001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요양병원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19002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전담전문의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AJ060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19060</a:t>
                      </a:r>
                      <a:endParaRPr lang="en-US" altLang="ko-KR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신생아중환자실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입원료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AJ3C0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전담전문의</a:t>
                      </a:r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(</a:t>
                      </a:r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필수</a:t>
                      </a:r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)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AJ070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소아중환자실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입원료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AJ3D0</a:t>
                      </a:r>
                      <a:endParaRPr lang="en-US" sz="900" b="0" i="0" u="none" strike="noStrike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193D0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전담의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AJ004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19004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전담전문의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병원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양방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AJ080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  <a:tr h="1395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한방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solidFill>
                            <a:srgbClr val="FF0000"/>
                          </a:solidFill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19080</a:t>
                      </a:r>
                      <a:endParaRPr lang="en-US" altLang="ko-KR" sz="900" b="0" i="0" u="none" strike="noStrike" dirty="0">
                        <a:solidFill>
                          <a:srgbClr val="FF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  <a:latin typeface="우리돋움" panose="02020603020101020101" pitchFamily="18" charset="-127"/>
                          <a:ea typeface="우리돋움" panose="02020603020101020101" pitchFamily="18" charset="-127"/>
                        </a:rPr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우리돋움" panose="02020603020101020101" pitchFamily="18" charset="-127"/>
                        <a:ea typeface="우리돋움" panose="02020603020101020101" pitchFamily="18" charset="-127"/>
                      </a:endParaRPr>
                    </a:p>
                  </a:txBody>
                  <a:tcPr marL="5202" marR="5202" marT="5202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0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4475" y="676272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3</a:t>
            </a:r>
            <a:r>
              <a:rPr lang="ko-KR" altLang="en-US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차 상대가치 개편</a:t>
            </a:r>
            <a:endParaRPr lang="en-US" altLang="ko-KR" sz="20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2. </a:t>
            </a:r>
            <a:r>
              <a:rPr lang="ko-KR" altLang="en-US" sz="140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입원료</a:t>
            </a:r>
            <a:endParaRPr lang="en-US" altLang="ko-KR" sz="14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• </a:t>
            </a:r>
            <a:r>
              <a:rPr lang="ko-KR" altLang="en-US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간호등급</a:t>
            </a:r>
            <a:endParaRPr lang="en-US" altLang="ko-KR" sz="12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</a:t>
            </a:r>
            <a:endParaRPr lang="en-US" altLang="ko-KR" sz="120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</a:t>
            </a: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병원관련등록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&gt;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간호등급 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병원관련등록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&gt;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중환자실 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&gt;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일반중환자실 등급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                   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신생아중환자실 등급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                   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소아중환자실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</p:txBody>
      </p:sp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62716"/>
              </p:ext>
            </p:extLst>
          </p:nvPr>
        </p:nvGraphicFramePr>
        <p:xfrm>
          <a:off x="828674" y="1933575"/>
          <a:ext cx="8189155" cy="150642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878940"/>
                <a:gridCol w="878940"/>
                <a:gridCol w="514502"/>
                <a:gridCol w="671711"/>
                <a:gridCol w="671711"/>
                <a:gridCol w="671711"/>
                <a:gridCol w="671711"/>
                <a:gridCol w="671711"/>
                <a:gridCol w="671711"/>
                <a:gridCol w="671711"/>
                <a:gridCol w="607398"/>
                <a:gridCol w="607398"/>
              </a:tblGrid>
              <a:tr h="136948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간호등급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694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병실구분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종별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5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6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7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</a:tr>
              <a:tr h="1369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일반실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병원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5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6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</a:tr>
              <a:tr h="1369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의원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5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6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69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요양병원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5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6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6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중환자실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입원료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병원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5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6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7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</a:tr>
              <a:tr h="1369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전담전문의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6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신생아중환자실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 입원료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69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전담전문의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6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소아중환자실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입원료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69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전담전문의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>
                          <a:effectLst/>
                        </a:rPr>
                        <a:t>　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1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2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3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u="none" strike="noStrike">
                          <a:effectLst/>
                        </a:rPr>
                        <a:t>4</a:t>
                      </a:r>
                      <a:r>
                        <a:rPr lang="ko-KR" altLang="en-US" sz="700" u="none" strike="noStrike">
                          <a:effectLst/>
                        </a:rPr>
                        <a:t>등급</a:t>
                      </a:r>
                      <a:endParaRPr lang="ko-KR" altLang="en-US" sz="700" b="0" i="0" u="none" strike="noStrike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700" u="none" strike="noStrike" dirty="0">
                          <a:effectLst/>
                        </a:rPr>
                        <a:t>　</a:t>
                      </a:r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225" marR="6225" marT="62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72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4475" y="676272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3</a:t>
            </a:r>
            <a:r>
              <a:rPr lang="ko-KR" altLang="en-US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차 상대가치 개편</a:t>
            </a:r>
            <a:endParaRPr lang="en-US" altLang="ko-KR" sz="20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2. </a:t>
            </a:r>
            <a:r>
              <a:rPr lang="ko-KR" altLang="en-US" sz="140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입원료</a:t>
            </a:r>
            <a:endParaRPr lang="en-US" altLang="ko-KR" sz="14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• </a:t>
            </a:r>
            <a:r>
              <a:rPr lang="ko-KR" altLang="en-US" sz="11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변경사항</a:t>
            </a:r>
            <a:endParaRPr lang="en-US" altLang="ko-KR" sz="11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내과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,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정신과 가산폐지</a:t>
            </a:r>
            <a:endParaRPr lang="en-US" altLang="ko-KR" sz="1100" b="0" dirty="0" smtClean="0">
              <a:solidFill>
                <a:srgbClr val="FF0000"/>
              </a:solidFill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소아가산 변경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만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50%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가산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A)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만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~ 8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30%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가산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</a:t>
            </a:r>
            <a:r>
              <a:rPr lang="ko-KR" altLang="en-US" sz="1100" b="0" dirty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드 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4)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폐쇄병동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입원료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일반병동 병상에서 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제외시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6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 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입원료로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산정</a:t>
            </a:r>
            <a:endParaRPr lang="en-US" altLang="ko-KR" sz="1100" b="0" dirty="0" smtClean="0">
              <a:solidFill>
                <a:srgbClr val="FF0000"/>
              </a:solidFill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병원관련등록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&gt;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간호등급</a:t>
            </a:r>
            <a:r>
              <a:rPr lang="en-US" altLang="ko-KR" sz="1100" b="0" dirty="0" smtClean="0">
                <a:solidFill>
                  <a:srgbClr val="01109B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&gt;</a:t>
            </a:r>
            <a:r>
              <a:rPr lang="en-US" altLang="ko-KR" sz="1100" b="0" dirty="0" smtClean="0">
                <a:solidFill>
                  <a:srgbClr val="2C6CFC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`</a:t>
            </a:r>
            <a:r>
              <a:rPr lang="ko-KR" altLang="en-US" sz="1100" b="0" dirty="0" smtClean="0">
                <a:solidFill>
                  <a:srgbClr val="2C6CFC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폐쇄병동 일반병상 제외</a:t>
            </a:r>
            <a:r>
              <a:rPr lang="en-US" altLang="ko-KR" sz="1100" b="0" dirty="0" smtClean="0">
                <a:solidFill>
                  <a:srgbClr val="2C6CFC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`</a:t>
            </a:r>
            <a:r>
              <a:rPr lang="ko-KR" altLang="en-US" sz="1100" b="0" dirty="0" err="1" smtClean="0">
                <a:solidFill>
                  <a:srgbClr val="2C6CFC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체크시</a:t>
            </a:r>
            <a:r>
              <a:rPr lang="ko-KR" altLang="en-US" sz="1100" b="0" dirty="0" smtClean="0">
                <a:solidFill>
                  <a:srgbClr val="2C6CFC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적용</a:t>
            </a:r>
            <a:endParaRPr lang="en-US" altLang="ko-KR" sz="1100" b="0" dirty="0" smtClean="0">
              <a:solidFill>
                <a:srgbClr val="2C6CFC"/>
              </a:solidFill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병원급요양기관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요양병원제외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)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적용사항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의료취약지역 소재 요양기관 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5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등급입원료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소정점수의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15%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감산</a:t>
            </a:r>
            <a:endParaRPr lang="en-US" altLang="ko-KR" sz="1100" b="0" dirty="0" smtClean="0">
              <a:solidFill>
                <a:srgbClr val="FF0000"/>
              </a:solidFill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서울특별시 및 광역시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수지역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요양기관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 5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 소정점수의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30%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감산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이외지역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6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등급입원료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 5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등급입원료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소정점수의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20%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감산</a:t>
            </a:r>
            <a:endParaRPr lang="en-US" altLang="ko-KR" sz="1100" b="0" dirty="0" smtClean="0">
              <a:solidFill>
                <a:srgbClr val="FF0000"/>
              </a:solidFill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간호관리료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차등제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산정현황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미제출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5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등급입원료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소정점수의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50%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감산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ko-KR" altLang="en-US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9)</a:t>
            </a: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</p:txBody>
      </p:sp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8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3</a:t>
            </a:r>
            <a:r>
              <a:rPr lang="ko-KR" altLang="en-US" sz="20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차 상대가치 개편</a:t>
            </a:r>
            <a:endParaRPr lang="en-US" altLang="ko-KR" sz="20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3. </a:t>
            </a:r>
            <a:r>
              <a:rPr lang="ko-KR" altLang="en-US" sz="140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검사료</a:t>
            </a:r>
            <a:endParaRPr lang="en-US" altLang="ko-KR" sz="14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• </a:t>
            </a:r>
            <a:r>
              <a:rPr lang="ko-KR" altLang="en-US" sz="120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검체검사료</a:t>
            </a:r>
            <a:r>
              <a:rPr lang="ko-KR" altLang="en-US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ko-KR" altLang="en-US" sz="12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위탁검사 </a:t>
            </a:r>
            <a:endParaRPr lang="en-US" altLang="ko-KR" sz="12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-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검체검사를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위탁기관에 의뢰한 경우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검사료는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9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단코드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네번째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자리 </a:t>
            </a:r>
            <a:r>
              <a:rPr lang="en-US" altLang="ko-KR" sz="1100" b="0" dirty="0" smtClean="0">
                <a:solidFill>
                  <a:srgbClr val="FF0000"/>
                </a:solidFill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Z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)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로 작성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0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0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Ex) D3230010 (</a:t>
            </a:r>
            <a:r>
              <a:rPr lang="ko-KR" altLang="en-US" sz="10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갑상선호르몬 등</a:t>
            </a:r>
            <a:r>
              <a:rPr lang="en-US" altLang="ko-KR" sz="10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[</a:t>
            </a:r>
            <a:r>
              <a:rPr lang="ko-KR" altLang="en-US" sz="10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정밀면역검사</a:t>
            </a:r>
            <a:r>
              <a:rPr lang="en-US" altLang="ko-KR" sz="10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]_Free 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T3)</a:t>
            </a:r>
            <a:r>
              <a:rPr lang="ko-KR" altLang="en-US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를 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2024</a:t>
            </a:r>
            <a:r>
              <a:rPr lang="ko-KR" altLang="en-US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년 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</a:t>
            </a:r>
            <a:r>
              <a:rPr lang="ko-KR" altLang="en-US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월 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1</a:t>
            </a:r>
            <a:r>
              <a:rPr lang="ko-KR" altLang="en-US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일 에 </a:t>
            </a:r>
            <a:r>
              <a:rPr lang="ko-KR" altLang="en-US" sz="10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C</a:t>
            </a:r>
            <a:r>
              <a:rPr lang="ko-KR" altLang="en-US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위탁기관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</a:t>
            </a:r>
            <a:r>
              <a:rPr lang="ko-KR" altLang="en-US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요양기관기호</a:t>
            </a:r>
            <a:r>
              <a:rPr lang="en-US" altLang="ko-KR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:12345678)</a:t>
            </a:r>
            <a:r>
              <a:rPr lang="ko-KR" altLang="en-US" sz="10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에  의뢰한 경우</a:t>
            </a:r>
            <a:endParaRPr lang="en-US" altLang="ko-KR" sz="10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</a:t>
            </a:r>
            <a:endParaRPr lang="en-US" altLang="ko-KR" sz="10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</a:t>
            </a:r>
          </a:p>
          <a:p>
            <a:pPr marL="0" indent="0" eaLnBrk="1" hangingPunct="1">
              <a:buNone/>
            </a:pPr>
            <a:r>
              <a:rPr lang="en-US" altLang="ko-KR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20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• </a:t>
            </a:r>
            <a:r>
              <a:rPr lang="ko-KR" altLang="en-US" sz="120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질가산등급</a:t>
            </a:r>
            <a:r>
              <a:rPr lang="ko-KR" altLang="en-US" sz="120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변경</a:t>
            </a:r>
            <a:endParaRPr lang="en-US" altLang="ko-KR" sz="12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-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검체검사료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질가산등급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변경</a:t>
            </a:r>
            <a:endParaRPr lang="en-US" altLang="ko-KR" sz="1100" b="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 1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(4%), 2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(3%), 3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(2%), 4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(1%)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: 1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(8%) –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(1, 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전문의 </a:t>
            </a:r>
            <a:r>
              <a:rPr lang="ko-KR" altLang="en-US" sz="1100" b="0" dirty="0" err="1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판독시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A)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            2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(6%)</a:t>
            </a: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–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(2,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전문의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판독시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B)</a:t>
            </a:r>
          </a:p>
          <a:p>
            <a:pPr marL="0" indent="0" eaLnBrk="1" hangingPunct="1">
              <a:buNone/>
            </a:pP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            3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(4%)</a:t>
            </a: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–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(3,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전문의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판독시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C)</a:t>
            </a: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             4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(3%) </a:t>
            </a: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(4,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전문의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판독시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D)</a:t>
            </a: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             5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(2%) </a:t>
            </a: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(H,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전문의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판독시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K)</a:t>
            </a:r>
          </a:p>
          <a:p>
            <a:pPr marL="0" indent="0" eaLnBrk="1" hangingPunct="1">
              <a:buNone/>
            </a:pP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                                     6</a:t>
            </a:r>
            <a:r>
              <a:rPr lang="ko-KR" altLang="en-US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등급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(1%) </a:t>
            </a:r>
            <a:r>
              <a:rPr lang="en-US" altLang="ko-KR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세번째자리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(J, 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전문의 </a:t>
            </a:r>
            <a:r>
              <a:rPr lang="ko-KR" altLang="en-US" sz="1100" b="0" dirty="0" err="1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판독시</a:t>
            </a:r>
            <a:r>
              <a:rPr lang="ko-KR" altLang="en-US" sz="1100" b="0" dirty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 </a:t>
            </a:r>
            <a:r>
              <a:rPr lang="en-US" altLang="ko-KR" sz="1100" b="0" dirty="0" smtClean="0">
                <a:latin typeface="우리돋움" panose="02020603020101020101" pitchFamily="18" charset="-127"/>
                <a:ea typeface="우리돋움" panose="02020603020101020101" pitchFamily="18" charset="-127"/>
                <a:cs typeface="함초롬돋움" panose="020B0604000101010101" pitchFamily="50" charset="-127"/>
              </a:rPr>
              <a:t>L)</a:t>
            </a:r>
            <a:endParaRPr lang="en-US" altLang="ko-KR" sz="1100" dirty="0" smtClean="0">
              <a:latin typeface="우리돋움" panose="02020603020101020101" pitchFamily="18" charset="-127"/>
              <a:ea typeface="우리돋움" panose="02020603020101020101" pitchFamily="18" charset="-127"/>
              <a:cs typeface="함초롬돋움" panose="020B0604000101010101" pitchFamily="50" charset="-127"/>
            </a:endParaRPr>
          </a:p>
        </p:txBody>
      </p:sp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64451"/>
              </p:ext>
            </p:extLst>
          </p:nvPr>
        </p:nvGraphicFramePr>
        <p:xfrm>
          <a:off x="1111250" y="2314575"/>
          <a:ext cx="5454595" cy="1466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2300"/>
                <a:gridCol w="590550"/>
                <a:gridCol w="590550"/>
                <a:gridCol w="685800"/>
                <a:gridCol w="1395851"/>
                <a:gridCol w="784772"/>
                <a:gridCol w="784772"/>
              </a:tblGrid>
              <a:tr h="20955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명세서 진료내역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줄번호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항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목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코드구분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코드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일투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총투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0010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09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D3230010Z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1.1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명세서 특정내역기재란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발생단위구분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 err="1">
                          <a:effectLst/>
                        </a:rPr>
                        <a:t>줄번호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특정내역구분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특정내역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0010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JS005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ko-KR" sz="1100" u="none" strike="noStrike" dirty="0">
                          <a:effectLst/>
                        </a:rPr>
                        <a:t>12345678/20240101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1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28569</TotalTime>
  <Words>837</Words>
  <Application>Microsoft Office PowerPoint</Application>
  <PresentationFormat>화면 슬라이드 쇼(4:3)</PresentationFormat>
  <Paragraphs>515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Default Design</vt:lpstr>
      <vt:lpstr>3차 상대가치개편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369</cp:revision>
  <cp:lastPrinted>2023-11-29T02:22:54Z</cp:lastPrinted>
  <dcterms:created xsi:type="dcterms:W3CDTF">2005-02-28T14:06:28Z</dcterms:created>
  <dcterms:modified xsi:type="dcterms:W3CDTF">2023-11-29T03:20:47Z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