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306" r:id="rId2"/>
    <p:sldId id="358" r:id="rId3"/>
    <p:sldId id="388" r:id="rId4"/>
    <p:sldId id="349" r:id="rId5"/>
    <p:sldId id="350" r:id="rId6"/>
    <p:sldId id="353" r:id="rId7"/>
    <p:sldId id="373" r:id="rId8"/>
    <p:sldId id="375" r:id="rId9"/>
    <p:sldId id="378" r:id="rId10"/>
    <p:sldId id="258" r:id="rId11"/>
    <p:sldId id="354" r:id="rId12"/>
    <p:sldId id="310" r:id="rId13"/>
    <p:sldId id="313" r:id="rId14"/>
    <p:sldId id="316" r:id="rId15"/>
    <p:sldId id="318" r:id="rId16"/>
    <p:sldId id="319" r:id="rId17"/>
    <p:sldId id="332" r:id="rId18"/>
    <p:sldId id="333" r:id="rId19"/>
    <p:sldId id="334" r:id="rId20"/>
    <p:sldId id="338" r:id="rId21"/>
    <p:sldId id="339" r:id="rId22"/>
    <p:sldId id="340" r:id="rId23"/>
    <p:sldId id="341" r:id="rId24"/>
    <p:sldId id="342" r:id="rId25"/>
    <p:sldId id="380" r:id="rId26"/>
    <p:sldId id="382" r:id="rId27"/>
    <p:sldId id="383" r:id="rId28"/>
    <p:sldId id="384" r:id="rId29"/>
    <p:sldId id="385" r:id="rId30"/>
    <p:sldId id="386" r:id="rId31"/>
    <p:sldId id="387" r:id="rId32"/>
    <p:sldId id="355" r:id="rId33"/>
    <p:sldId id="324" r:id="rId34"/>
    <p:sldId id="330" r:id="rId35"/>
    <p:sldId id="323" r:id="rId36"/>
    <p:sldId id="335" r:id="rId37"/>
    <p:sldId id="343" r:id="rId38"/>
    <p:sldId id="345" r:id="rId39"/>
    <p:sldId id="346" r:id="rId40"/>
    <p:sldId id="347" r:id="rId41"/>
    <p:sldId id="356" r:id="rId42"/>
    <p:sldId id="368" r:id="rId43"/>
    <p:sldId id="370" r:id="rId4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242" autoAdjust="0"/>
  </p:normalViewPr>
  <p:slideViewPr>
    <p:cSldViewPr snapToGrid="0">
      <p:cViewPr varScale="1">
        <p:scale>
          <a:sx n="106" d="100"/>
          <a:sy n="106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0CA82-C751-487B-A3EC-38122DFA6100}" type="datetimeFigureOut">
              <a:rPr lang="ko-KR" altLang="en-US" smtClean="0"/>
              <a:t>2024-11-13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4FDB3-CE80-4A44-8025-3932AA01230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3160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ECA2F-4EED-4319-A56E-0824586F999E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6215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ECA2F-4EED-4319-A56E-0824586F999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7564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ECA2F-4EED-4319-A56E-0824586F999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3036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ECA2F-4EED-4319-A56E-0824586F999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7787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ECA2F-4EED-4319-A56E-0824586F999E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899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ECA2F-4EED-4319-A56E-0824586F999E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4652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ECA2F-4EED-4319-A56E-0824586F999E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9949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ECA2F-4EED-4319-A56E-0824586F999E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3880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ECA2F-4EED-4319-A56E-0824586F999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6457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ECA2F-4EED-4319-A56E-0824586F999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45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ECA2F-4EED-4319-A56E-0824586F999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673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E1C1B-AC87-A32E-8722-CBBEB0B41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022A715-613A-3F29-2B98-D1DAF22BC0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4170365-847E-A2F4-ED21-D2278AA26A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78B16EC-F619-20E9-BF1D-4490EB89A9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ECA2F-4EED-4319-A56E-0824586F999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00481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ECA2F-4EED-4319-A56E-0824586F999E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25661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ECA2F-4EED-4319-A56E-0824586F999E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71479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ECA2F-4EED-4319-A56E-0824586F999E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04204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ECA2F-4EED-4319-A56E-0824586F999E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56308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ECA2F-4EED-4319-A56E-0824586F999E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22098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ECA2F-4EED-4319-A56E-0824586F999E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84773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ECA2F-4EED-4319-A56E-0824586F999E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93316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ECA2F-4EED-4319-A56E-0824586F999E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80842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ECA2F-4EED-4319-A56E-0824586F999E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48839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ECA2F-4EED-4319-A56E-0824586F999E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2688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ECA2F-4EED-4319-A56E-0824586F999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62637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ECA2F-4EED-4319-A56E-0824586F999E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8011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ECA2F-4EED-4319-A56E-0824586F999E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91694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ECA2F-4EED-4319-A56E-0824586F999E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78616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ECA2F-4EED-4319-A56E-0824586F999E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40913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ECA2F-4EED-4319-A56E-0824586F999E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66194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ECA2F-4EED-4319-A56E-0824586F999E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5512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ECA2F-4EED-4319-A56E-0824586F999E}" type="slidenum">
              <a:rPr lang="ko-KR" altLang="en-US" smtClean="0"/>
              <a:t>37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74068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ECA2F-4EED-4319-A56E-0824586F999E}" type="slidenum">
              <a:rPr lang="ko-KR" altLang="en-US" smtClean="0"/>
              <a:t>38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05913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ECA2F-4EED-4319-A56E-0824586F999E}" type="slidenum">
              <a:rPr lang="ko-KR" altLang="en-US" smtClean="0"/>
              <a:t>39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12716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ECA2F-4EED-4319-A56E-0824586F999E}" type="slidenum">
              <a:rPr lang="ko-KR" altLang="en-US" smtClean="0"/>
              <a:t>40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2938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ECA2F-4EED-4319-A56E-0824586F999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53917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ECA2F-4EED-4319-A56E-0824586F999E}" type="slidenum">
              <a:rPr lang="ko-KR" altLang="en-US" smtClean="0"/>
              <a:t>41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62806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ECA2F-4EED-4319-A56E-0824586F999E}" type="slidenum">
              <a:rPr lang="ko-KR" altLang="en-US" smtClean="0"/>
              <a:t>42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36509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ECA2F-4EED-4319-A56E-0824586F999E}" type="slidenum">
              <a:rPr lang="ko-KR" altLang="en-US" smtClean="0"/>
              <a:t>43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1438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ECA2F-4EED-4319-A56E-0824586F999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9100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ECA2F-4EED-4319-A56E-0824586F999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446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ECA2F-4EED-4319-A56E-0824586F999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9546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ECA2F-4EED-4319-A56E-0824586F999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5356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ECA2F-4EED-4319-A56E-0824586F999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2694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32" y="3118105"/>
            <a:ext cx="10375392" cy="1470025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10948416" cy="6858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C206-EA2B-42F5-9894-62CD3B586E1C}" type="datetimeFigureOut">
              <a:rPr lang="ko-KR" altLang="en-US" smtClean="0"/>
              <a:t>2024-11-13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8885-1A24-49BB-ABA5-E3CA4994DC2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194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257432" cy="452596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C206-EA2B-42F5-9894-62CD3B586E1C}" type="datetimeFigureOut">
              <a:rPr lang="ko-KR" altLang="en-US" smtClean="0"/>
              <a:t>2024-11-13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8885-1A24-49BB-ABA5-E3CA4994DC2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689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7182612" y="2048256"/>
            <a:ext cx="6519672" cy="2414016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 bwMode="gray">
          <a:xfrm>
            <a:off x="8737600" y="6135624"/>
            <a:ext cx="1316736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 bwMode="gray">
          <a:xfrm>
            <a:off x="11474908" y="1379355"/>
            <a:ext cx="719328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 bwMode="gray">
          <a:xfrm>
            <a:off x="11472672" y="0"/>
            <a:ext cx="719328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1536" y="274637"/>
            <a:ext cx="2231136" cy="585216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436864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C206-EA2B-42F5-9894-62CD3B586E1C}" type="datetimeFigureOut">
              <a:rPr lang="ko-KR" altLang="en-US" smtClean="0"/>
              <a:t>2024-11-13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8885-1A24-49BB-ABA5-E3CA4994DC2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163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C206-EA2B-42F5-9894-62CD3B586E1C}" type="datetimeFigureOut">
              <a:rPr lang="ko-KR" altLang="en-US" smtClean="0"/>
              <a:t>2024-11-13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8885-1A24-49BB-ABA5-E3CA4994DC2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569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728" y="3044952"/>
            <a:ext cx="6254496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C206-EA2B-42F5-9894-62CD3B586E1C}" type="datetimeFigureOut">
              <a:rPr lang="ko-KR" altLang="en-US" smtClean="0"/>
              <a:t>2024-11-13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8885-1A24-49BB-ABA5-E3CA4994DC26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3813048"/>
            <a:ext cx="103632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12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802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802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C206-EA2B-42F5-9894-62CD3B586E1C}" type="datetimeFigureOut">
              <a:rPr lang="ko-KR" altLang="en-US" smtClean="0"/>
              <a:t>2024-11-13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8885-1A24-49BB-ABA5-E3CA4994DC2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4505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27632"/>
            <a:ext cx="5386917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860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68" y="1627632"/>
            <a:ext cx="5389033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860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C206-EA2B-42F5-9894-62CD3B586E1C}" type="datetimeFigureOut">
              <a:rPr lang="ko-KR" altLang="en-US" smtClean="0"/>
              <a:t>2024-11-13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8885-1A24-49BB-ABA5-E3CA4994DC2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924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C206-EA2B-42F5-9894-62CD3B586E1C}" type="datetimeFigureOut">
              <a:rPr lang="ko-KR" altLang="en-US" smtClean="0"/>
              <a:t>2024-11-13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8885-1A24-49BB-ABA5-E3CA4994DC2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9095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Rectangle 14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Rectangle 15"/>
          <p:cNvSpPr/>
          <p:nvPr/>
        </p:nvSpPr>
        <p:spPr bwMode="gray">
          <a:xfrm>
            <a:off x="11789664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C206-EA2B-42F5-9894-62CD3B586E1C}" type="datetimeFigureOut">
              <a:rPr lang="ko-KR" altLang="en-US" smtClean="0"/>
              <a:t>2024-11-13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8885-1A24-49BB-ABA5-E3CA4994DC2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4741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8640"/>
            <a:ext cx="10265664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7936" y="1645920"/>
            <a:ext cx="3755136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C206-EA2B-42F5-9894-62CD3B586E1C}" type="datetimeFigureOut">
              <a:rPr lang="ko-KR" altLang="en-US" smtClean="0"/>
              <a:t>2024-11-13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8885-1A24-49BB-ABA5-E3CA4994DC26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45920"/>
            <a:ext cx="64008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05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24" y="658368"/>
            <a:ext cx="7315200" cy="82296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389632" y="1618488"/>
            <a:ext cx="73152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632" y="5413248"/>
            <a:ext cx="73152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C206-EA2B-42F5-9894-62CD3B586E1C}" type="datetimeFigureOut">
              <a:rPr lang="ko-KR" altLang="en-US" smtClean="0"/>
              <a:t>2024-11-13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8885-1A24-49BB-ABA5-E3CA4994DC2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6033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115824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0887456" y="996696"/>
            <a:ext cx="1304544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 bwMode="gray">
          <a:xfrm>
            <a:off x="2377440" y="0"/>
            <a:ext cx="2596896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243072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9496"/>
            <a:ext cx="109728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AC206-EA2B-42F5-9894-62CD3B586E1C}" type="datetimeFigureOut">
              <a:rPr lang="ko-KR" altLang="en-US" smtClean="0"/>
              <a:t>2024-11-13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9536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D8885-1A24-49BB-ABA5-E3CA4994DC2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710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slide" Target="slide35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is.nhis.or.kr/nxui/index.d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1.png"/><Relationship Id="rId4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82BDCD-773D-A197-6C07-B44D89332C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건강검진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8216BD4-1F45-DBAD-FF51-269C46A980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b="1" dirty="0"/>
              <a:t> </a:t>
            </a:r>
            <a:endParaRPr lang="ko-KR" altLang="en-US" b="1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5D51299-18F3-29C2-530A-B0E041DDF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224" y="3118105"/>
            <a:ext cx="681445" cy="68144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D96AE17-03E6-50A9-FCCB-EBFDAF383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546" y="4600845"/>
            <a:ext cx="6522095" cy="166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91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8A95D0E3-FE95-EFB0-F23D-AFDC54388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36" y="503596"/>
            <a:ext cx="7193232" cy="5850807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5D11AF72-75B4-15A9-C1B3-B2B05FC5B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114" y="510486"/>
            <a:ext cx="4378625" cy="1766607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8C8B1C99-43AA-7799-FD89-A15A601AC8D0}"/>
              </a:ext>
            </a:extLst>
          </p:cNvPr>
          <p:cNvSpPr/>
          <p:nvPr/>
        </p:nvSpPr>
        <p:spPr>
          <a:xfrm>
            <a:off x="2847341" y="509254"/>
            <a:ext cx="4399398" cy="15192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E81D48EB-E046-AEB7-DC98-4323FEE0453A}"/>
              </a:ext>
            </a:extLst>
          </p:cNvPr>
          <p:cNvSpPr/>
          <p:nvPr/>
        </p:nvSpPr>
        <p:spPr>
          <a:xfrm>
            <a:off x="2873486" y="1231921"/>
            <a:ext cx="456454" cy="1618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7408401" y="647700"/>
            <a:ext cx="4683834" cy="55292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4-1 </a:t>
            </a:r>
            <a:r>
              <a:rPr lang="ko-KR" altLang="en-US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접수실</a:t>
            </a:r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검진접수</a:t>
            </a:r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3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자세히</a:t>
            </a:r>
            <a:b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검진 대상 정보를 확인 후  </a:t>
            </a:r>
            <a:r>
              <a:rPr lang="ko-KR" alt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이번년도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검진 대상자면 </a:t>
            </a:r>
            <a:b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사업년도에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이번년도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대상으로 나오게 되며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이번년도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대상자가 아니면 작년 대상 년도로 검사 항목이 나오게 됩니다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b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b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검진대상자 정보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일반검진을 체크하고 확인 버튼을 누르게 되면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번으로 이동</a:t>
            </a:r>
            <a:b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endPara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검진정보 체크 박스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검진정보에 해당 체크박스에 체크된 항목이 </a:t>
            </a:r>
            <a:r>
              <a:rPr lang="ko-KR" alt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체크된걸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볼 수 </a:t>
            </a:r>
            <a:endPara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있습니다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검진정보</a:t>
            </a:r>
            <a:b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이전에 한번이라도 자격확인을 </a:t>
            </a:r>
            <a:r>
              <a:rPr lang="ko-KR" alt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했었다면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검진정보에서 체크박스에 체크 후 접수만 해도 검진접수가 가능합니다</a:t>
            </a:r>
            <a:endPara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33F2C9A1-FEE9-8624-DDC5-B563DA6C4E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7609" y="1453466"/>
            <a:ext cx="1727120" cy="823627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43579B42-7444-27CC-EFD0-3D0CC1D8B4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633" y="3745092"/>
            <a:ext cx="4397600" cy="710287"/>
          </a:xfrm>
          <a:prstGeom prst="rect">
            <a:avLst/>
          </a:prstGeom>
        </p:spPr>
      </p:pic>
      <p:sp>
        <p:nvSpPr>
          <p:cNvPr id="4" name="Google Shape;269;p28">
            <a:extLst>
              <a:ext uri="{FF2B5EF4-FFF2-40B4-BE49-F238E27FC236}">
                <a16:creationId xmlns:a16="http://schemas.microsoft.com/office/drawing/2014/main" id="{EC1B641A-1CF9-69F5-9893-E8E75D42271F}"/>
              </a:ext>
            </a:extLst>
          </p:cNvPr>
          <p:cNvSpPr txBox="1"/>
          <p:nvPr/>
        </p:nvSpPr>
        <p:spPr>
          <a:xfrm>
            <a:off x="2566578" y="351547"/>
            <a:ext cx="363406" cy="44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ko-KR" altLang="en-US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①</a:t>
            </a:r>
            <a:endParaRPr sz="1733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2" name="Google Shape;269;p28">
            <a:extLst>
              <a:ext uri="{FF2B5EF4-FFF2-40B4-BE49-F238E27FC236}">
                <a16:creationId xmlns:a16="http://schemas.microsoft.com/office/drawing/2014/main" id="{CF29D76D-AE20-7710-DCF9-BB11BDEF5040}"/>
              </a:ext>
            </a:extLst>
          </p:cNvPr>
          <p:cNvSpPr txBox="1"/>
          <p:nvPr/>
        </p:nvSpPr>
        <p:spPr>
          <a:xfrm>
            <a:off x="3311793" y="898180"/>
            <a:ext cx="363406" cy="44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ko-KR" altLang="en-US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③</a:t>
            </a:r>
            <a:r>
              <a:rPr lang="en-US" altLang="ko-KR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	</a:t>
            </a:r>
            <a:endParaRPr sz="1733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11" name="Google Shape;269;p28">
            <a:extLst>
              <a:ext uri="{FF2B5EF4-FFF2-40B4-BE49-F238E27FC236}">
                <a16:creationId xmlns:a16="http://schemas.microsoft.com/office/drawing/2014/main" id="{985E2ED7-EA00-387A-DC86-CE40F8B88159}"/>
              </a:ext>
            </a:extLst>
          </p:cNvPr>
          <p:cNvSpPr txBox="1"/>
          <p:nvPr/>
        </p:nvSpPr>
        <p:spPr>
          <a:xfrm>
            <a:off x="981752" y="3327956"/>
            <a:ext cx="363406" cy="44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ko-KR" altLang="en-US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④</a:t>
            </a:r>
            <a:endParaRPr sz="1733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12" name="Google Shape;269;p28">
            <a:extLst>
              <a:ext uri="{FF2B5EF4-FFF2-40B4-BE49-F238E27FC236}">
                <a16:creationId xmlns:a16="http://schemas.microsoft.com/office/drawing/2014/main" id="{4D562B94-E8A8-DBE9-DC2A-9887AA545AF5}"/>
              </a:ext>
            </a:extLst>
          </p:cNvPr>
          <p:cNvSpPr txBox="1"/>
          <p:nvPr/>
        </p:nvSpPr>
        <p:spPr>
          <a:xfrm>
            <a:off x="6960338" y="1901423"/>
            <a:ext cx="363406" cy="44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ko-KR" altLang="en-US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②</a:t>
            </a:r>
            <a:r>
              <a:rPr lang="en-US" altLang="ko-KR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	</a:t>
            </a:r>
            <a:endParaRPr sz="1733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9748E7D6-B732-5534-D61D-278AD96ADA24}"/>
              </a:ext>
            </a:extLst>
          </p:cNvPr>
          <p:cNvSpPr/>
          <p:nvPr/>
        </p:nvSpPr>
        <p:spPr>
          <a:xfrm>
            <a:off x="1290134" y="3319307"/>
            <a:ext cx="363406" cy="9072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Google Shape;247;p27">
            <a:extLst>
              <a:ext uri="{FF2B5EF4-FFF2-40B4-BE49-F238E27FC236}">
                <a16:creationId xmlns:a16="http://schemas.microsoft.com/office/drawing/2014/main" id="{A12B41A6-DF47-6D4A-3BCB-EC4997B87E0F}"/>
              </a:ext>
            </a:extLst>
          </p:cNvPr>
          <p:cNvSpPr txBox="1">
            <a:spLocks/>
          </p:cNvSpPr>
          <p:nvPr/>
        </p:nvSpPr>
        <p:spPr>
          <a:xfrm>
            <a:off x="0" y="-33594"/>
            <a:ext cx="2244221" cy="4607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검진접수</a:t>
            </a:r>
          </a:p>
        </p:txBody>
      </p:sp>
    </p:spTree>
    <p:extLst>
      <p:ext uri="{BB962C8B-B14F-4D97-AF65-F5344CB8AC3E}">
        <p14:creationId xmlns:p14="http://schemas.microsoft.com/office/powerpoint/2010/main" val="2510924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63;p34">
            <a:extLst>
              <a:ext uri="{FF2B5EF4-FFF2-40B4-BE49-F238E27FC236}">
                <a16:creationId xmlns:a16="http://schemas.microsoft.com/office/drawing/2014/main" id="{89A1E33F-64B4-FA6A-9E63-204E1478638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2067" y="925700"/>
            <a:ext cx="4727535" cy="42060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64;p34">
            <a:extLst>
              <a:ext uri="{FF2B5EF4-FFF2-40B4-BE49-F238E27FC236}">
                <a16:creationId xmlns:a16="http://schemas.microsoft.com/office/drawing/2014/main" id="{5EDC064F-090B-BB3C-098B-08C4E1B177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572800"/>
            <a:ext cx="10404192" cy="127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algn="l"/>
            <a:r>
              <a:rPr lang="en-US" altLang="ko" sz="3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4-2 </a:t>
            </a:r>
            <a:r>
              <a:rPr lang="ko" sz="3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접수실 이메일 등록</a:t>
            </a:r>
            <a:endParaRPr sz="30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Google Shape;365;p34">
            <a:extLst>
              <a:ext uri="{FF2B5EF4-FFF2-40B4-BE49-F238E27FC236}">
                <a16:creationId xmlns:a16="http://schemas.microsoft.com/office/drawing/2014/main" id="{E4A1EDDF-BA3A-DF62-9393-E03CE4812753}"/>
              </a:ext>
            </a:extLst>
          </p:cNvPr>
          <p:cNvSpPr txBox="1"/>
          <p:nvPr/>
        </p:nvSpPr>
        <p:spPr>
          <a:xfrm>
            <a:off x="152400" y="2245400"/>
            <a:ext cx="6065800" cy="23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ko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설정 방법</a:t>
            </a:r>
            <a:r>
              <a:rPr lang="en-US" altLang="ko" sz="1600" b="1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: </a:t>
            </a:r>
            <a:endParaRPr sz="1733" dirty="0"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r>
              <a:rPr lang="ko" altLang="en-US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건강검진 자료 파일 생성할때 통보방법에 이메일로 설정을 했을때 해당 이메일있어야 합니다 </a:t>
            </a:r>
            <a:r>
              <a:rPr lang="en-US" altLang="ko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(</a:t>
            </a:r>
            <a:r>
              <a:rPr lang="ko" altLang="en-US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수검자 이메일 등록 필수</a:t>
            </a:r>
            <a:r>
              <a:rPr lang="en-US" altLang="ko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)</a:t>
            </a:r>
          </a:p>
          <a:p>
            <a:endParaRPr lang="en-US" sz="1733" dirty="0"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r>
              <a:rPr 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*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접수실에서 접수 할 때 수신방법이 이메일 일 경우 체크</a:t>
            </a:r>
            <a:endParaRPr sz="14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8" name="Google Shape;366;p34">
            <a:extLst>
              <a:ext uri="{FF2B5EF4-FFF2-40B4-BE49-F238E27FC236}">
                <a16:creationId xmlns:a16="http://schemas.microsoft.com/office/drawing/2014/main" id="{94B457DB-00BB-E5C1-6600-2080FA1C97BB}"/>
              </a:ext>
            </a:extLst>
          </p:cNvPr>
          <p:cNvSpPr/>
          <p:nvPr/>
        </p:nvSpPr>
        <p:spPr>
          <a:xfrm>
            <a:off x="7628733" y="3881467"/>
            <a:ext cx="2396000" cy="262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cxnSp>
        <p:nvCxnSpPr>
          <p:cNvPr id="9" name="Google Shape;367;p34">
            <a:extLst>
              <a:ext uri="{FF2B5EF4-FFF2-40B4-BE49-F238E27FC236}">
                <a16:creationId xmlns:a16="http://schemas.microsoft.com/office/drawing/2014/main" id="{6F126778-C39A-24B5-7165-1A52F68491F9}"/>
              </a:ext>
            </a:extLst>
          </p:cNvPr>
          <p:cNvCxnSpPr>
            <a:stCxn id="8" idx="2"/>
            <a:endCxn id="11" idx="0"/>
          </p:cNvCxnSpPr>
          <p:nvPr/>
        </p:nvCxnSpPr>
        <p:spPr>
          <a:xfrm>
            <a:off x="8826733" y="4143467"/>
            <a:ext cx="0" cy="79960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1" name="Google Shape;368;p34">
            <a:extLst>
              <a:ext uri="{FF2B5EF4-FFF2-40B4-BE49-F238E27FC236}">
                <a16:creationId xmlns:a16="http://schemas.microsoft.com/office/drawing/2014/main" id="{4AC3AADF-F87C-8AFD-2B26-68E584A519E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4285" y="4943067"/>
            <a:ext cx="36449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47;p27">
            <a:extLst>
              <a:ext uri="{FF2B5EF4-FFF2-40B4-BE49-F238E27FC236}">
                <a16:creationId xmlns:a16="http://schemas.microsoft.com/office/drawing/2014/main" id="{594D9034-8889-DC2F-3488-1C7D97A796CE}"/>
              </a:ext>
            </a:extLst>
          </p:cNvPr>
          <p:cNvSpPr txBox="1">
            <a:spLocks/>
          </p:cNvSpPr>
          <p:nvPr/>
        </p:nvSpPr>
        <p:spPr>
          <a:xfrm>
            <a:off x="0" y="-33594"/>
            <a:ext cx="2244221" cy="4607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검진접수</a:t>
            </a:r>
          </a:p>
        </p:txBody>
      </p:sp>
    </p:spTree>
    <p:extLst>
      <p:ext uri="{BB962C8B-B14F-4D97-AF65-F5344CB8AC3E}">
        <p14:creationId xmlns:p14="http://schemas.microsoft.com/office/powerpoint/2010/main" val="4169050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7688580" y="647700"/>
            <a:ext cx="4361582" cy="55292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3000" dirty="0">
                <a:latin typeface="+mj-ea"/>
                <a:ea typeface="+mj-ea"/>
              </a:rPr>
              <a:t>4-3 </a:t>
            </a:r>
            <a:r>
              <a:rPr lang="ko-KR" altLang="en-US" sz="3000" dirty="0">
                <a:latin typeface="+mj-ea"/>
                <a:ea typeface="+mj-ea"/>
              </a:rPr>
              <a:t>접수실</a:t>
            </a:r>
            <a:r>
              <a:rPr lang="en-US" altLang="ko-KR" sz="3000" dirty="0">
                <a:latin typeface="+mj-ea"/>
                <a:ea typeface="+mj-ea"/>
              </a:rPr>
              <a:t>(</a:t>
            </a:r>
            <a:r>
              <a:rPr lang="ko-KR" altLang="en-US" sz="3000" dirty="0">
                <a:latin typeface="+mj-ea"/>
                <a:ea typeface="+mj-ea"/>
              </a:rPr>
              <a:t>동의서</a:t>
            </a:r>
            <a:r>
              <a:rPr lang="en-US" altLang="ko-KR" sz="3000" dirty="0">
                <a:latin typeface="+mj-ea"/>
                <a:ea typeface="+mj-ea"/>
              </a:rPr>
              <a:t>)</a:t>
            </a:r>
            <a:r>
              <a:rPr lang="ko-KR" altLang="en-US" sz="3000" dirty="0">
                <a:latin typeface="+mj-ea"/>
                <a:ea typeface="+mj-ea"/>
              </a:rPr>
              <a:t> </a:t>
            </a:r>
            <a:br>
              <a:rPr lang="en-US" altLang="ko-KR" sz="2000" dirty="0">
                <a:latin typeface="+mj-ea"/>
                <a:ea typeface="+mj-ea"/>
              </a:rPr>
            </a:br>
            <a:br>
              <a:rPr lang="en-US" altLang="ko-KR" sz="2000" b="1" dirty="0">
                <a:latin typeface="+mj-ea"/>
                <a:ea typeface="+mj-ea"/>
              </a:rPr>
            </a:br>
            <a:r>
              <a:rPr lang="ko-KR" altLang="en-US" sz="1400" dirty="0">
                <a:latin typeface="+mj-ea"/>
                <a:ea typeface="+mj-ea"/>
              </a:rPr>
              <a:t>건강검진 결과 활용 동의서가 뜨게 되면 </a:t>
            </a:r>
            <a:br>
              <a:rPr lang="en-US" altLang="ko-KR" sz="1400" dirty="0">
                <a:latin typeface="+mj-ea"/>
                <a:ea typeface="+mj-ea"/>
              </a:rPr>
            </a:br>
            <a:r>
              <a:rPr lang="ko-KR" altLang="en-US" sz="1400" dirty="0">
                <a:latin typeface="+mj-ea"/>
                <a:ea typeface="+mj-ea"/>
              </a:rPr>
              <a:t>전체동의 후 </a:t>
            </a:r>
            <a:r>
              <a:rPr lang="ko-KR" altLang="en-US" sz="1400" dirty="0">
                <a:solidFill>
                  <a:srgbClr val="FF0000"/>
                </a:solidFill>
                <a:latin typeface="+mj-ea"/>
                <a:ea typeface="+mj-ea"/>
              </a:rPr>
              <a:t>수검자 사인</a:t>
            </a:r>
            <a:r>
              <a:rPr lang="ko-KR" altLang="en-US" sz="1400" dirty="0">
                <a:latin typeface="+mj-ea"/>
                <a:ea typeface="+mj-ea"/>
              </a:rPr>
              <a:t>이 있어야만</a:t>
            </a:r>
            <a:br>
              <a:rPr lang="en-US" altLang="ko-KR" sz="1400" dirty="0">
                <a:latin typeface="+mj-ea"/>
                <a:ea typeface="+mj-ea"/>
              </a:rPr>
            </a:br>
            <a:r>
              <a:rPr lang="ko-KR" altLang="en-US" sz="1400" dirty="0">
                <a:latin typeface="+mj-ea"/>
                <a:ea typeface="+mj-ea"/>
              </a:rPr>
              <a:t>동의가 가능합니다</a:t>
            </a:r>
            <a:r>
              <a:rPr lang="en-US" altLang="ko-KR" sz="1400" dirty="0">
                <a:latin typeface="+mj-ea"/>
                <a:ea typeface="+mj-ea"/>
              </a:rPr>
              <a:t>.</a:t>
            </a:r>
            <a:br>
              <a:rPr lang="en-US" altLang="ko-KR" sz="1400" dirty="0">
                <a:latin typeface="+mj-ea"/>
                <a:ea typeface="+mj-ea"/>
              </a:rPr>
            </a:br>
            <a:br>
              <a:rPr lang="en-US" altLang="ko-KR" sz="1400" dirty="0">
                <a:latin typeface="+mj-ea"/>
                <a:ea typeface="+mj-ea"/>
              </a:rPr>
            </a:br>
            <a:r>
              <a:rPr lang="ko-KR" altLang="en-US" sz="1400" dirty="0">
                <a:solidFill>
                  <a:srgbClr val="FF0000"/>
                </a:solidFill>
                <a:latin typeface="+mj-ea"/>
                <a:ea typeface="+mj-ea"/>
              </a:rPr>
              <a:t>동의가 꼭 필수는 아니고 </a:t>
            </a:r>
            <a:r>
              <a:rPr lang="ko-KR" altLang="en-US" sz="1400" dirty="0">
                <a:latin typeface="+mj-ea"/>
                <a:ea typeface="+mj-ea"/>
              </a:rPr>
              <a:t>건강검진 데이터를 </a:t>
            </a:r>
            <a:br>
              <a:rPr lang="en-US" altLang="ko-KR" sz="1400" dirty="0">
                <a:latin typeface="+mj-ea"/>
                <a:ea typeface="+mj-ea"/>
              </a:rPr>
            </a:br>
            <a:r>
              <a:rPr lang="ko-KR" altLang="en-US" sz="1400" dirty="0">
                <a:latin typeface="+mj-ea"/>
                <a:ea typeface="+mj-ea"/>
              </a:rPr>
              <a:t>활용할 수 있게 동의하는 동의서입니다</a:t>
            </a:r>
            <a:r>
              <a:rPr lang="en-US" altLang="ko-KR" sz="1400" dirty="0">
                <a:latin typeface="+mj-ea"/>
                <a:ea typeface="+mj-ea"/>
              </a:rPr>
              <a:t>.</a:t>
            </a:r>
            <a:br>
              <a:rPr lang="en-US" altLang="ko-KR" sz="1400" dirty="0">
                <a:latin typeface="+mj-ea"/>
                <a:ea typeface="+mj-ea"/>
              </a:rPr>
            </a:br>
            <a:endParaRPr lang="en-US" altLang="ko-KR" sz="1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-US" altLang="ko-KR" sz="1050" b="1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-US" altLang="ko-KR" sz="1200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-US" altLang="ko-KR" sz="1200" b="1" dirty="0">
              <a:latin typeface="+mj-ea"/>
              <a:ea typeface="+mj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22CA658-9140-0AE8-FCD1-FCC390C76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33" y="461727"/>
            <a:ext cx="7512577" cy="5350598"/>
          </a:xfrm>
          <a:prstGeom prst="rect">
            <a:avLst/>
          </a:prstGeom>
        </p:spPr>
      </p:pic>
      <p:sp>
        <p:nvSpPr>
          <p:cNvPr id="2" name="Google Shape;247;p27">
            <a:extLst>
              <a:ext uri="{FF2B5EF4-FFF2-40B4-BE49-F238E27FC236}">
                <a16:creationId xmlns:a16="http://schemas.microsoft.com/office/drawing/2014/main" id="{C6D2AE70-4C69-9C10-BF80-ED5FC714C334}"/>
              </a:ext>
            </a:extLst>
          </p:cNvPr>
          <p:cNvSpPr txBox="1">
            <a:spLocks/>
          </p:cNvSpPr>
          <p:nvPr/>
        </p:nvSpPr>
        <p:spPr>
          <a:xfrm>
            <a:off x="0" y="-33594"/>
            <a:ext cx="2244221" cy="4607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검진접수</a:t>
            </a:r>
          </a:p>
        </p:txBody>
      </p:sp>
    </p:spTree>
    <p:extLst>
      <p:ext uri="{BB962C8B-B14F-4D97-AF65-F5344CB8AC3E}">
        <p14:creationId xmlns:p14="http://schemas.microsoft.com/office/powerpoint/2010/main" val="3807439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475017" y="555726"/>
            <a:ext cx="4624532" cy="55292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3000" dirty="0">
                <a:latin typeface="+mn-ea"/>
              </a:rPr>
              <a:t>4-4 </a:t>
            </a:r>
            <a:r>
              <a:rPr lang="ko-KR" altLang="en-US" sz="3000" dirty="0">
                <a:latin typeface="+mn-ea"/>
              </a:rPr>
              <a:t>접수실</a:t>
            </a:r>
            <a:r>
              <a:rPr lang="en-US" altLang="ko-KR" sz="3000" dirty="0">
                <a:latin typeface="+mn-ea"/>
              </a:rPr>
              <a:t>(</a:t>
            </a:r>
            <a:r>
              <a:rPr lang="ko-KR" altLang="en-US" sz="3000" dirty="0">
                <a:latin typeface="+mn-ea"/>
              </a:rPr>
              <a:t>대기화면</a:t>
            </a:r>
            <a:r>
              <a:rPr lang="en-US" altLang="ko-KR" sz="3000" dirty="0">
                <a:latin typeface="+mn-ea"/>
              </a:rPr>
              <a:t>)</a:t>
            </a:r>
            <a:r>
              <a:rPr lang="ko-KR" altLang="en-US" sz="3000" b="1" dirty="0">
                <a:latin typeface="+mn-ea"/>
              </a:rPr>
              <a:t> </a:t>
            </a:r>
            <a:br>
              <a:rPr lang="en-US" altLang="ko-KR" sz="2000" b="1" dirty="0">
                <a:latin typeface="+mn-ea"/>
              </a:rPr>
            </a:br>
            <a:br>
              <a:rPr lang="en-US" altLang="ko-KR" sz="1200" dirty="0">
                <a:latin typeface="+mn-ea"/>
              </a:rPr>
            </a:br>
            <a:r>
              <a:rPr lang="en-US" altLang="ko-KR" sz="1400" b="1" dirty="0">
                <a:latin typeface="+mn-ea"/>
              </a:rPr>
              <a:t>- </a:t>
            </a:r>
            <a:r>
              <a:rPr lang="ko-KR" altLang="en-US" sz="1400" dirty="0">
                <a:latin typeface="+mn-ea"/>
              </a:rPr>
              <a:t>하단에 진료대기와 검진대기에 일반검진에 </a:t>
            </a:r>
            <a:br>
              <a:rPr lang="en-US" altLang="ko-KR" sz="1400" dirty="0">
                <a:latin typeface="+mn-ea"/>
              </a:rPr>
            </a:br>
            <a:r>
              <a:rPr lang="ko-KR" altLang="en-US" sz="1400" dirty="0">
                <a:latin typeface="+mn-ea"/>
              </a:rPr>
              <a:t>상태 값이 보이게 되면 검진접수가 정상적으로 </a:t>
            </a:r>
            <a:br>
              <a:rPr lang="en-US" altLang="ko-KR" sz="1400" b="1" dirty="0">
                <a:latin typeface="+mn-ea"/>
              </a:rPr>
            </a:br>
            <a:r>
              <a:rPr lang="ko-KR" altLang="en-US" sz="1400" dirty="0">
                <a:latin typeface="+mn-ea"/>
              </a:rPr>
              <a:t>접수된 것입니다</a:t>
            </a:r>
            <a:r>
              <a:rPr lang="en-US" altLang="ko-KR" sz="14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2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3000" dirty="0">
                <a:latin typeface="+mn-ea"/>
              </a:rPr>
              <a:t>4-5 </a:t>
            </a:r>
            <a:r>
              <a:rPr lang="ko-KR" altLang="en-US" sz="3000" dirty="0">
                <a:latin typeface="+mn-ea"/>
              </a:rPr>
              <a:t>접수실</a:t>
            </a:r>
            <a:r>
              <a:rPr lang="en-US" altLang="ko-KR" sz="3000" dirty="0">
                <a:latin typeface="+mn-ea"/>
              </a:rPr>
              <a:t>(</a:t>
            </a:r>
            <a:r>
              <a:rPr lang="ko-KR" altLang="en-US" sz="3000" dirty="0">
                <a:latin typeface="+mn-ea"/>
              </a:rPr>
              <a:t>접수취소</a:t>
            </a:r>
            <a:r>
              <a:rPr lang="en-US" altLang="ko-KR" sz="3000" dirty="0">
                <a:latin typeface="+mn-ea"/>
              </a:rPr>
              <a:t>)</a:t>
            </a:r>
            <a:r>
              <a:rPr lang="ko-KR" altLang="en-US" sz="3000" dirty="0">
                <a:latin typeface="+mn-ea"/>
              </a:rPr>
              <a:t> </a:t>
            </a:r>
            <a:br>
              <a:rPr lang="en-US" altLang="ko-KR" sz="2000" dirty="0">
                <a:latin typeface="+mn-ea"/>
              </a:rPr>
            </a:br>
            <a:r>
              <a:rPr lang="en-US" altLang="ko-KR" sz="1400" dirty="0">
                <a:latin typeface="+mn-ea"/>
              </a:rPr>
              <a:t>- </a:t>
            </a:r>
            <a:r>
              <a:rPr lang="ko-KR" altLang="en-US" sz="1400" dirty="0">
                <a:latin typeface="+mn-ea"/>
              </a:rPr>
              <a:t>건강검진 접수 취소는 일반 접수 취소랑 다르게 분리 되어 있기에 각 각 취소를 해주셔야  합니다</a:t>
            </a:r>
            <a:r>
              <a:rPr lang="en-US" altLang="ko-KR" sz="1400" dirty="0">
                <a:latin typeface="+mn-ea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br>
              <a:rPr lang="en-US" altLang="ko-KR" sz="1200" dirty="0">
                <a:latin typeface="+mn-ea"/>
              </a:rPr>
            </a:br>
            <a:endParaRPr lang="en-US" altLang="ko-KR" sz="12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000" b="1" dirty="0">
              <a:latin typeface="+mn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6634646-77FD-74CC-31C1-58520D194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452437"/>
            <a:ext cx="6010275" cy="246697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AEE2720-25A1-06AF-EE3B-C7A47101F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23" y="3019425"/>
            <a:ext cx="6010275" cy="2667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39785B34-38C5-05B8-4D3A-93566F615B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775" y="1262062"/>
            <a:ext cx="5453064" cy="222988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F0F43FB9-79B5-CA1F-62DC-E4745786C86C}"/>
              </a:ext>
            </a:extLst>
          </p:cNvPr>
          <p:cNvSpPr/>
          <p:nvPr/>
        </p:nvSpPr>
        <p:spPr>
          <a:xfrm>
            <a:off x="866774" y="1262063"/>
            <a:ext cx="5453063" cy="2229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2DE130E5-AE93-4A33-AF98-1DDC78A080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548" y="3503241"/>
            <a:ext cx="5438775" cy="240083"/>
          </a:xfrm>
          <a:prstGeom prst="rect">
            <a:avLst/>
          </a:prstGeom>
        </p:spPr>
      </p:pic>
      <p:sp>
        <p:nvSpPr>
          <p:cNvPr id="30" name="직사각형 29">
            <a:extLst>
              <a:ext uri="{FF2B5EF4-FFF2-40B4-BE49-F238E27FC236}">
                <a16:creationId xmlns:a16="http://schemas.microsoft.com/office/drawing/2014/main" id="{B91DA147-AE1C-86F4-B439-C4C01D5F36F9}"/>
              </a:ext>
            </a:extLst>
          </p:cNvPr>
          <p:cNvSpPr/>
          <p:nvPr/>
        </p:nvSpPr>
        <p:spPr>
          <a:xfrm>
            <a:off x="571499" y="3505199"/>
            <a:ext cx="5457824" cy="2667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12" name="Google Shape;247;p27">
            <a:extLst>
              <a:ext uri="{FF2B5EF4-FFF2-40B4-BE49-F238E27FC236}">
                <a16:creationId xmlns:a16="http://schemas.microsoft.com/office/drawing/2014/main" id="{28B4DEA7-156B-8016-AE6E-E285B425D88C}"/>
              </a:ext>
            </a:extLst>
          </p:cNvPr>
          <p:cNvSpPr txBox="1">
            <a:spLocks/>
          </p:cNvSpPr>
          <p:nvPr/>
        </p:nvSpPr>
        <p:spPr>
          <a:xfrm>
            <a:off x="0" y="-33594"/>
            <a:ext cx="2244221" cy="4607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검진접수</a:t>
            </a:r>
          </a:p>
        </p:txBody>
      </p:sp>
    </p:spTree>
    <p:extLst>
      <p:ext uri="{BB962C8B-B14F-4D97-AF65-F5344CB8AC3E}">
        <p14:creationId xmlns:p14="http://schemas.microsoft.com/office/powerpoint/2010/main" val="1068162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7419974" y="664368"/>
            <a:ext cx="4652964" cy="55292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ko-KR" sz="4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5-1 </a:t>
            </a:r>
            <a:r>
              <a:rPr lang="ko-KR" altLang="en-US" sz="4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진료실</a:t>
            </a:r>
            <a:r>
              <a:rPr lang="en-US" altLang="ko-KR" sz="4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대기화면</a:t>
            </a:r>
            <a:r>
              <a:rPr lang="en-US" altLang="ko-KR" sz="4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br>
              <a:rPr lang="en-US" altLang="ko-KR" sz="36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b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br>
              <a:rPr lang="en-US" altLang="ko-KR" sz="2300" b="1" dirty="0">
                <a:latin typeface="+mj-ea"/>
                <a:ea typeface="+mj-ea"/>
              </a:rPr>
            </a:br>
            <a:r>
              <a:rPr lang="en-US" altLang="ko-KR" sz="2300" b="1" dirty="0">
                <a:latin typeface="+mj-ea"/>
                <a:ea typeface="+mj-ea"/>
              </a:rPr>
              <a:t>1. </a:t>
            </a:r>
            <a:r>
              <a:rPr lang="ko-KR" altLang="en-US" sz="2300" b="1" dirty="0">
                <a:latin typeface="+mj-ea"/>
                <a:ea typeface="+mj-ea"/>
              </a:rPr>
              <a:t>건강검진 탭</a:t>
            </a:r>
            <a:br>
              <a:rPr lang="en-US" altLang="ko-KR" sz="2300" b="1" dirty="0">
                <a:latin typeface="+mj-ea"/>
                <a:ea typeface="+mj-ea"/>
              </a:rPr>
            </a:br>
            <a:r>
              <a:rPr lang="ko-KR" altLang="en-US" sz="2000" dirty="0">
                <a:latin typeface="+mj-ea"/>
                <a:ea typeface="+mj-ea"/>
              </a:rPr>
              <a:t>접수 된 수검자 목록이 보이는 화면입니다</a:t>
            </a:r>
            <a:r>
              <a:rPr lang="en-US" altLang="ko-KR" sz="2000" dirty="0">
                <a:latin typeface="+mj-ea"/>
                <a:ea typeface="+mj-ea"/>
              </a:rPr>
              <a:t>.</a:t>
            </a:r>
            <a:br>
              <a:rPr lang="en-US" altLang="ko-KR" sz="2000" dirty="0">
                <a:latin typeface="+mj-ea"/>
                <a:ea typeface="+mj-ea"/>
              </a:rPr>
            </a:br>
            <a:r>
              <a:rPr lang="ko-KR" altLang="en-US" sz="2000" dirty="0">
                <a:latin typeface="+mj-ea"/>
                <a:ea typeface="+mj-ea"/>
              </a:rPr>
              <a:t>수검자를 더블클릭 하게 되면 검진대상자 정보가 </a:t>
            </a:r>
            <a:br>
              <a:rPr lang="en-US" altLang="ko-KR" sz="2000" dirty="0">
                <a:latin typeface="+mj-ea"/>
                <a:ea typeface="+mj-ea"/>
              </a:rPr>
            </a:br>
            <a:r>
              <a:rPr lang="ko-KR" altLang="en-US" sz="2000" dirty="0">
                <a:latin typeface="+mj-ea"/>
                <a:ea typeface="+mj-ea"/>
              </a:rPr>
              <a:t>조회 됩니다</a:t>
            </a:r>
            <a:r>
              <a:rPr lang="en-US" altLang="ko-KR" sz="2000" dirty="0">
                <a:latin typeface="+mj-ea"/>
                <a:ea typeface="+mj-ea"/>
              </a:rPr>
              <a:t>.</a:t>
            </a:r>
            <a:br>
              <a:rPr lang="en-US" altLang="ko-KR" sz="1700" dirty="0">
                <a:latin typeface="+mj-ea"/>
                <a:ea typeface="+mj-ea"/>
              </a:rPr>
            </a:br>
            <a:r>
              <a:rPr lang="en-US" altLang="ko-KR" sz="1700" dirty="0">
                <a:latin typeface="+mj-ea"/>
                <a:ea typeface="+mj-ea"/>
              </a:rPr>
              <a:t> </a:t>
            </a:r>
            <a:br>
              <a:rPr lang="en-US" altLang="ko-KR" sz="1700" dirty="0">
                <a:latin typeface="+mj-ea"/>
                <a:ea typeface="+mj-ea"/>
              </a:rPr>
            </a:br>
            <a:r>
              <a:rPr lang="en-US" altLang="ko-KR" sz="1700" dirty="0">
                <a:latin typeface="+mj-ea"/>
                <a:ea typeface="+mj-ea"/>
              </a:rPr>
              <a:t> </a:t>
            </a:r>
            <a:br>
              <a:rPr lang="en-US" altLang="ko-KR" sz="1700" dirty="0">
                <a:latin typeface="+mj-ea"/>
                <a:ea typeface="+mj-ea"/>
              </a:rPr>
            </a:br>
            <a:br>
              <a:rPr lang="en-US" altLang="ko-KR" sz="2300" dirty="0">
                <a:latin typeface="+mj-ea"/>
                <a:ea typeface="+mj-ea"/>
              </a:rPr>
            </a:br>
            <a:r>
              <a:rPr lang="en-US" altLang="ko-KR" sz="2300" b="1" dirty="0">
                <a:latin typeface="+mj-ea"/>
                <a:ea typeface="+mj-ea"/>
              </a:rPr>
              <a:t>2. </a:t>
            </a:r>
            <a:r>
              <a:rPr lang="ko-KR" altLang="en-US" sz="2300" b="1" dirty="0">
                <a:latin typeface="+mj-ea"/>
                <a:ea typeface="+mj-ea"/>
              </a:rPr>
              <a:t>검진 대상자 정보 </a:t>
            </a:r>
            <a:br>
              <a:rPr lang="en-US" altLang="ko-KR" sz="1700" dirty="0">
                <a:latin typeface="+mj-ea"/>
                <a:ea typeface="+mj-ea"/>
              </a:rPr>
            </a:br>
            <a:r>
              <a:rPr lang="ko-KR" altLang="en-US" sz="2000" dirty="0">
                <a:latin typeface="+mj-ea"/>
                <a:ea typeface="+mj-ea"/>
              </a:rPr>
              <a:t>검진 대상자 정보를 진료실에서도 확인이 가능하며</a:t>
            </a:r>
            <a:r>
              <a:rPr lang="en-US" altLang="ko-KR" sz="2000" dirty="0">
                <a:latin typeface="+mj-ea"/>
                <a:ea typeface="+mj-ea"/>
              </a:rPr>
              <a:t>,</a:t>
            </a:r>
            <a:br>
              <a:rPr lang="en-US" altLang="ko-KR" sz="2000" dirty="0">
                <a:latin typeface="+mj-ea"/>
                <a:ea typeface="+mj-ea"/>
              </a:rPr>
            </a:br>
            <a:r>
              <a:rPr lang="ko-KR" altLang="en-US" sz="2000" dirty="0">
                <a:latin typeface="+mj-ea"/>
                <a:ea typeface="+mj-ea"/>
              </a:rPr>
              <a:t>처방 처리가 되기 전까진 더블클릭 시 계속 조회가 가능하며</a:t>
            </a:r>
            <a:r>
              <a:rPr lang="en-US" altLang="ko-KR" sz="2000" dirty="0">
                <a:latin typeface="+mj-ea"/>
                <a:ea typeface="+mj-ea"/>
              </a:rPr>
              <a:t>, </a:t>
            </a:r>
            <a:r>
              <a:rPr lang="ko-KR" altLang="en-US" sz="2000" dirty="0">
                <a:latin typeface="+mj-ea"/>
                <a:ea typeface="+mj-ea"/>
              </a:rPr>
              <a:t>우 클릭 검진대상정보를 클릭하시면 처방이 난 후에도 확인이 가능합니다</a:t>
            </a:r>
            <a:r>
              <a:rPr lang="en-US" altLang="ko-KR" sz="2000" dirty="0">
                <a:latin typeface="+mj-ea"/>
                <a:ea typeface="+mj-ea"/>
              </a:rPr>
              <a:t>.</a:t>
            </a:r>
            <a:br>
              <a:rPr lang="en-US" altLang="ko-KR" sz="1700" dirty="0">
                <a:latin typeface="+mj-ea"/>
                <a:ea typeface="+mj-ea"/>
              </a:rPr>
            </a:br>
            <a:br>
              <a:rPr lang="en-US" altLang="ko-KR" sz="1400" dirty="0">
                <a:latin typeface="+mj-ea"/>
                <a:ea typeface="+mj-ea"/>
              </a:rPr>
            </a:br>
            <a:endParaRPr lang="en-US" altLang="ko-KR" sz="1400" dirty="0">
              <a:latin typeface="+mj-ea"/>
              <a:ea typeface="+mj-ea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B6B0F4AC-1A81-C62D-8C8E-D891AD6D1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" y="371475"/>
            <a:ext cx="7181850" cy="1657350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9AD64DC8-C516-AE2E-1C49-2D0CBCC2B7C4}"/>
              </a:ext>
            </a:extLst>
          </p:cNvPr>
          <p:cNvSpPr/>
          <p:nvPr/>
        </p:nvSpPr>
        <p:spPr>
          <a:xfrm>
            <a:off x="458988" y="971550"/>
            <a:ext cx="6656187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3E17646-CF3B-B764-5F0E-DE09A9610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944" y="2776538"/>
            <a:ext cx="6937293" cy="2633663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B0C2DD6E-4670-97DE-EE54-BCD65C251005}"/>
              </a:ext>
            </a:extLst>
          </p:cNvPr>
          <p:cNvCxnSpPr>
            <a:cxnSpLocks/>
          </p:cNvCxnSpPr>
          <p:nvPr/>
        </p:nvCxnSpPr>
        <p:spPr>
          <a:xfrm flipH="1">
            <a:off x="3397750" y="1200150"/>
            <a:ext cx="793250" cy="142875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A4485AC7-C03D-5E96-94E0-E2F19E433097}"/>
              </a:ext>
            </a:extLst>
          </p:cNvPr>
          <p:cNvSpPr/>
          <p:nvPr/>
        </p:nvSpPr>
        <p:spPr>
          <a:xfrm>
            <a:off x="296944" y="2776537"/>
            <a:ext cx="6937293" cy="21097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14" name="Google Shape;269;p28">
            <a:extLst>
              <a:ext uri="{FF2B5EF4-FFF2-40B4-BE49-F238E27FC236}">
                <a16:creationId xmlns:a16="http://schemas.microsoft.com/office/drawing/2014/main" id="{9FAB5D02-A4BE-99A7-D648-FC51D257A93D}"/>
              </a:ext>
            </a:extLst>
          </p:cNvPr>
          <p:cNvSpPr txBox="1"/>
          <p:nvPr/>
        </p:nvSpPr>
        <p:spPr>
          <a:xfrm>
            <a:off x="6813848" y="1085850"/>
            <a:ext cx="363406" cy="44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ko-KR" altLang="en-US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①</a:t>
            </a:r>
            <a:endParaRPr sz="1733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15" name="Google Shape;269;p28">
            <a:extLst>
              <a:ext uri="{FF2B5EF4-FFF2-40B4-BE49-F238E27FC236}">
                <a16:creationId xmlns:a16="http://schemas.microsoft.com/office/drawing/2014/main" id="{5EB3E123-7186-768D-FB58-0B31D035FD71}"/>
              </a:ext>
            </a:extLst>
          </p:cNvPr>
          <p:cNvSpPr txBox="1"/>
          <p:nvPr/>
        </p:nvSpPr>
        <p:spPr>
          <a:xfrm>
            <a:off x="158735" y="2320843"/>
            <a:ext cx="363406" cy="44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ko-KR" altLang="en-US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②</a:t>
            </a:r>
            <a:r>
              <a:rPr lang="en-US" altLang="ko-KR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	</a:t>
            </a:r>
            <a:endParaRPr sz="1733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17" name="Google Shape;247;p27">
            <a:extLst>
              <a:ext uri="{FF2B5EF4-FFF2-40B4-BE49-F238E27FC236}">
                <a16:creationId xmlns:a16="http://schemas.microsoft.com/office/drawing/2014/main" id="{042CB9EB-FC3C-3FAF-C983-5DC55CB68774}"/>
              </a:ext>
            </a:extLst>
          </p:cNvPr>
          <p:cNvSpPr txBox="1">
            <a:spLocks/>
          </p:cNvSpPr>
          <p:nvPr/>
        </p:nvSpPr>
        <p:spPr>
          <a:xfrm>
            <a:off x="0" y="-33594"/>
            <a:ext cx="2244221" cy="4607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5. </a:t>
            </a: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진료실</a:t>
            </a:r>
          </a:p>
        </p:txBody>
      </p:sp>
    </p:spTree>
    <p:extLst>
      <p:ext uri="{BB962C8B-B14F-4D97-AF65-F5344CB8AC3E}">
        <p14:creationId xmlns:p14="http://schemas.microsoft.com/office/powerpoint/2010/main" val="2036386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7567612" y="777240"/>
            <a:ext cx="4500657" cy="56068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3000" dirty="0">
                <a:latin typeface="+mn-ea"/>
              </a:rPr>
              <a:t>5-2 </a:t>
            </a:r>
            <a:r>
              <a:rPr lang="ko-KR" altLang="en-US" sz="3000" dirty="0">
                <a:latin typeface="+mn-ea"/>
              </a:rPr>
              <a:t>진료실</a:t>
            </a:r>
            <a:r>
              <a:rPr lang="en-US" altLang="ko-KR" sz="3000" dirty="0">
                <a:latin typeface="+mn-ea"/>
              </a:rPr>
              <a:t>(</a:t>
            </a:r>
            <a:r>
              <a:rPr lang="ko-KR" altLang="en-US" sz="3000" dirty="0">
                <a:latin typeface="+mn-ea"/>
              </a:rPr>
              <a:t>처방</a:t>
            </a:r>
            <a:r>
              <a:rPr lang="en-US" altLang="ko-KR" sz="3000" dirty="0">
                <a:latin typeface="+mn-ea"/>
              </a:rPr>
              <a:t>)</a:t>
            </a:r>
            <a:br>
              <a:rPr lang="en-US" altLang="ko-KR" sz="2000" b="1" dirty="0">
                <a:latin typeface="+mn-ea"/>
              </a:rPr>
            </a:br>
            <a:br>
              <a:rPr lang="en-US" altLang="ko-KR" sz="2000" b="1" dirty="0">
                <a:latin typeface="+mn-ea"/>
              </a:rPr>
            </a:br>
            <a:r>
              <a:rPr lang="en-US" altLang="ko-KR" sz="1400" dirty="0">
                <a:latin typeface="+mn-ea"/>
              </a:rPr>
              <a:t>- </a:t>
            </a:r>
            <a:r>
              <a:rPr lang="ko-KR" altLang="en-US" sz="1400" dirty="0">
                <a:latin typeface="+mn-ea"/>
              </a:rPr>
              <a:t>묶음 코드를 이용해서 해당 진료실 처방을 간단하게 처방을 냅니다</a:t>
            </a:r>
            <a:r>
              <a:rPr lang="en-US" altLang="ko-KR" sz="1400" dirty="0">
                <a:latin typeface="+mn-ea"/>
              </a:rPr>
              <a:t>.</a:t>
            </a:r>
            <a:br>
              <a:rPr lang="en-US" altLang="ko-KR" sz="1400" dirty="0">
                <a:latin typeface="+mn-ea"/>
              </a:rPr>
            </a:br>
            <a:br>
              <a:rPr lang="en-US" altLang="ko-KR" sz="1400" dirty="0">
                <a:latin typeface="+mn-ea"/>
              </a:rPr>
            </a:br>
            <a:r>
              <a:rPr lang="en-US" altLang="ko-KR" sz="1400" dirty="0">
                <a:latin typeface="+mn-ea"/>
              </a:rPr>
              <a:t>- </a:t>
            </a:r>
            <a:r>
              <a:rPr lang="ko-KR" altLang="en-US" sz="1400" dirty="0">
                <a:latin typeface="+mn-ea"/>
              </a:rPr>
              <a:t>처방 후 검사실로 이동합니다</a:t>
            </a:r>
            <a:r>
              <a:rPr lang="en-US" altLang="ko-KR" sz="1400" dirty="0">
                <a:latin typeface="+mn-ea"/>
              </a:rPr>
              <a:t>.</a:t>
            </a:r>
            <a:br>
              <a:rPr lang="en-US" altLang="ko-KR" sz="1400" dirty="0">
                <a:latin typeface="+mn-ea"/>
              </a:rPr>
            </a:br>
            <a:endParaRPr lang="en-US" altLang="ko-KR" sz="1400" dirty="0">
              <a:latin typeface="+mn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801CC0A-7810-5ACA-18F9-958920435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" y="2038350"/>
            <a:ext cx="7229475" cy="141922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A78D2C8-590A-380F-FD59-46E7E7554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" y="3605211"/>
            <a:ext cx="6000750" cy="2276475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C0209AA6-3A11-8FAE-4D23-66C3B353EFDB}"/>
              </a:ext>
            </a:extLst>
          </p:cNvPr>
          <p:cNvCxnSpPr>
            <a:cxnSpLocks/>
          </p:cNvCxnSpPr>
          <p:nvPr/>
        </p:nvCxnSpPr>
        <p:spPr>
          <a:xfrm>
            <a:off x="1323975" y="2747962"/>
            <a:ext cx="923925" cy="70961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6733E36-2314-5D5A-C5AF-133F399ADA9C}"/>
              </a:ext>
            </a:extLst>
          </p:cNvPr>
          <p:cNvSpPr/>
          <p:nvPr/>
        </p:nvSpPr>
        <p:spPr>
          <a:xfrm>
            <a:off x="609599" y="3605211"/>
            <a:ext cx="6000750" cy="22764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5238AE90-8F50-526D-12B4-F7AF0A3C7A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137" y="381000"/>
            <a:ext cx="7181850" cy="1657350"/>
          </a:xfrm>
          <a:prstGeom prst="rect">
            <a:avLst/>
          </a:prstGeom>
        </p:spPr>
      </p:pic>
      <p:sp>
        <p:nvSpPr>
          <p:cNvPr id="2" name="Google Shape;247;p27">
            <a:extLst>
              <a:ext uri="{FF2B5EF4-FFF2-40B4-BE49-F238E27FC236}">
                <a16:creationId xmlns:a16="http://schemas.microsoft.com/office/drawing/2014/main" id="{7E004019-2347-7EC5-D389-4E8C029DF57B}"/>
              </a:ext>
            </a:extLst>
          </p:cNvPr>
          <p:cNvSpPr txBox="1">
            <a:spLocks/>
          </p:cNvSpPr>
          <p:nvPr/>
        </p:nvSpPr>
        <p:spPr>
          <a:xfrm>
            <a:off x="0" y="-33594"/>
            <a:ext cx="2244221" cy="4607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5. </a:t>
            </a: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진료실</a:t>
            </a:r>
          </a:p>
        </p:txBody>
      </p:sp>
    </p:spTree>
    <p:extLst>
      <p:ext uri="{BB962C8B-B14F-4D97-AF65-F5344CB8AC3E}">
        <p14:creationId xmlns:p14="http://schemas.microsoft.com/office/powerpoint/2010/main" val="1322382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835028" y="869133"/>
            <a:ext cx="3327805" cy="54154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3000" dirty="0"/>
              <a:t>5-3 </a:t>
            </a:r>
            <a:r>
              <a:rPr lang="ko-KR" altLang="en-US" sz="3000" dirty="0"/>
              <a:t>검사실</a:t>
            </a:r>
            <a:r>
              <a:rPr lang="en-US" altLang="ko-KR" sz="3000" dirty="0"/>
              <a:t>(</a:t>
            </a:r>
            <a:r>
              <a:rPr lang="ko-KR" altLang="en-US" sz="3000" dirty="0"/>
              <a:t>처방</a:t>
            </a:r>
            <a:r>
              <a:rPr lang="en-US" altLang="ko-KR" sz="3000" dirty="0"/>
              <a:t>)</a:t>
            </a:r>
            <a:br>
              <a:rPr lang="en-US" altLang="ko-KR" sz="2000" dirty="0"/>
            </a:br>
            <a:br>
              <a:rPr lang="en-US" altLang="ko-KR" sz="2000" dirty="0"/>
            </a:br>
            <a:r>
              <a:rPr lang="en-US" altLang="ko-KR" sz="1400" dirty="0">
                <a:latin typeface="+mn-ea"/>
              </a:rPr>
              <a:t>- </a:t>
            </a:r>
            <a:r>
              <a:rPr lang="ko-KR" altLang="en-US" sz="1400" dirty="0">
                <a:latin typeface="+mn-ea"/>
              </a:rPr>
              <a:t>검사실 채혈 후 검사 결과</a:t>
            </a:r>
            <a:br>
              <a:rPr lang="en-US" altLang="ko-KR" sz="1400" dirty="0">
                <a:latin typeface="+mn-ea"/>
              </a:rPr>
            </a:br>
            <a:r>
              <a:rPr lang="ko-KR" altLang="en-US" sz="1400" dirty="0">
                <a:latin typeface="+mn-ea"/>
              </a:rPr>
              <a:t>검사 항목에 맞게 검사 결과 입력 후 검사 결과 저장</a:t>
            </a:r>
            <a:br>
              <a:rPr lang="en-US" altLang="ko-KR" sz="1400" dirty="0">
                <a:latin typeface="+mn-ea"/>
              </a:rPr>
            </a:br>
            <a:br>
              <a:rPr lang="en-US" altLang="ko-KR" sz="1400" dirty="0">
                <a:latin typeface="+mn-ea"/>
              </a:rPr>
            </a:br>
            <a:r>
              <a:rPr lang="ko-KR" altLang="en-US" sz="1400" dirty="0">
                <a:latin typeface="+mn-ea"/>
              </a:rPr>
              <a:t>해당 결과검사 맵핑 방법은 </a:t>
            </a:r>
            <a:br>
              <a:rPr lang="en-US" altLang="ko-KR" sz="1400" dirty="0">
                <a:latin typeface="+mn-ea"/>
              </a:rPr>
            </a:br>
            <a:r>
              <a:rPr lang="ko-KR" altLang="en-US" sz="1400" dirty="0">
                <a:latin typeface="+mn-ea"/>
              </a:rPr>
              <a:t>아래 버튼을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</a:rPr>
              <a:t>눌러</a:t>
            </a:r>
            <a:r>
              <a:rPr lang="ko-KR" altLang="en-US" sz="1400" dirty="0">
                <a:latin typeface="+mn-ea"/>
              </a:rPr>
              <a:t>주세요</a:t>
            </a:r>
            <a:r>
              <a:rPr lang="en-US" altLang="ko-KR" sz="1400" dirty="0">
                <a:latin typeface="+mn-ea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1400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260FBC53-5BF3-7E80-AD0E-850CCD8AB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" y="426244"/>
            <a:ext cx="8763000" cy="24384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197F7039-7160-F3F7-9A81-57273CAF0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" y="3429000"/>
            <a:ext cx="8753475" cy="2381250"/>
          </a:xfrm>
          <a:prstGeom prst="rect">
            <a:avLst/>
          </a:prstGeom>
        </p:spPr>
      </p:pic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C6EF32F6-F595-F33F-FBE9-E55B446EAE7A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4505325" y="2864644"/>
            <a:ext cx="0" cy="4805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230A5870-6727-3954-9874-4520CF7D3B21}"/>
              </a:ext>
            </a:extLst>
          </p:cNvPr>
          <p:cNvSpPr/>
          <p:nvPr/>
        </p:nvSpPr>
        <p:spPr>
          <a:xfrm>
            <a:off x="123824" y="3428999"/>
            <a:ext cx="8762999" cy="23812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사각형: 둥근 모서리 1">
            <a:hlinkClick r:id="rId5" action="ppaction://hlinksldjump"/>
            <a:extLst>
              <a:ext uri="{FF2B5EF4-FFF2-40B4-BE49-F238E27FC236}">
                <a16:creationId xmlns:a16="http://schemas.microsoft.com/office/drawing/2014/main" id="{89E7DF80-AD4F-C701-4F38-33FCDD44BDC9}"/>
              </a:ext>
            </a:extLst>
          </p:cNvPr>
          <p:cNvSpPr/>
          <p:nvPr/>
        </p:nvSpPr>
        <p:spPr>
          <a:xfrm>
            <a:off x="9394408" y="4338966"/>
            <a:ext cx="2209046" cy="56131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FF0000"/>
                </a:solidFill>
              </a:rPr>
              <a:t>맵핑 방법 이동</a:t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</a:rPr>
              <a:t>컨트롤 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</a:rPr>
              <a:t>클릭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Google Shape;247;p27">
            <a:extLst>
              <a:ext uri="{FF2B5EF4-FFF2-40B4-BE49-F238E27FC236}">
                <a16:creationId xmlns:a16="http://schemas.microsoft.com/office/drawing/2014/main" id="{F4C73FBC-E910-E56F-728A-86927B1BA7DD}"/>
              </a:ext>
            </a:extLst>
          </p:cNvPr>
          <p:cNvSpPr txBox="1">
            <a:spLocks/>
          </p:cNvSpPr>
          <p:nvPr/>
        </p:nvSpPr>
        <p:spPr>
          <a:xfrm>
            <a:off x="0" y="-33594"/>
            <a:ext cx="2244221" cy="4607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5. </a:t>
            </a: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진료실</a:t>
            </a:r>
          </a:p>
        </p:txBody>
      </p:sp>
    </p:spTree>
    <p:extLst>
      <p:ext uri="{BB962C8B-B14F-4D97-AF65-F5344CB8AC3E}">
        <p14:creationId xmlns:p14="http://schemas.microsoft.com/office/powerpoint/2010/main" val="480168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17260" y="854869"/>
            <a:ext cx="5141378" cy="52601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3000" dirty="0">
                <a:latin typeface="+mn-ea"/>
              </a:rPr>
              <a:t>6-1 </a:t>
            </a:r>
            <a:r>
              <a:rPr lang="ko-KR" altLang="en-US" sz="3000" dirty="0">
                <a:latin typeface="+mn-ea"/>
              </a:rPr>
              <a:t>일반검진</a:t>
            </a:r>
            <a:r>
              <a:rPr lang="en-US" altLang="ko-KR" sz="3000" dirty="0">
                <a:latin typeface="+mn-ea"/>
              </a:rPr>
              <a:t>(</a:t>
            </a:r>
            <a:r>
              <a:rPr lang="ko-KR" altLang="en-US" sz="3000" dirty="0" err="1">
                <a:latin typeface="+mn-ea"/>
              </a:rPr>
              <a:t>문진표</a:t>
            </a:r>
            <a:r>
              <a:rPr lang="en-US" altLang="ko-KR" sz="3000" dirty="0">
                <a:latin typeface="+mn-ea"/>
              </a:rPr>
              <a:t>)</a:t>
            </a:r>
            <a:br>
              <a:rPr lang="en-US" altLang="ko-KR" sz="2000" dirty="0">
                <a:latin typeface="+mn-ea"/>
              </a:rPr>
            </a:br>
            <a:br>
              <a:rPr lang="en-US" altLang="ko-KR" sz="2000" b="1" dirty="0">
                <a:latin typeface="+mn-ea"/>
              </a:rPr>
            </a:br>
            <a:r>
              <a:rPr lang="en-US" altLang="ko-KR" sz="1400" dirty="0">
                <a:latin typeface="+mn-ea"/>
              </a:rPr>
              <a:t>- </a:t>
            </a:r>
            <a:r>
              <a:rPr lang="ko-KR" altLang="en-US" sz="1400" dirty="0">
                <a:latin typeface="+mn-ea"/>
              </a:rPr>
              <a:t>일반검진에서 문진표를 우선으로 저장 </a:t>
            </a:r>
            <a:r>
              <a:rPr lang="ko-KR" altLang="en-US" sz="1400" dirty="0" err="1">
                <a:latin typeface="+mn-ea"/>
              </a:rPr>
              <a:t>해주셔야</a:t>
            </a:r>
            <a:r>
              <a:rPr lang="ko-KR" altLang="en-US" sz="1400" dirty="0">
                <a:latin typeface="+mn-ea"/>
              </a:rPr>
              <a:t> </a:t>
            </a:r>
            <a:br>
              <a:rPr lang="en-US" altLang="ko-KR" sz="1400" dirty="0">
                <a:latin typeface="+mn-ea"/>
              </a:rPr>
            </a:br>
            <a:r>
              <a:rPr lang="ko-KR" altLang="en-US" sz="1400" dirty="0">
                <a:latin typeface="+mn-ea"/>
              </a:rPr>
              <a:t>검사 항목 데이터를 저장 하실 수 있습니다</a:t>
            </a:r>
            <a:r>
              <a:rPr lang="en-US" altLang="ko-KR" sz="1400" dirty="0">
                <a:latin typeface="+mn-ea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1400" dirty="0">
              <a:latin typeface="+mn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6DE2BA5-2A6B-33BB-7B91-B674D50A4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3" y="565972"/>
            <a:ext cx="6365557" cy="4808986"/>
          </a:xfrm>
          <a:prstGeom prst="rect">
            <a:avLst/>
          </a:prstGeom>
        </p:spPr>
      </p:pic>
      <p:sp>
        <p:nvSpPr>
          <p:cNvPr id="2" name="Google Shape;247;p27">
            <a:extLst>
              <a:ext uri="{FF2B5EF4-FFF2-40B4-BE49-F238E27FC236}">
                <a16:creationId xmlns:a16="http://schemas.microsoft.com/office/drawing/2014/main" id="{69F33C03-AB4E-E7CF-B0B7-67572A822B0F}"/>
              </a:ext>
            </a:extLst>
          </p:cNvPr>
          <p:cNvSpPr txBox="1">
            <a:spLocks/>
          </p:cNvSpPr>
          <p:nvPr/>
        </p:nvSpPr>
        <p:spPr>
          <a:xfrm>
            <a:off x="0" y="-33594"/>
            <a:ext cx="2244221" cy="4607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en-US" altLang="ko-KR" sz="12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일반검진</a:t>
            </a:r>
          </a:p>
        </p:txBody>
      </p:sp>
    </p:spTree>
    <p:extLst>
      <p:ext uri="{BB962C8B-B14F-4D97-AF65-F5344CB8AC3E}">
        <p14:creationId xmlns:p14="http://schemas.microsoft.com/office/powerpoint/2010/main" val="3300374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7053263" y="781050"/>
            <a:ext cx="4668269" cy="52601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3000" dirty="0"/>
              <a:t>6-2 </a:t>
            </a:r>
            <a:r>
              <a:rPr lang="ko-KR" altLang="en-US" sz="3000" dirty="0"/>
              <a:t>일반검진</a:t>
            </a:r>
            <a:r>
              <a:rPr lang="en-US" altLang="ko-KR" sz="3000" dirty="0"/>
              <a:t>(</a:t>
            </a:r>
            <a:r>
              <a:rPr lang="ko-KR" altLang="en-US" sz="3000" dirty="0"/>
              <a:t>검사결과</a:t>
            </a:r>
            <a:r>
              <a:rPr lang="en-US" altLang="ko-KR" sz="3000" dirty="0"/>
              <a:t>)</a:t>
            </a:r>
            <a:br>
              <a:rPr lang="en-US" altLang="ko-KR" sz="2000" b="1" dirty="0"/>
            </a:br>
            <a:br>
              <a:rPr lang="en-US" altLang="ko-KR" sz="2000" b="1" dirty="0"/>
            </a:br>
            <a:r>
              <a:rPr lang="en-US" altLang="ko-KR" sz="1400" dirty="0">
                <a:latin typeface="+mn-ea"/>
              </a:rPr>
              <a:t>- </a:t>
            </a:r>
            <a:r>
              <a:rPr lang="ko-KR" altLang="en-US" sz="1400" dirty="0">
                <a:latin typeface="+mn-ea"/>
              </a:rPr>
              <a:t>해당 수검자의 검사 항목을 전부 입력 하고 저장을 하게 되면 판정 대기 상태로 변경되게 됩니다</a:t>
            </a:r>
            <a:r>
              <a:rPr lang="en-US" altLang="ko-KR" sz="1400" dirty="0">
                <a:latin typeface="+mn-ea"/>
              </a:rPr>
              <a:t>. </a:t>
            </a:r>
            <a:br>
              <a:rPr lang="en-US" altLang="ko-KR" sz="1400" dirty="0"/>
            </a:br>
            <a:r>
              <a:rPr lang="en-US" altLang="ko-KR" sz="1400" dirty="0"/>
              <a:t> 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2B912147-370E-0062-C2CE-015B0791F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88" y="509587"/>
            <a:ext cx="6734175" cy="520065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221F1A00-17A5-C816-23AC-8D60F2922AC6}"/>
              </a:ext>
            </a:extLst>
          </p:cNvPr>
          <p:cNvSpPr/>
          <p:nvPr/>
        </p:nvSpPr>
        <p:spPr>
          <a:xfrm>
            <a:off x="1395413" y="509587"/>
            <a:ext cx="709612" cy="2714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Google Shape;247;p27">
            <a:extLst>
              <a:ext uri="{FF2B5EF4-FFF2-40B4-BE49-F238E27FC236}">
                <a16:creationId xmlns:a16="http://schemas.microsoft.com/office/drawing/2014/main" id="{2F18D2D6-A3EF-8FEE-6FE2-642A9A462B7A}"/>
              </a:ext>
            </a:extLst>
          </p:cNvPr>
          <p:cNvSpPr txBox="1">
            <a:spLocks/>
          </p:cNvSpPr>
          <p:nvPr/>
        </p:nvSpPr>
        <p:spPr>
          <a:xfrm>
            <a:off x="0" y="-33594"/>
            <a:ext cx="2244221" cy="4607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en-US" altLang="ko-KR" sz="12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일반검진</a:t>
            </a:r>
          </a:p>
        </p:txBody>
      </p:sp>
    </p:spTree>
    <p:extLst>
      <p:ext uri="{BB962C8B-B14F-4D97-AF65-F5344CB8AC3E}">
        <p14:creationId xmlns:p14="http://schemas.microsoft.com/office/powerpoint/2010/main" val="3257080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FB6CA53C-88B5-49BB-E192-01AD003C8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2" y="976312"/>
            <a:ext cx="6677025" cy="4143375"/>
          </a:xfrm>
          <a:prstGeom prst="rect">
            <a:avLst/>
          </a:prstGeom>
        </p:spPr>
      </p:pic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7081838" y="798909"/>
            <a:ext cx="5110162" cy="52601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3000" dirty="0">
                <a:latin typeface="+mn-ea"/>
              </a:rPr>
              <a:t>6-3 </a:t>
            </a:r>
            <a:r>
              <a:rPr lang="ko-KR" altLang="en-US" sz="3000" dirty="0">
                <a:latin typeface="+mn-ea"/>
              </a:rPr>
              <a:t>일반검진</a:t>
            </a:r>
            <a:r>
              <a:rPr lang="en-US" altLang="ko-KR" sz="3000" dirty="0">
                <a:latin typeface="+mn-ea"/>
              </a:rPr>
              <a:t>(</a:t>
            </a:r>
            <a:r>
              <a:rPr lang="ko-KR" altLang="en-US" sz="3000" dirty="0">
                <a:latin typeface="+mn-ea"/>
              </a:rPr>
              <a:t>진찰 및 상담</a:t>
            </a:r>
            <a:r>
              <a:rPr lang="en-US" altLang="ko-KR" sz="3000" dirty="0">
                <a:latin typeface="+mn-ea"/>
              </a:rPr>
              <a:t>)</a:t>
            </a:r>
            <a:br>
              <a:rPr lang="en-US" altLang="ko-KR" sz="2000" dirty="0">
                <a:latin typeface="+mn-ea"/>
              </a:rPr>
            </a:br>
            <a:br>
              <a:rPr lang="en-US" altLang="ko-KR" sz="2000" dirty="0">
                <a:latin typeface="+mn-ea"/>
              </a:rPr>
            </a:br>
            <a:r>
              <a:rPr lang="en-US" altLang="ko-KR" sz="1400" dirty="0">
                <a:latin typeface="+mn-ea"/>
              </a:rPr>
              <a:t>-  </a:t>
            </a:r>
            <a:r>
              <a:rPr lang="ko-KR" altLang="en-US" sz="1400" dirty="0">
                <a:latin typeface="+mn-ea"/>
              </a:rPr>
              <a:t>해당 수검자의 검사 항목을 전부 입력 하고 저장을 하게 되면 판정 대기 상태로 변경되게 됩니다</a:t>
            </a:r>
            <a:r>
              <a:rPr lang="en-US" altLang="ko-KR" sz="1400" dirty="0">
                <a:latin typeface="+mn-ea"/>
              </a:rPr>
              <a:t>. </a:t>
            </a:r>
            <a:br>
              <a:rPr lang="en-US" altLang="ko-KR" sz="1400" dirty="0">
                <a:latin typeface="+mn-ea"/>
              </a:rPr>
            </a:br>
            <a:br>
              <a:rPr lang="en-US" altLang="ko-KR" sz="1400" dirty="0">
                <a:latin typeface="+mn-ea"/>
              </a:rPr>
            </a:br>
            <a:r>
              <a:rPr lang="ko-KR" altLang="en-US" sz="1400" dirty="0">
                <a:latin typeface="+mn-ea"/>
              </a:rPr>
              <a:t>판정대기 상태일때는 판정의사가 별도로 </a:t>
            </a:r>
            <a:br>
              <a:rPr lang="en-US" altLang="ko-KR" sz="1400" dirty="0">
                <a:latin typeface="+mn-ea"/>
              </a:rPr>
            </a:br>
            <a:r>
              <a:rPr lang="ko-KR" altLang="en-US" sz="1400" dirty="0">
                <a:latin typeface="+mn-ea"/>
              </a:rPr>
              <a:t>판정을 내줘야 하는 상태이며 진료실에서 </a:t>
            </a:r>
            <a:br>
              <a:rPr lang="en-US" altLang="ko-KR" sz="1400" dirty="0">
                <a:latin typeface="+mn-ea"/>
              </a:rPr>
            </a:br>
            <a:r>
              <a:rPr lang="ko-KR" altLang="en-US" sz="1400" dirty="0">
                <a:latin typeface="+mn-ea"/>
              </a:rPr>
              <a:t>바로가기 버튼으로  처리 가능합니다</a:t>
            </a:r>
            <a:r>
              <a:rPr lang="en-US" altLang="ko-KR" sz="1400" dirty="0">
                <a:latin typeface="+mn-ea"/>
              </a:rPr>
              <a:t>.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21F1A00-17A5-C816-23AC-8D60F2922AC6}"/>
              </a:ext>
            </a:extLst>
          </p:cNvPr>
          <p:cNvSpPr/>
          <p:nvPr/>
        </p:nvSpPr>
        <p:spPr>
          <a:xfrm>
            <a:off x="404812" y="997742"/>
            <a:ext cx="1062038" cy="2714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Google Shape;247;p27">
            <a:extLst>
              <a:ext uri="{FF2B5EF4-FFF2-40B4-BE49-F238E27FC236}">
                <a16:creationId xmlns:a16="http://schemas.microsoft.com/office/drawing/2014/main" id="{2E76ABE0-BA3A-D172-BEFE-11B2937500B3}"/>
              </a:ext>
            </a:extLst>
          </p:cNvPr>
          <p:cNvSpPr txBox="1">
            <a:spLocks/>
          </p:cNvSpPr>
          <p:nvPr/>
        </p:nvSpPr>
        <p:spPr>
          <a:xfrm>
            <a:off x="0" y="-33594"/>
            <a:ext cx="2244221" cy="4607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en-US" altLang="ko-KR" sz="12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일반검진</a:t>
            </a:r>
          </a:p>
        </p:txBody>
      </p:sp>
    </p:spTree>
    <p:extLst>
      <p:ext uri="{BB962C8B-B14F-4D97-AF65-F5344CB8AC3E}">
        <p14:creationId xmlns:p14="http://schemas.microsoft.com/office/powerpoint/2010/main" val="1354474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4D0C5D-ABCD-DD56-01CC-E5767E22A1A7}"/>
              </a:ext>
            </a:extLst>
          </p:cNvPr>
          <p:cNvSpPr txBox="1">
            <a:spLocks/>
          </p:cNvSpPr>
          <p:nvPr/>
        </p:nvSpPr>
        <p:spPr>
          <a:xfrm>
            <a:off x="286512" y="573025"/>
            <a:ext cx="10375392" cy="897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ko-KR" altLang="en-US" sz="3000" dirty="0">
                <a:solidFill>
                  <a:schemeClr val="tx1"/>
                </a:solidFill>
                <a:latin typeface="+mn-ea"/>
                <a:ea typeface="+mn-ea"/>
              </a:rPr>
              <a:t>목차</a:t>
            </a: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35539DBD-629C-BE84-E341-BAB69D706265}"/>
              </a:ext>
            </a:extLst>
          </p:cNvPr>
          <p:cNvSpPr txBox="1">
            <a:spLocks/>
          </p:cNvSpPr>
          <p:nvPr/>
        </p:nvSpPr>
        <p:spPr>
          <a:xfrm>
            <a:off x="286512" y="1584960"/>
            <a:ext cx="2913888" cy="4046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1400" b="1" dirty="0">
                <a:solidFill>
                  <a:schemeClr val="tx1"/>
                </a:solidFill>
                <a:latin typeface="+mn-ea"/>
                <a:ea typeface="+mn-ea"/>
              </a:rPr>
              <a:t>1.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  <a:ea typeface="+mn-ea"/>
              </a:rPr>
              <a:t>건강검진 계정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1-1. </a:t>
            </a:r>
            <a:r>
              <a:rPr lang="ko-KR" altLang="en-US" sz="1200" dirty="0">
                <a:solidFill>
                  <a:schemeClr val="tx1"/>
                </a:solidFill>
                <a:latin typeface="+mn-ea"/>
                <a:ea typeface="+mn-ea"/>
              </a:rPr>
              <a:t>공단 로그인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1-2. </a:t>
            </a:r>
            <a:r>
              <a:rPr lang="ko-KR" altLang="en-US" sz="1200" dirty="0">
                <a:solidFill>
                  <a:schemeClr val="tx1"/>
                </a:solidFill>
                <a:latin typeface="+mn-ea"/>
                <a:ea typeface="+mn-ea"/>
              </a:rPr>
              <a:t>공단 아이디 생성</a:t>
            </a:r>
            <a:endParaRPr lang="en-US" altLang="ko-KR" sz="1200" dirty="0">
              <a:solidFill>
                <a:schemeClr val="tx1"/>
              </a:solidFill>
              <a:latin typeface="+mn-ea"/>
              <a:ea typeface="+mn-ea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ko-KR" altLang="en-US" sz="1400" dirty="0">
              <a:solidFill>
                <a:schemeClr val="tx1"/>
              </a:solidFill>
              <a:latin typeface="+mn-ea"/>
              <a:ea typeface="+mn-ea"/>
            </a:endParaRPr>
          </a:p>
          <a:p>
            <a:pPr algn="l"/>
            <a:r>
              <a:rPr lang="en-US" altLang="ko-KR" sz="1400" b="1" dirty="0">
                <a:solidFill>
                  <a:schemeClr val="tx1"/>
                </a:solidFill>
                <a:latin typeface="+mn-ea"/>
                <a:ea typeface="+mn-ea"/>
              </a:rPr>
              <a:t>2.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  <a:ea typeface="+mn-ea"/>
              </a:rPr>
              <a:t>공단 설정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2-1. API </a:t>
            </a:r>
            <a:r>
              <a:rPr lang="ko-KR" altLang="en-US" sz="1200" dirty="0">
                <a:solidFill>
                  <a:schemeClr val="tx1"/>
                </a:solidFill>
                <a:latin typeface="+mn-ea"/>
                <a:ea typeface="+mn-ea"/>
              </a:rPr>
              <a:t>발급 방법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2-2. IP </a:t>
            </a:r>
            <a:r>
              <a:rPr lang="ko-KR" altLang="en-US" sz="1200" dirty="0">
                <a:solidFill>
                  <a:schemeClr val="tx1"/>
                </a:solidFill>
                <a:latin typeface="+mn-ea"/>
                <a:ea typeface="+mn-ea"/>
              </a:rPr>
              <a:t>설정 방법</a:t>
            </a:r>
            <a:endParaRPr lang="en-US" altLang="ko-KR" sz="1200" dirty="0">
              <a:solidFill>
                <a:schemeClr val="tx1"/>
              </a:solidFill>
              <a:latin typeface="+mn-ea"/>
              <a:ea typeface="+mn-ea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ko-KR" altLang="en-US" sz="1200" dirty="0">
              <a:solidFill>
                <a:schemeClr val="tx1"/>
              </a:solidFill>
              <a:latin typeface="+mn-ea"/>
              <a:ea typeface="+mn-ea"/>
            </a:endParaRPr>
          </a:p>
          <a:p>
            <a:pPr algn="l"/>
            <a:r>
              <a:rPr lang="en-US" altLang="ko-KR" sz="1400" b="1" dirty="0">
                <a:solidFill>
                  <a:schemeClr val="tx1"/>
                </a:solidFill>
                <a:latin typeface="+mn-ea"/>
                <a:ea typeface="+mn-ea"/>
              </a:rPr>
              <a:t>3. </a:t>
            </a:r>
            <a:r>
              <a:rPr lang="en-US" altLang="ko-KR" sz="1400" b="1" dirty="0" err="1">
                <a:solidFill>
                  <a:schemeClr val="tx1"/>
                </a:solidFill>
                <a:latin typeface="+mn-ea"/>
                <a:ea typeface="+mn-ea"/>
              </a:rPr>
              <a:t>eClick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  <a:ea typeface="+mn-ea"/>
              </a:rPr>
              <a:t>설정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3-1. </a:t>
            </a:r>
            <a:r>
              <a:rPr lang="ko-KR" altLang="en-US" sz="1200" dirty="0">
                <a:solidFill>
                  <a:schemeClr val="tx1"/>
                </a:solidFill>
                <a:latin typeface="+mn-ea"/>
                <a:ea typeface="+mn-ea"/>
              </a:rPr>
              <a:t>검진실 설정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3-2. </a:t>
            </a:r>
            <a:r>
              <a:rPr lang="ko-KR" altLang="en-US" sz="1200" dirty="0">
                <a:solidFill>
                  <a:schemeClr val="tx1"/>
                </a:solidFill>
                <a:latin typeface="+mn-ea"/>
                <a:ea typeface="+mn-ea"/>
              </a:rPr>
              <a:t>의사 등록</a:t>
            </a:r>
            <a:endParaRPr lang="en-US" altLang="ko-KR" sz="1200" dirty="0">
              <a:solidFill>
                <a:schemeClr val="tx1"/>
              </a:solidFill>
              <a:latin typeface="+mn-ea"/>
              <a:ea typeface="+mn-ea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ko-KR" altLang="en-US" sz="1200" dirty="0">
              <a:solidFill>
                <a:schemeClr val="tx1"/>
              </a:solidFill>
              <a:latin typeface="+mn-ea"/>
              <a:ea typeface="+mn-ea"/>
            </a:endParaRPr>
          </a:p>
          <a:p>
            <a:pPr algn="l"/>
            <a:r>
              <a:rPr lang="en-US" altLang="ko-KR" sz="1400" b="1" dirty="0">
                <a:solidFill>
                  <a:schemeClr val="tx1"/>
                </a:solidFill>
                <a:latin typeface="+mn-ea"/>
                <a:ea typeface="+mn-ea"/>
              </a:rPr>
              <a:t>4.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  <a:ea typeface="+mn-ea"/>
              </a:rPr>
              <a:t>검진 접수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4-1. </a:t>
            </a:r>
            <a:r>
              <a:rPr lang="ko-KR" altLang="en-US" sz="1200" dirty="0">
                <a:solidFill>
                  <a:schemeClr val="tx1"/>
                </a:solidFill>
                <a:latin typeface="+mn-ea"/>
                <a:ea typeface="+mn-ea"/>
              </a:rPr>
              <a:t>접수실 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ko-KR" altLang="en-US" sz="1200" dirty="0">
                <a:solidFill>
                  <a:schemeClr val="tx1"/>
                </a:solidFill>
                <a:latin typeface="+mn-ea"/>
                <a:ea typeface="+mn-ea"/>
              </a:rPr>
              <a:t>검진 접수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4-2. </a:t>
            </a:r>
            <a:r>
              <a:rPr lang="ko-KR" altLang="en-US" sz="1200" dirty="0">
                <a:solidFill>
                  <a:schemeClr val="tx1"/>
                </a:solidFill>
                <a:latin typeface="+mn-ea"/>
                <a:ea typeface="+mn-ea"/>
              </a:rPr>
              <a:t>접수실 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ko-KR" altLang="en-US" sz="1200" dirty="0">
                <a:solidFill>
                  <a:schemeClr val="tx1"/>
                </a:solidFill>
                <a:latin typeface="+mn-ea"/>
                <a:ea typeface="+mn-ea"/>
              </a:rPr>
              <a:t>이메일 등록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4-3. </a:t>
            </a:r>
            <a:r>
              <a:rPr lang="ko-KR" altLang="en-US" sz="1200" dirty="0">
                <a:solidFill>
                  <a:schemeClr val="tx1"/>
                </a:solidFill>
                <a:latin typeface="+mn-ea"/>
                <a:ea typeface="+mn-ea"/>
              </a:rPr>
              <a:t>접수실 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ko-KR" altLang="en-US" sz="1200" dirty="0">
                <a:solidFill>
                  <a:schemeClr val="tx1"/>
                </a:solidFill>
                <a:latin typeface="+mn-ea"/>
                <a:ea typeface="+mn-ea"/>
              </a:rPr>
              <a:t>동의서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4-4. </a:t>
            </a:r>
            <a:r>
              <a:rPr lang="ko-KR" altLang="en-US" sz="1200" dirty="0">
                <a:solidFill>
                  <a:schemeClr val="tx1"/>
                </a:solidFill>
                <a:latin typeface="+mn-ea"/>
                <a:ea typeface="+mn-ea"/>
              </a:rPr>
              <a:t>접수실 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ko-KR" altLang="en-US" sz="1200" dirty="0">
                <a:solidFill>
                  <a:schemeClr val="tx1"/>
                </a:solidFill>
                <a:latin typeface="+mn-ea"/>
                <a:ea typeface="+mn-ea"/>
              </a:rPr>
              <a:t>대기 화면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4-5. </a:t>
            </a:r>
            <a:r>
              <a:rPr lang="ko-KR" altLang="en-US" sz="1200" dirty="0">
                <a:solidFill>
                  <a:schemeClr val="tx1"/>
                </a:solidFill>
                <a:latin typeface="+mn-ea"/>
                <a:ea typeface="+mn-ea"/>
              </a:rPr>
              <a:t>접수실 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ko-KR" altLang="en-US" sz="1200" dirty="0">
                <a:solidFill>
                  <a:schemeClr val="tx1"/>
                </a:solidFill>
                <a:latin typeface="+mn-ea"/>
                <a:ea typeface="+mn-ea"/>
              </a:rPr>
              <a:t>접수 취소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altLang="ko-KR" sz="1200" dirty="0">
              <a:solidFill>
                <a:schemeClr val="tx1"/>
              </a:solidFill>
              <a:latin typeface="+mn-ea"/>
              <a:ea typeface="+mn-ea"/>
            </a:endParaRPr>
          </a:p>
          <a:p>
            <a:pPr algn="l"/>
            <a:r>
              <a:rPr lang="en-US" altLang="ko-KR" sz="1400" b="1" dirty="0">
                <a:solidFill>
                  <a:schemeClr val="tx1"/>
                </a:solidFill>
                <a:latin typeface="+mn-ea"/>
                <a:ea typeface="+mn-ea"/>
              </a:rPr>
              <a:t>5.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  <a:ea typeface="+mn-ea"/>
              </a:rPr>
              <a:t>진료실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5-1. </a:t>
            </a:r>
            <a:r>
              <a:rPr lang="ko-KR" altLang="en-US" sz="1200" dirty="0">
                <a:solidFill>
                  <a:schemeClr val="tx1"/>
                </a:solidFill>
                <a:latin typeface="+mn-ea"/>
                <a:ea typeface="+mn-ea"/>
              </a:rPr>
              <a:t>진료실 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ko-KR" altLang="en-US" sz="1200" dirty="0">
                <a:solidFill>
                  <a:schemeClr val="tx1"/>
                </a:solidFill>
                <a:latin typeface="+mn-ea"/>
                <a:ea typeface="+mn-ea"/>
              </a:rPr>
              <a:t>대기 화면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5-2. </a:t>
            </a:r>
            <a:r>
              <a:rPr lang="ko-KR" altLang="en-US" sz="1200" dirty="0">
                <a:solidFill>
                  <a:schemeClr val="tx1"/>
                </a:solidFill>
                <a:latin typeface="+mn-ea"/>
                <a:ea typeface="+mn-ea"/>
              </a:rPr>
              <a:t>진료실 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ko-KR" altLang="en-US" sz="1200" dirty="0">
                <a:solidFill>
                  <a:schemeClr val="tx1"/>
                </a:solidFill>
                <a:latin typeface="+mn-ea"/>
                <a:ea typeface="+mn-ea"/>
              </a:rPr>
              <a:t>처방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5-3. </a:t>
            </a:r>
            <a:r>
              <a:rPr lang="ko-KR" altLang="en-US" sz="1200" dirty="0">
                <a:solidFill>
                  <a:schemeClr val="tx1"/>
                </a:solidFill>
                <a:latin typeface="+mn-ea"/>
                <a:ea typeface="+mn-ea"/>
              </a:rPr>
              <a:t>진료실 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ko-KR" altLang="en-US" sz="1200" dirty="0">
                <a:solidFill>
                  <a:schemeClr val="tx1"/>
                </a:solidFill>
                <a:latin typeface="+mn-ea"/>
                <a:ea typeface="+mn-ea"/>
              </a:rPr>
              <a:t>검사실 처방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F28388C1-E072-4AC7-BA55-06E152C6687B}"/>
              </a:ext>
            </a:extLst>
          </p:cNvPr>
          <p:cNvSpPr txBox="1">
            <a:spLocks/>
          </p:cNvSpPr>
          <p:nvPr/>
        </p:nvSpPr>
        <p:spPr>
          <a:xfrm>
            <a:off x="3515868" y="1584961"/>
            <a:ext cx="3326892" cy="3467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1400" b="1" dirty="0">
                <a:solidFill>
                  <a:schemeClr val="tx1"/>
                </a:solidFill>
                <a:latin typeface="+mn-ea"/>
                <a:ea typeface="+mn-ea"/>
              </a:rPr>
              <a:t>6.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  <a:ea typeface="+mn-ea"/>
              </a:rPr>
              <a:t>일반검진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6-1. </a:t>
            </a:r>
            <a:r>
              <a:rPr lang="ko-KR" altLang="en-US" sz="1200" dirty="0" err="1">
                <a:solidFill>
                  <a:schemeClr val="tx1"/>
                </a:solidFill>
                <a:latin typeface="+mn-ea"/>
                <a:ea typeface="+mn-ea"/>
              </a:rPr>
              <a:t>문진표</a:t>
            </a:r>
            <a:endParaRPr lang="ko-KR" altLang="en-US" sz="1200" dirty="0">
              <a:solidFill>
                <a:schemeClr val="tx1"/>
              </a:solidFill>
              <a:latin typeface="+mn-ea"/>
              <a:ea typeface="+mn-e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6-2. </a:t>
            </a:r>
            <a:r>
              <a:rPr lang="ko-KR" altLang="en-US" sz="1200" dirty="0">
                <a:solidFill>
                  <a:schemeClr val="tx1"/>
                </a:solidFill>
                <a:latin typeface="+mn-ea"/>
                <a:ea typeface="+mn-ea"/>
              </a:rPr>
              <a:t>검사 결과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6-3. </a:t>
            </a:r>
            <a:r>
              <a:rPr lang="ko-KR" altLang="en-US" sz="1200" dirty="0">
                <a:solidFill>
                  <a:schemeClr val="tx1"/>
                </a:solidFill>
                <a:latin typeface="+mn-ea"/>
                <a:ea typeface="+mn-ea"/>
              </a:rPr>
              <a:t>진찰 및 상담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6-4. </a:t>
            </a:r>
            <a:r>
              <a:rPr lang="ko-KR" altLang="en-US" sz="1200" dirty="0">
                <a:solidFill>
                  <a:schemeClr val="tx1"/>
                </a:solidFill>
                <a:latin typeface="+mn-ea"/>
                <a:ea typeface="+mn-ea"/>
              </a:rPr>
              <a:t>종합 판정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6-5. </a:t>
            </a:r>
            <a:r>
              <a:rPr lang="ko-KR" altLang="en-US" sz="1200" dirty="0">
                <a:solidFill>
                  <a:schemeClr val="tx1"/>
                </a:solidFill>
                <a:latin typeface="+mn-ea"/>
                <a:ea typeface="+mn-ea"/>
              </a:rPr>
              <a:t>추가검진 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ko-KR" altLang="en-US" sz="1200" dirty="0">
                <a:solidFill>
                  <a:schemeClr val="tx1"/>
                </a:solidFill>
                <a:latin typeface="+mn-ea"/>
                <a:ea typeface="+mn-ea"/>
              </a:rPr>
              <a:t>정신건강검사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ko-KR" altLang="en-US" sz="1200" dirty="0">
                <a:solidFill>
                  <a:schemeClr val="tx1"/>
                </a:solidFill>
                <a:latin typeface="+mn-ea"/>
                <a:ea typeface="+mn-ea"/>
              </a:rPr>
              <a:t>우울증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))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6-6. </a:t>
            </a:r>
            <a:r>
              <a:rPr lang="ko-KR" altLang="en-US" sz="1200" dirty="0">
                <a:solidFill>
                  <a:schemeClr val="tx1"/>
                </a:solidFill>
                <a:latin typeface="+mn-ea"/>
                <a:ea typeface="+mn-ea"/>
              </a:rPr>
              <a:t>추가검진 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ko-KR" altLang="en-US" sz="1200" dirty="0">
                <a:solidFill>
                  <a:schemeClr val="tx1"/>
                </a:solidFill>
                <a:latin typeface="+mn-ea"/>
                <a:ea typeface="+mn-ea"/>
              </a:rPr>
              <a:t>인지기능장애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6-7. </a:t>
            </a:r>
            <a:r>
              <a:rPr lang="ko-KR" altLang="en-US" sz="1200" dirty="0">
                <a:solidFill>
                  <a:schemeClr val="tx1"/>
                </a:solidFill>
                <a:latin typeface="+mn-ea"/>
                <a:ea typeface="+mn-ea"/>
              </a:rPr>
              <a:t>생활습관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6-8. </a:t>
            </a:r>
            <a:r>
              <a:rPr lang="ko-KR" altLang="en-US" sz="1200" dirty="0">
                <a:solidFill>
                  <a:schemeClr val="tx1"/>
                </a:solidFill>
                <a:latin typeface="+mn-ea"/>
                <a:ea typeface="+mn-ea"/>
              </a:rPr>
              <a:t>생활습관 처방전</a:t>
            </a:r>
            <a:endParaRPr lang="en-US" altLang="ko-KR" sz="1200" dirty="0">
              <a:solidFill>
                <a:schemeClr val="tx1"/>
              </a:solidFill>
              <a:latin typeface="+mn-ea"/>
              <a:ea typeface="+mn-ea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ko-KR" altLang="en-US" sz="1200" dirty="0">
              <a:solidFill>
                <a:schemeClr val="tx1"/>
              </a:solidFill>
              <a:latin typeface="+mn-ea"/>
              <a:ea typeface="+mn-ea"/>
            </a:endParaRPr>
          </a:p>
          <a:p>
            <a:pPr algn="l"/>
            <a:r>
              <a:rPr lang="en-US" altLang="ko-KR" sz="1400" b="1" dirty="0">
                <a:solidFill>
                  <a:schemeClr val="tx1"/>
                </a:solidFill>
                <a:latin typeface="+mn-ea"/>
                <a:ea typeface="+mn-ea"/>
              </a:rPr>
              <a:t>7.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  <a:ea typeface="+mn-ea"/>
              </a:rPr>
              <a:t>암 검진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7-1. </a:t>
            </a:r>
            <a:r>
              <a:rPr lang="ko-KR" altLang="en-US" sz="1200" dirty="0" err="1">
                <a:solidFill>
                  <a:schemeClr val="tx1"/>
                </a:solidFill>
                <a:latin typeface="+mn-ea"/>
                <a:ea typeface="+mn-ea"/>
              </a:rPr>
              <a:t>문진표</a:t>
            </a:r>
            <a:endParaRPr lang="ko-KR" altLang="en-US" sz="1200" dirty="0">
              <a:solidFill>
                <a:schemeClr val="tx1"/>
              </a:solidFill>
              <a:latin typeface="+mn-ea"/>
              <a:ea typeface="+mn-e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7-2. </a:t>
            </a:r>
            <a:r>
              <a:rPr lang="ko-KR" altLang="en-US" sz="1200" dirty="0">
                <a:solidFill>
                  <a:schemeClr val="tx1"/>
                </a:solidFill>
                <a:latin typeface="+mn-ea"/>
                <a:ea typeface="+mn-ea"/>
              </a:rPr>
              <a:t>위암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7-3. </a:t>
            </a:r>
            <a:r>
              <a:rPr lang="ko-KR" altLang="en-US" sz="1200" dirty="0">
                <a:solidFill>
                  <a:schemeClr val="tx1"/>
                </a:solidFill>
                <a:latin typeface="+mn-ea"/>
                <a:ea typeface="+mn-ea"/>
              </a:rPr>
              <a:t>간암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7-4. </a:t>
            </a:r>
            <a:r>
              <a:rPr lang="ko-KR" altLang="en-US" sz="1200" dirty="0">
                <a:solidFill>
                  <a:schemeClr val="tx1"/>
                </a:solidFill>
                <a:latin typeface="+mn-ea"/>
                <a:ea typeface="+mn-ea"/>
              </a:rPr>
              <a:t>대장암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7-5. </a:t>
            </a:r>
            <a:r>
              <a:rPr lang="ko-KR" altLang="en-US" sz="1200" dirty="0">
                <a:solidFill>
                  <a:schemeClr val="tx1"/>
                </a:solidFill>
                <a:latin typeface="+mn-ea"/>
                <a:ea typeface="+mn-ea"/>
              </a:rPr>
              <a:t>유방암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7-6. </a:t>
            </a:r>
            <a:r>
              <a:rPr lang="ko-KR" altLang="en-US" sz="1200" dirty="0">
                <a:solidFill>
                  <a:schemeClr val="tx1"/>
                </a:solidFill>
                <a:latin typeface="+mn-ea"/>
                <a:ea typeface="+mn-ea"/>
              </a:rPr>
              <a:t>자궁경부암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7-7. </a:t>
            </a:r>
            <a:r>
              <a:rPr lang="ko-KR" altLang="en-US" sz="1200" dirty="0">
                <a:solidFill>
                  <a:schemeClr val="tx1"/>
                </a:solidFill>
                <a:latin typeface="+mn-ea"/>
                <a:ea typeface="+mn-ea"/>
              </a:rPr>
              <a:t>폐암</a:t>
            </a:r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8178E01D-98BC-0B5B-5186-6BC2C44D1E4F}"/>
              </a:ext>
            </a:extLst>
          </p:cNvPr>
          <p:cNvSpPr txBox="1">
            <a:spLocks/>
          </p:cNvSpPr>
          <p:nvPr/>
        </p:nvSpPr>
        <p:spPr>
          <a:xfrm>
            <a:off x="6609588" y="1584960"/>
            <a:ext cx="3326892" cy="3101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1400" b="1" dirty="0">
                <a:solidFill>
                  <a:schemeClr val="tx1"/>
                </a:solidFill>
                <a:latin typeface="+mn-ea"/>
                <a:ea typeface="+mn-ea"/>
              </a:rPr>
              <a:t>8.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  <a:ea typeface="+mn-ea"/>
              </a:rPr>
              <a:t>부가기능 설명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8-1. </a:t>
            </a:r>
            <a:r>
              <a:rPr lang="ko-KR" altLang="en-US" sz="1200" dirty="0">
                <a:solidFill>
                  <a:schemeClr val="tx1"/>
                </a:solidFill>
                <a:latin typeface="+mn-ea"/>
                <a:ea typeface="+mn-ea"/>
              </a:rPr>
              <a:t>불러오기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8-2. Web </a:t>
            </a:r>
            <a:r>
              <a:rPr lang="ko-KR" altLang="en-US" sz="1200" dirty="0" err="1">
                <a:solidFill>
                  <a:schemeClr val="tx1"/>
                </a:solidFill>
                <a:latin typeface="+mn-ea"/>
                <a:ea typeface="+mn-ea"/>
              </a:rPr>
              <a:t>문진표</a:t>
            </a:r>
            <a:r>
              <a:rPr lang="ko-KR" altLang="en-US" sz="1200" dirty="0">
                <a:solidFill>
                  <a:schemeClr val="tx1"/>
                </a:solidFill>
                <a:latin typeface="+mn-ea"/>
                <a:ea typeface="+mn-ea"/>
              </a:rPr>
              <a:t> 불러오기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8-3. </a:t>
            </a:r>
            <a:r>
              <a:rPr lang="ko-KR" altLang="en-US" sz="1200" dirty="0">
                <a:solidFill>
                  <a:schemeClr val="tx1"/>
                </a:solidFill>
                <a:latin typeface="+mn-ea"/>
                <a:ea typeface="+mn-ea"/>
              </a:rPr>
              <a:t>저장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8-4. </a:t>
            </a:r>
            <a:r>
              <a:rPr lang="ko-KR" altLang="en-US" sz="1200" dirty="0">
                <a:solidFill>
                  <a:schemeClr val="tx1"/>
                </a:solidFill>
                <a:latin typeface="+mn-ea"/>
                <a:ea typeface="+mn-ea"/>
              </a:rPr>
              <a:t>결과 확정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8-5. </a:t>
            </a:r>
            <a:r>
              <a:rPr lang="ko-KR" altLang="en-US" sz="1200" dirty="0">
                <a:solidFill>
                  <a:schemeClr val="tx1"/>
                </a:solidFill>
                <a:latin typeface="+mn-ea"/>
                <a:ea typeface="+mn-ea"/>
              </a:rPr>
              <a:t>코드 등록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8-6. </a:t>
            </a:r>
            <a:r>
              <a:rPr lang="ko-KR" altLang="en-US" sz="1200" dirty="0">
                <a:solidFill>
                  <a:schemeClr val="tx1"/>
                </a:solidFill>
                <a:latin typeface="+mn-ea"/>
                <a:ea typeface="+mn-ea"/>
              </a:rPr>
              <a:t>맵핑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8-7. </a:t>
            </a:r>
            <a:r>
              <a:rPr lang="ko-KR" altLang="en-US" sz="1200" dirty="0">
                <a:solidFill>
                  <a:schemeClr val="tx1"/>
                </a:solidFill>
                <a:latin typeface="+mn-ea"/>
                <a:ea typeface="+mn-ea"/>
              </a:rPr>
              <a:t>삭제</a:t>
            </a:r>
            <a:endParaRPr lang="en-US" altLang="ko-KR" sz="1200" dirty="0">
              <a:solidFill>
                <a:schemeClr val="tx1"/>
              </a:solidFill>
              <a:latin typeface="+mn-ea"/>
              <a:ea typeface="+mn-ea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ko-KR" altLang="en-US" sz="1200" dirty="0">
              <a:solidFill>
                <a:schemeClr val="tx1"/>
              </a:solidFill>
              <a:latin typeface="+mn-ea"/>
              <a:ea typeface="+mn-ea"/>
            </a:endParaRPr>
          </a:p>
          <a:p>
            <a:pPr algn="l"/>
            <a:r>
              <a:rPr lang="en-US" altLang="ko-KR" sz="1400" b="1" dirty="0">
                <a:solidFill>
                  <a:schemeClr val="tx1"/>
                </a:solidFill>
                <a:latin typeface="+mn-ea"/>
                <a:ea typeface="+mn-ea"/>
              </a:rPr>
              <a:t>9.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  <a:ea typeface="+mn-ea"/>
              </a:rPr>
              <a:t>자료 연계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9-1. </a:t>
            </a:r>
            <a:r>
              <a:rPr lang="ko-KR" altLang="en-US" sz="1200" dirty="0">
                <a:solidFill>
                  <a:schemeClr val="tx1"/>
                </a:solidFill>
                <a:latin typeface="+mn-ea"/>
                <a:ea typeface="+mn-ea"/>
              </a:rPr>
              <a:t>화면 설명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9-2. </a:t>
            </a:r>
            <a:r>
              <a:rPr lang="ko-KR" altLang="en-US" sz="1200" dirty="0">
                <a:solidFill>
                  <a:schemeClr val="tx1"/>
                </a:solidFill>
                <a:latin typeface="+mn-ea"/>
                <a:ea typeface="+mn-ea"/>
              </a:rPr>
              <a:t>파일 생성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9-3. </a:t>
            </a:r>
            <a:r>
              <a:rPr lang="ko-KR" altLang="en-US" sz="1200" dirty="0">
                <a:solidFill>
                  <a:schemeClr val="tx1"/>
                </a:solidFill>
                <a:latin typeface="+mn-ea"/>
                <a:ea typeface="+mn-ea"/>
              </a:rPr>
              <a:t>파일 삭제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9-4. </a:t>
            </a:r>
            <a:r>
              <a:rPr lang="ko-KR" altLang="en-US" sz="1200" dirty="0">
                <a:solidFill>
                  <a:schemeClr val="tx1"/>
                </a:solidFill>
                <a:latin typeface="+mn-ea"/>
                <a:ea typeface="+mn-ea"/>
              </a:rPr>
              <a:t>파일 다운로드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9-5. </a:t>
            </a:r>
            <a:r>
              <a:rPr lang="ko-KR" altLang="en-US" sz="1200" dirty="0">
                <a:solidFill>
                  <a:schemeClr val="tx1"/>
                </a:solidFill>
                <a:latin typeface="+mn-ea"/>
                <a:ea typeface="+mn-ea"/>
              </a:rPr>
              <a:t>파일 목록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</a:rPr>
              <a:t>9-6. </a:t>
            </a:r>
            <a:r>
              <a:rPr lang="ko-KR" altLang="en-US" sz="1200" dirty="0">
                <a:solidFill>
                  <a:schemeClr val="tx1"/>
                </a:solidFill>
                <a:latin typeface="+mn-ea"/>
                <a:ea typeface="+mn-ea"/>
              </a:rPr>
              <a:t>파일 연계 방법</a:t>
            </a:r>
          </a:p>
        </p:txBody>
      </p:sp>
    </p:spTree>
    <p:extLst>
      <p:ext uri="{BB962C8B-B14F-4D97-AF65-F5344CB8AC3E}">
        <p14:creationId xmlns:p14="http://schemas.microsoft.com/office/powerpoint/2010/main" val="2844429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0" y="597693"/>
            <a:ext cx="5738812" cy="52601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3000" dirty="0"/>
              <a:t>6-4 </a:t>
            </a:r>
            <a:r>
              <a:rPr lang="ko-KR" altLang="en-US" sz="3000" dirty="0"/>
              <a:t>일반검진</a:t>
            </a:r>
            <a:r>
              <a:rPr lang="en-US" altLang="ko-KR" sz="3000" dirty="0"/>
              <a:t>(</a:t>
            </a:r>
            <a:r>
              <a:rPr lang="ko-KR" altLang="en-US" sz="3000" dirty="0"/>
              <a:t>종합판정</a:t>
            </a:r>
            <a:r>
              <a:rPr lang="en-US" altLang="ko-KR" sz="3000" dirty="0"/>
              <a:t>)</a:t>
            </a:r>
            <a:br>
              <a:rPr lang="en-US" altLang="ko-KR" sz="2000" dirty="0"/>
            </a:br>
            <a:br>
              <a:rPr lang="en-US" altLang="ko-KR" sz="2000" b="1" dirty="0"/>
            </a:br>
            <a:r>
              <a:rPr lang="en-US" altLang="ko-KR" sz="1400" dirty="0"/>
              <a:t>1.  </a:t>
            </a:r>
            <a:r>
              <a:rPr lang="ko-KR" altLang="en-US" sz="1400" dirty="0"/>
              <a:t>검사결과를 입력한 데이터를 기반으로</a:t>
            </a:r>
            <a:br>
              <a:rPr lang="en-US" altLang="ko-KR" sz="1400" dirty="0"/>
            </a:br>
            <a:r>
              <a:rPr lang="ko-KR" altLang="en-US" sz="1400" dirty="0"/>
              <a:t>판정 버튼을 누르게 되면 판정을 자동으로 체크 해주고 수정이 가능합니다</a:t>
            </a:r>
            <a:r>
              <a:rPr lang="en-US" altLang="ko-KR" sz="1400" dirty="0"/>
              <a:t>.</a:t>
            </a:r>
            <a:br>
              <a:rPr lang="en-US" altLang="ko-KR" sz="1400" dirty="0"/>
            </a:br>
            <a:br>
              <a:rPr lang="en-US" altLang="ko-KR" sz="1400" dirty="0"/>
            </a:br>
            <a:r>
              <a:rPr lang="en-US" altLang="ko-KR" sz="1400" dirty="0"/>
              <a:t>3. </a:t>
            </a:r>
            <a:r>
              <a:rPr lang="ko-KR" altLang="en-US" sz="1400" dirty="0"/>
              <a:t>의심질환</a:t>
            </a:r>
            <a:r>
              <a:rPr lang="en-US" altLang="ko-KR" sz="1400" dirty="0"/>
              <a:t>(R1), </a:t>
            </a:r>
            <a:r>
              <a:rPr lang="ko-KR" altLang="en-US" sz="1400" dirty="0"/>
              <a:t>고혈압</a:t>
            </a:r>
            <a:r>
              <a:rPr lang="en-US" altLang="ko-KR" sz="1400" dirty="0"/>
              <a:t>, </a:t>
            </a:r>
            <a:r>
              <a:rPr lang="ko-KR" altLang="en-US" sz="1400" dirty="0"/>
              <a:t>당뇨병 질환 의심</a:t>
            </a:r>
            <a:r>
              <a:rPr lang="en-US" altLang="ko-KR" sz="1400" dirty="0"/>
              <a:t>(R2)</a:t>
            </a:r>
            <a:r>
              <a:rPr lang="ko-KR" altLang="en-US" sz="1400" dirty="0"/>
              <a:t>에</a:t>
            </a:r>
            <a:br>
              <a:rPr lang="en-US" altLang="ko-KR" sz="1400" dirty="0"/>
            </a:br>
            <a:r>
              <a:rPr lang="ko-KR" altLang="en-US" sz="1400" dirty="0"/>
              <a:t> 체크가 되어있으면</a:t>
            </a:r>
            <a:r>
              <a:rPr lang="en-US" altLang="ko-KR" sz="1400" dirty="0"/>
              <a:t> </a:t>
            </a:r>
            <a:r>
              <a:rPr lang="ko-KR" altLang="en-US" sz="1400" dirty="0"/>
              <a:t>의심질환에 문구 작성 필수</a:t>
            </a:r>
            <a:br>
              <a:rPr lang="en-US" altLang="ko-KR" sz="1400" dirty="0"/>
            </a:br>
            <a:br>
              <a:rPr lang="en-US" altLang="ko-KR" sz="1400" dirty="0"/>
            </a:br>
            <a:r>
              <a:rPr lang="en-US" altLang="ko-KR" sz="1400" dirty="0"/>
              <a:t>4. </a:t>
            </a:r>
            <a:r>
              <a:rPr lang="ko-KR" altLang="en-US" sz="1400" dirty="0" err="1"/>
              <a:t>유질환</a:t>
            </a:r>
            <a:r>
              <a:rPr lang="en-US" altLang="ko-KR" sz="1400" dirty="0"/>
              <a:t>(D)</a:t>
            </a:r>
            <a:r>
              <a:rPr lang="ko-KR" altLang="en-US" sz="1400" dirty="0"/>
              <a:t> 에 체크가 되어있으면 </a:t>
            </a:r>
            <a:r>
              <a:rPr lang="ko-KR" altLang="en-US" sz="1400" dirty="0" err="1"/>
              <a:t>유질환</a:t>
            </a:r>
            <a:r>
              <a:rPr lang="ko-KR" altLang="en-US" sz="1400" dirty="0"/>
              <a:t> 문구 작성 필수</a:t>
            </a:r>
            <a:br>
              <a:rPr lang="en-US" altLang="ko-KR" sz="1400" dirty="0"/>
            </a:br>
            <a:br>
              <a:rPr lang="en-US" altLang="ko-KR" sz="1400" dirty="0"/>
            </a:br>
            <a:r>
              <a:rPr lang="en-US" altLang="ko-KR" sz="1400" dirty="0"/>
              <a:t>5.  </a:t>
            </a:r>
            <a:r>
              <a:rPr lang="ko-KR" altLang="en-US" sz="1400" dirty="0"/>
              <a:t>생활습관이 </a:t>
            </a:r>
            <a:r>
              <a:rPr lang="ko-KR" altLang="en-US" sz="1400" dirty="0" err="1"/>
              <a:t>해당하는게</a:t>
            </a:r>
            <a:r>
              <a:rPr lang="ko-KR" altLang="en-US" sz="1400" dirty="0"/>
              <a:t> 하나라도 있으면 생활습관 문구 작성 필수 기타는 선택 사항입니다</a:t>
            </a:r>
            <a:r>
              <a:rPr lang="en-US" altLang="ko-KR" sz="1400" dirty="0"/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6DE2180-918F-9E33-5B57-32ED719FA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3" y="461962"/>
            <a:ext cx="4953000" cy="4257675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221F1A00-17A5-C816-23AC-8D60F2922AC6}"/>
              </a:ext>
            </a:extLst>
          </p:cNvPr>
          <p:cNvSpPr/>
          <p:nvPr/>
        </p:nvSpPr>
        <p:spPr>
          <a:xfrm>
            <a:off x="4552950" y="461962"/>
            <a:ext cx="633413" cy="2714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D30A8F2-22C9-4C25-8351-6238197B6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37" y="4791075"/>
            <a:ext cx="5957889" cy="1028700"/>
          </a:xfrm>
          <a:prstGeom prst="rect">
            <a:avLst/>
          </a:prstGeom>
        </p:spPr>
      </p:pic>
      <p:sp>
        <p:nvSpPr>
          <p:cNvPr id="2" name="Google Shape;247;p27">
            <a:extLst>
              <a:ext uri="{FF2B5EF4-FFF2-40B4-BE49-F238E27FC236}">
                <a16:creationId xmlns:a16="http://schemas.microsoft.com/office/drawing/2014/main" id="{F8A9C90C-B7D6-28D3-5F3E-A24CB975CCB5}"/>
              </a:ext>
            </a:extLst>
          </p:cNvPr>
          <p:cNvSpPr txBox="1">
            <a:spLocks/>
          </p:cNvSpPr>
          <p:nvPr/>
        </p:nvSpPr>
        <p:spPr>
          <a:xfrm>
            <a:off x="0" y="-33594"/>
            <a:ext cx="2244221" cy="4607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en-US" altLang="ko-KR" sz="12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일반검진</a:t>
            </a:r>
          </a:p>
        </p:txBody>
      </p:sp>
    </p:spTree>
    <p:extLst>
      <p:ext uri="{BB962C8B-B14F-4D97-AF65-F5344CB8AC3E}">
        <p14:creationId xmlns:p14="http://schemas.microsoft.com/office/powerpoint/2010/main" val="235263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50598" y="854869"/>
            <a:ext cx="6608040" cy="52601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3000" dirty="0"/>
              <a:t>6-5 </a:t>
            </a:r>
            <a:r>
              <a:rPr lang="ko-KR" altLang="en-US" sz="3000" dirty="0"/>
              <a:t>추가검진 </a:t>
            </a:r>
            <a:r>
              <a:rPr lang="en-US" altLang="ko-KR" sz="3000" dirty="0"/>
              <a:t>- </a:t>
            </a:r>
            <a:r>
              <a:rPr lang="ko-KR" altLang="en-US" sz="3000" dirty="0"/>
              <a:t>정신건강검사</a:t>
            </a:r>
            <a:r>
              <a:rPr lang="en-US" altLang="ko-KR" sz="3000" dirty="0"/>
              <a:t>(</a:t>
            </a:r>
            <a:r>
              <a:rPr lang="ko-KR" altLang="en-US" sz="3000" dirty="0"/>
              <a:t>우울증</a:t>
            </a:r>
            <a:r>
              <a:rPr lang="en-US" altLang="ko-KR" sz="3000" dirty="0"/>
              <a:t>)</a:t>
            </a:r>
            <a:br>
              <a:rPr lang="en-US" altLang="ko-KR" sz="2000" dirty="0"/>
            </a:br>
            <a:br>
              <a:rPr lang="en-US" altLang="ko-KR" sz="2000" dirty="0"/>
            </a:br>
            <a:r>
              <a:rPr lang="en-US" altLang="ko-KR" sz="1400" dirty="0">
                <a:latin typeface="+mn-ea"/>
              </a:rPr>
              <a:t>- </a:t>
            </a:r>
            <a:r>
              <a:rPr lang="ko-KR" altLang="en-US" sz="1400" dirty="0"/>
              <a:t>해당 검사 대상자라면 추가검진에 정신건강검사 항목이 </a:t>
            </a:r>
            <a:br>
              <a:rPr lang="en-US" altLang="ko-KR" sz="1400" dirty="0"/>
            </a:br>
            <a:r>
              <a:rPr lang="ko-KR" altLang="en-US" sz="1400" dirty="0"/>
              <a:t>대상 이라고 표시된 수검자만 추가검진이 가능합니다</a:t>
            </a:r>
            <a:r>
              <a:rPr lang="en-US" altLang="ko-KR" sz="1400" dirty="0"/>
              <a:t>.</a:t>
            </a:r>
            <a:br>
              <a:rPr lang="en-US" altLang="ko-KR" sz="1400" dirty="0"/>
            </a:br>
            <a:br>
              <a:rPr lang="en-US" altLang="ko-KR" sz="1400" dirty="0"/>
            </a:br>
            <a:r>
              <a:rPr lang="ko-KR" altLang="en-US" sz="1400" dirty="0"/>
              <a:t>각 항목마다 해당 점수가 지정 되어있으며 선택을 하게 되면 </a:t>
            </a:r>
            <a:br>
              <a:rPr lang="en-US" altLang="ko-KR" sz="1400" dirty="0"/>
            </a:br>
            <a:r>
              <a:rPr lang="ko-KR" altLang="en-US" sz="1400" dirty="0"/>
              <a:t>자동으로 점수가 계산됩니다</a:t>
            </a:r>
            <a:r>
              <a:rPr lang="en-US" altLang="ko-KR" sz="1400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400" dirty="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64613414-3B2D-EDED-C8B7-ACB8C0D5DDA1}"/>
              </a:ext>
            </a:extLst>
          </p:cNvPr>
          <p:cNvGrpSpPr/>
          <p:nvPr/>
        </p:nvGrpSpPr>
        <p:grpSpPr>
          <a:xfrm>
            <a:off x="233362" y="442912"/>
            <a:ext cx="5019675" cy="4733925"/>
            <a:chOff x="133350" y="414337"/>
            <a:chExt cx="5019675" cy="4733925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A93AF665-BC56-F483-CA40-D8667C658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350" y="414337"/>
              <a:ext cx="3429000" cy="4733925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9F5D3990-891B-61FB-7827-7EF33E7BA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62350" y="414337"/>
              <a:ext cx="1590675" cy="4733925"/>
            </a:xfrm>
            <a:prstGeom prst="rect">
              <a:avLst/>
            </a:prstGeom>
          </p:spPr>
        </p:pic>
      </p:grpSp>
      <p:sp>
        <p:nvSpPr>
          <p:cNvPr id="2" name="Google Shape;247;p27">
            <a:extLst>
              <a:ext uri="{FF2B5EF4-FFF2-40B4-BE49-F238E27FC236}">
                <a16:creationId xmlns:a16="http://schemas.microsoft.com/office/drawing/2014/main" id="{8C3A3CA6-5D75-2595-6F3F-E51E33BBE150}"/>
              </a:ext>
            </a:extLst>
          </p:cNvPr>
          <p:cNvSpPr txBox="1">
            <a:spLocks/>
          </p:cNvSpPr>
          <p:nvPr/>
        </p:nvSpPr>
        <p:spPr>
          <a:xfrm>
            <a:off x="0" y="-33594"/>
            <a:ext cx="2244221" cy="4607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en-US" altLang="ko-KR" sz="12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일반검진</a:t>
            </a:r>
          </a:p>
        </p:txBody>
      </p:sp>
    </p:spTree>
    <p:extLst>
      <p:ext uri="{BB962C8B-B14F-4D97-AF65-F5344CB8AC3E}">
        <p14:creationId xmlns:p14="http://schemas.microsoft.com/office/powerpoint/2010/main" val="4270756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19826" y="854869"/>
            <a:ext cx="5738812" cy="52601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3000" dirty="0">
                <a:latin typeface="+mn-ea"/>
              </a:rPr>
              <a:t>6-6 </a:t>
            </a:r>
            <a:r>
              <a:rPr lang="ko-KR" altLang="en-US" sz="3000" dirty="0">
                <a:latin typeface="+mn-ea"/>
              </a:rPr>
              <a:t>추가검진 </a:t>
            </a:r>
            <a:r>
              <a:rPr lang="en-US" altLang="ko-KR" sz="3000" dirty="0">
                <a:latin typeface="+mn-ea"/>
              </a:rPr>
              <a:t>-  </a:t>
            </a:r>
            <a:r>
              <a:rPr lang="ko-KR" altLang="en-US" sz="3000" dirty="0">
                <a:latin typeface="+mn-ea"/>
              </a:rPr>
              <a:t>인지기능장애</a:t>
            </a:r>
            <a:br>
              <a:rPr lang="en-US" altLang="ko-KR" sz="2000" b="1" dirty="0">
                <a:latin typeface="+mn-ea"/>
              </a:rPr>
            </a:br>
            <a:br>
              <a:rPr lang="en-US" altLang="ko-KR" sz="2000" b="1" dirty="0">
                <a:latin typeface="+mn-ea"/>
              </a:rPr>
            </a:br>
            <a:r>
              <a:rPr lang="en-US" altLang="ko-KR" sz="1400" dirty="0">
                <a:latin typeface="+mn-ea"/>
              </a:rPr>
              <a:t>- </a:t>
            </a:r>
            <a:r>
              <a:rPr lang="ko-KR" altLang="en-US" sz="1400" dirty="0">
                <a:latin typeface="+mn-ea"/>
              </a:rPr>
              <a:t>해당 검사 대상자라면 추가검진에 인지기능 항목이 </a:t>
            </a:r>
            <a:br>
              <a:rPr lang="en-US" altLang="ko-KR" sz="1400" dirty="0">
                <a:latin typeface="+mn-ea"/>
              </a:rPr>
            </a:br>
            <a:r>
              <a:rPr lang="ko-KR" altLang="en-US" sz="1400" dirty="0">
                <a:latin typeface="+mn-ea"/>
              </a:rPr>
              <a:t>대상 이라고 표시된 수검자만 추가검진이 가능합니다</a:t>
            </a:r>
            <a:r>
              <a:rPr lang="en-US" altLang="ko-KR" sz="1400" dirty="0">
                <a:latin typeface="+mn-ea"/>
              </a:rPr>
              <a:t>.</a:t>
            </a:r>
            <a:br>
              <a:rPr lang="en-US" altLang="ko-KR" sz="1400" dirty="0">
                <a:latin typeface="+mn-ea"/>
              </a:rPr>
            </a:br>
            <a:br>
              <a:rPr lang="en-US" altLang="ko-KR" sz="1400" dirty="0">
                <a:latin typeface="+mn-ea"/>
              </a:rPr>
            </a:br>
            <a:r>
              <a:rPr lang="ko-KR" altLang="en-US" sz="1400" dirty="0">
                <a:latin typeface="+mn-ea"/>
              </a:rPr>
              <a:t>각 항목마다 해당 점수가 지정 되어있으며 선택을 하게 되면 </a:t>
            </a:r>
            <a:br>
              <a:rPr lang="en-US" altLang="ko-KR" sz="1400" dirty="0">
                <a:latin typeface="+mn-ea"/>
              </a:rPr>
            </a:br>
            <a:r>
              <a:rPr lang="ko-KR" altLang="en-US" sz="1400" dirty="0">
                <a:latin typeface="+mn-ea"/>
              </a:rPr>
              <a:t>자동으로 점수가 계산됩니다</a:t>
            </a:r>
            <a:r>
              <a:rPr lang="en-US" altLang="ko-KR" sz="14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400" dirty="0">
              <a:latin typeface="+mn-ea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CB50C103-5176-3E4F-E418-30C7C0D504FD}"/>
              </a:ext>
            </a:extLst>
          </p:cNvPr>
          <p:cNvGrpSpPr/>
          <p:nvPr/>
        </p:nvGrpSpPr>
        <p:grpSpPr>
          <a:xfrm>
            <a:off x="233362" y="427186"/>
            <a:ext cx="6003132" cy="5959326"/>
            <a:chOff x="233362" y="147637"/>
            <a:chExt cx="6003132" cy="6238875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F80AAF7D-1DD6-DD40-E0FA-ECED770C1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3362" y="147637"/>
              <a:ext cx="4305300" cy="6238875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7F17079E-E77D-12B7-B6F2-55BF48224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4344" y="147637"/>
              <a:ext cx="1962150" cy="6219825"/>
            </a:xfrm>
            <a:prstGeom prst="rect">
              <a:avLst/>
            </a:prstGeom>
          </p:spPr>
        </p:pic>
      </p:grpSp>
      <p:sp>
        <p:nvSpPr>
          <p:cNvPr id="2" name="Google Shape;247;p27">
            <a:extLst>
              <a:ext uri="{FF2B5EF4-FFF2-40B4-BE49-F238E27FC236}">
                <a16:creationId xmlns:a16="http://schemas.microsoft.com/office/drawing/2014/main" id="{6590E40A-B61D-7C5F-DD1F-64E5F7805C78}"/>
              </a:ext>
            </a:extLst>
          </p:cNvPr>
          <p:cNvSpPr txBox="1">
            <a:spLocks/>
          </p:cNvSpPr>
          <p:nvPr/>
        </p:nvSpPr>
        <p:spPr>
          <a:xfrm>
            <a:off x="0" y="-33594"/>
            <a:ext cx="2244221" cy="4607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en-US" altLang="ko-KR" sz="12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일반검진</a:t>
            </a:r>
          </a:p>
        </p:txBody>
      </p:sp>
    </p:spTree>
    <p:extLst>
      <p:ext uri="{BB962C8B-B14F-4D97-AF65-F5344CB8AC3E}">
        <p14:creationId xmlns:p14="http://schemas.microsoft.com/office/powerpoint/2010/main" val="3916445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00050" y="2733675"/>
            <a:ext cx="11558588" cy="33813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3000" dirty="0">
                <a:latin typeface="+mn-ea"/>
              </a:rPr>
              <a:t>6-7 </a:t>
            </a:r>
            <a:r>
              <a:rPr lang="ko-KR" altLang="en-US" sz="3000" dirty="0">
                <a:latin typeface="+mn-ea"/>
              </a:rPr>
              <a:t>생활습관</a:t>
            </a:r>
            <a:br>
              <a:rPr lang="en-US" altLang="ko-KR" sz="2000" b="1" dirty="0">
                <a:latin typeface="+mn-ea"/>
              </a:rPr>
            </a:br>
            <a:r>
              <a:rPr lang="en-US" altLang="ko-KR" sz="1400" dirty="0">
                <a:latin typeface="+mn-ea"/>
              </a:rPr>
              <a:t>- </a:t>
            </a:r>
            <a:r>
              <a:rPr lang="ko-KR" altLang="en-US" sz="1400" dirty="0">
                <a:latin typeface="+mn-ea"/>
              </a:rPr>
              <a:t>해당 검사 대상자라면 생활습관 항목이 대상자여야만 검사가 가능합니다</a:t>
            </a:r>
            <a:r>
              <a:rPr lang="en-US" altLang="ko-KR" sz="1400" dirty="0">
                <a:latin typeface="+mn-ea"/>
              </a:rPr>
              <a:t>.</a:t>
            </a:r>
            <a:br>
              <a:rPr lang="en-US" altLang="ko-KR" sz="1400" dirty="0">
                <a:latin typeface="+mn-ea"/>
              </a:rPr>
            </a:br>
            <a:br>
              <a:rPr lang="en-US" altLang="ko-KR" sz="1400" dirty="0">
                <a:latin typeface="+mn-ea"/>
              </a:rPr>
            </a:br>
            <a:r>
              <a:rPr lang="ko-KR" altLang="en-US" sz="1400" dirty="0">
                <a:latin typeface="+mn-ea"/>
              </a:rPr>
              <a:t>해당 생활습관이 대상자면 문진표에 따라 검사 항목이 나뉘게 됩니다</a:t>
            </a:r>
            <a:r>
              <a:rPr lang="en-US" altLang="ko-KR" sz="1400" dirty="0">
                <a:latin typeface="+mn-ea"/>
              </a:rPr>
              <a:t>.</a:t>
            </a:r>
            <a:br>
              <a:rPr lang="en-US" altLang="ko-KR" sz="1400" dirty="0">
                <a:latin typeface="+mn-ea"/>
              </a:rPr>
            </a:br>
            <a:r>
              <a:rPr lang="ko-KR" altLang="en-US" sz="1400" dirty="0">
                <a:latin typeface="+mn-ea"/>
              </a:rPr>
              <a:t>흡연과 음주가 해당자라면 꼭 필수로 작성 </a:t>
            </a:r>
            <a:r>
              <a:rPr lang="ko-KR" altLang="en-US" sz="1400" dirty="0" err="1">
                <a:latin typeface="+mn-ea"/>
              </a:rPr>
              <a:t>해주셔야하며</a:t>
            </a:r>
            <a:r>
              <a:rPr lang="en-US" altLang="ko-KR" sz="1400" dirty="0">
                <a:latin typeface="+mn-ea"/>
              </a:rPr>
              <a:t>,</a:t>
            </a:r>
            <a:r>
              <a:rPr lang="ko-KR" altLang="en-US" sz="1400" dirty="0">
                <a:latin typeface="+mn-ea"/>
              </a:rPr>
              <a:t> 그 외 운동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영양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비만은 의사 선택 사항입니다</a:t>
            </a:r>
            <a:r>
              <a:rPr lang="en-US" altLang="ko-KR" sz="1400" dirty="0">
                <a:latin typeface="+mn-ea"/>
              </a:rPr>
              <a:t>.</a:t>
            </a:r>
            <a:br>
              <a:rPr lang="en-US" altLang="ko-KR" sz="1400" dirty="0">
                <a:latin typeface="+mn-ea"/>
              </a:rPr>
            </a:br>
            <a:br>
              <a:rPr lang="en-US" altLang="ko-KR" sz="1400" dirty="0">
                <a:latin typeface="+mn-ea"/>
              </a:rPr>
            </a:br>
            <a:r>
              <a:rPr lang="en-US" altLang="ko-KR" sz="1400" dirty="0">
                <a:solidFill>
                  <a:srgbClr val="FF0000"/>
                </a:solidFill>
                <a:latin typeface="+mn-ea"/>
              </a:rPr>
              <a:t>※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</a:rPr>
              <a:t>전구 표시는 해당 생활습관 흡연 작성 대상자인데 작성중인 상태를 뜻합니다</a:t>
            </a:r>
            <a:r>
              <a:rPr lang="en-US" altLang="ko-KR" sz="1400" dirty="0">
                <a:solidFill>
                  <a:srgbClr val="FF0000"/>
                </a:solidFill>
                <a:latin typeface="+mn-ea"/>
              </a:rPr>
              <a:t>. </a:t>
            </a:r>
            <a:br>
              <a:rPr lang="en-US" altLang="ko-KR" sz="1400" dirty="0">
                <a:solidFill>
                  <a:srgbClr val="FF0000"/>
                </a:solidFill>
                <a:latin typeface="+mn-ea"/>
              </a:rPr>
            </a:br>
            <a:r>
              <a:rPr lang="ko-KR" altLang="en-US" sz="1400" dirty="0">
                <a:solidFill>
                  <a:srgbClr val="FF0000"/>
                </a:solidFill>
                <a:latin typeface="+mn-ea"/>
              </a:rPr>
              <a:t>전부 작성이 완료되면 녹색 체크박스 로 변경됩니다</a:t>
            </a:r>
            <a:r>
              <a:rPr lang="en-US" altLang="ko-KR" sz="1400" dirty="0">
                <a:solidFill>
                  <a:srgbClr val="FF0000"/>
                </a:solidFill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400" dirty="0">
              <a:latin typeface="+mn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E5CF497-4FB9-489F-6720-87E91322F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" y="437286"/>
            <a:ext cx="11715751" cy="86677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935B783-D659-4CFC-E96A-22D70D235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7" y="1424013"/>
            <a:ext cx="11715751" cy="37142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A096531-750E-3DD0-6E0B-96794F79A8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362" y="1915389"/>
            <a:ext cx="11725276" cy="398371"/>
          </a:xfrm>
          <a:prstGeom prst="rect">
            <a:avLst/>
          </a:prstGeom>
        </p:spPr>
      </p:pic>
      <p:sp>
        <p:nvSpPr>
          <p:cNvPr id="2" name="Google Shape;247;p27">
            <a:extLst>
              <a:ext uri="{FF2B5EF4-FFF2-40B4-BE49-F238E27FC236}">
                <a16:creationId xmlns:a16="http://schemas.microsoft.com/office/drawing/2014/main" id="{0D5845DC-3E88-C21B-2B62-180ED7847260}"/>
              </a:ext>
            </a:extLst>
          </p:cNvPr>
          <p:cNvSpPr txBox="1">
            <a:spLocks/>
          </p:cNvSpPr>
          <p:nvPr/>
        </p:nvSpPr>
        <p:spPr>
          <a:xfrm>
            <a:off x="0" y="-33594"/>
            <a:ext cx="2244221" cy="4607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en-US" altLang="ko-KR" sz="12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일반검진</a:t>
            </a:r>
          </a:p>
        </p:txBody>
      </p:sp>
    </p:spTree>
    <p:extLst>
      <p:ext uri="{BB962C8B-B14F-4D97-AF65-F5344CB8AC3E}">
        <p14:creationId xmlns:p14="http://schemas.microsoft.com/office/powerpoint/2010/main" val="3406401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233940" y="697399"/>
            <a:ext cx="6634163" cy="57435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3000" dirty="0">
                <a:latin typeface="+mn-ea"/>
              </a:rPr>
              <a:t>6-8 </a:t>
            </a:r>
            <a:r>
              <a:rPr lang="ko-KR" altLang="en-US" sz="3000" dirty="0">
                <a:latin typeface="+mn-ea"/>
              </a:rPr>
              <a:t>생활습관 처방전</a:t>
            </a:r>
            <a:br>
              <a:rPr lang="en-US" altLang="ko-KR" sz="3000" b="1" dirty="0">
                <a:latin typeface="+mn-ea"/>
              </a:rPr>
            </a:br>
            <a:br>
              <a:rPr lang="en-US" altLang="ko-KR" sz="2000" b="1" dirty="0">
                <a:latin typeface="+mn-ea"/>
              </a:rPr>
            </a:br>
            <a:br>
              <a:rPr lang="en-US" altLang="ko-KR" sz="2000" b="1" dirty="0">
                <a:latin typeface="+mn-ea"/>
              </a:rPr>
            </a:br>
            <a:r>
              <a:rPr lang="en-US" altLang="ko-KR" sz="1400" dirty="0">
                <a:latin typeface="+mn-ea"/>
              </a:rPr>
              <a:t>1. </a:t>
            </a:r>
            <a:r>
              <a:rPr lang="ko-KR" altLang="en-US" sz="1400" dirty="0">
                <a:latin typeface="+mn-ea"/>
              </a:rPr>
              <a:t>생활습관 처방전은 생활습관 항목이 작성이 되어야 처방전이 보이게 되어있습니다</a:t>
            </a:r>
            <a:r>
              <a:rPr lang="en-US" altLang="ko-KR" sz="1400" dirty="0">
                <a:latin typeface="+mn-ea"/>
              </a:rPr>
              <a:t>.</a:t>
            </a:r>
            <a:br>
              <a:rPr lang="en-US" altLang="ko-KR" sz="1400" dirty="0">
                <a:latin typeface="+mn-ea"/>
              </a:rPr>
            </a:br>
            <a:br>
              <a:rPr lang="en-US" altLang="ko-KR" sz="1400" dirty="0">
                <a:latin typeface="+mn-ea"/>
              </a:rPr>
            </a:br>
            <a:r>
              <a:rPr lang="en-US" altLang="ko-KR" sz="1400" dirty="0">
                <a:latin typeface="+mn-ea"/>
              </a:rPr>
              <a:t>2. </a:t>
            </a:r>
            <a:r>
              <a:rPr lang="ko-KR" altLang="en-US" sz="1400" dirty="0">
                <a:latin typeface="+mn-ea"/>
              </a:rPr>
              <a:t>예시로 흡연 하나만 작성 되어있기 때문에 금연 처방전만 보이게 되어있고</a:t>
            </a:r>
            <a:br>
              <a:rPr lang="en-US" altLang="ko-KR" sz="1400" dirty="0">
                <a:latin typeface="+mn-ea"/>
              </a:rPr>
            </a:br>
            <a:r>
              <a:rPr lang="ko-KR" altLang="en-US" sz="1400" dirty="0">
                <a:latin typeface="+mn-ea"/>
              </a:rPr>
              <a:t>생활습관이 하나라도 작성이 되어있지 않으면 처방전에선 아무것도 보이지 않습니다</a:t>
            </a:r>
            <a:r>
              <a:rPr lang="en-US" altLang="ko-KR" sz="1400" dirty="0">
                <a:latin typeface="+mn-ea"/>
              </a:rPr>
              <a:t>.</a:t>
            </a:r>
            <a:br>
              <a:rPr lang="en-US" altLang="ko-KR" sz="1400" dirty="0">
                <a:latin typeface="+mn-ea"/>
              </a:rPr>
            </a:br>
            <a:br>
              <a:rPr lang="en-US" altLang="ko-KR" sz="1400" dirty="0">
                <a:latin typeface="+mn-ea"/>
              </a:rPr>
            </a:br>
            <a:r>
              <a:rPr lang="ko-KR" altLang="en-US" sz="1400" dirty="0">
                <a:latin typeface="+mn-ea"/>
              </a:rPr>
              <a:t>생활습관 대상자면 무조건 한 개의 항목은 작성 </a:t>
            </a:r>
            <a:r>
              <a:rPr lang="ko-KR" altLang="en-US" sz="1400" dirty="0" err="1">
                <a:latin typeface="+mn-ea"/>
              </a:rPr>
              <a:t>해주셔야</a:t>
            </a:r>
            <a:r>
              <a:rPr lang="ko-KR" altLang="en-US" sz="1400" dirty="0">
                <a:latin typeface="+mn-ea"/>
              </a:rPr>
              <a:t> 합니다</a:t>
            </a:r>
            <a:r>
              <a:rPr lang="en-US" altLang="ko-KR" sz="1400" dirty="0">
                <a:latin typeface="+mn-ea"/>
              </a:rPr>
              <a:t>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CEED316-E30D-5C28-8382-1D4F100C3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452436"/>
            <a:ext cx="4619625" cy="5743575"/>
          </a:xfrm>
          <a:prstGeom prst="rect">
            <a:avLst/>
          </a:prstGeom>
        </p:spPr>
      </p:pic>
      <p:sp>
        <p:nvSpPr>
          <p:cNvPr id="2" name="Google Shape;247;p27">
            <a:extLst>
              <a:ext uri="{FF2B5EF4-FFF2-40B4-BE49-F238E27FC236}">
                <a16:creationId xmlns:a16="http://schemas.microsoft.com/office/drawing/2014/main" id="{A5CC84A8-DCAA-7E8C-2A88-36B1BC10E987}"/>
              </a:ext>
            </a:extLst>
          </p:cNvPr>
          <p:cNvSpPr txBox="1">
            <a:spLocks/>
          </p:cNvSpPr>
          <p:nvPr/>
        </p:nvSpPr>
        <p:spPr>
          <a:xfrm>
            <a:off x="0" y="-33594"/>
            <a:ext cx="2244221" cy="4607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en-US" altLang="ko-KR" sz="12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일반검진</a:t>
            </a:r>
          </a:p>
        </p:txBody>
      </p:sp>
    </p:spTree>
    <p:extLst>
      <p:ext uri="{BB962C8B-B14F-4D97-AF65-F5344CB8AC3E}">
        <p14:creationId xmlns:p14="http://schemas.microsoft.com/office/powerpoint/2010/main" val="1839705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17379" y="773393"/>
            <a:ext cx="5738812" cy="52601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3000" dirty="0">
                <a:latin typeface="+mn-ea"/>
              </a:rPr>
              <a:t>7-1 </a:t>
            </a:r>
            <a:r>
              <a:rPr lang="ko-KR" altLang="en-US" sz="3000" dirty="0" err="1">
                <a:latin typeface="+mn-ea"/>
              </a:rPr>
              <a:t>암검진</a:t>
            </a:r>
            <a:r>
              <a:rPr lang="ko-KR" altLang="en-US" sz="3000" dirty="0">
                <a:latin typeface="+mn-ea"/>
              </a:rPr>
              <a:t> </a:t>
            </a:r>
            <a:r>
              <a:rPr lang="ko-KR" altLang="en-US" sz="3000" dirty="0" err="1">
                <a:latin typeface="+mn-ea"/>
              </a:rPr>
              <a:t>문진표</a:t>
            </a:r>
            <a:br>
              <a:rPr lang="en-US" altLang="ko-KR" sz="2000" b="1" dirty="0">
                <a:latin typeface="+mn-ea"/>
              </a:rPr>
            </a:br>
            <a:br>
              <a:rPr lang="en-US" altLang="ko-KR" sz="2000" b="1" dirty="0">
                <a:latin typeface="+mn-ea"/>
              </a:rPr>
            </a:br>
            <a:r>
              <a:rPr lang="en-US" altLang="ko-KR" sz="1400" dirty="0">
                <a:latin typeface="+mn-ea"/>
              </a:rPr>
              <a:t>- </a:t>
            </a:r>
            <a:r>
              <a:rPr lang="ko-KR" altLang="en-US" sz="1400" dirty="0">
                <a:latin typeface="+mn-ea"/>
              </a:rPr>
              <a:t>암 검진 대상자라면 무조건 작성 </a:t>
            </a:r>
            <a:r>
              <a:rPr lang="ko-KR" altLang="en-US" sz="1400" dirty="0" err="1">
                <a:latin typeface="+mn-ea"/>
              </a:rPr>
              <a:t>하셔야하는</a:t>
            </a:r>
            <a:r>
              <a:rPr lang="ko-KR" altLang="en-US" sz="1400" dirty="0">
                <a:latin typeface="+mn-ea"/>
              </a:rPr>
              <a:t> </a:t>
            </a:r>
            <a:r>
              <a:rPr lang="ko-KR" altLang="en-US" sz="1400" dirty="0" err="1">
                <a:latin typeface="+mn-ea"/>
              </a:rPr>
              <a:t>문진표입니다</a:t>
            </a:r>
            <a:r>
              <a:rPr lang="en-US" altLang="ko-KR" sz="1400" dirty="0">
                <a:latin typeface="+mn-ea"/>
              </a:rPr>
              <a:t>.</a:t>
            </a:r>
            <a:br>
              <a:rPr lang="en-US" altLang="ko-KR" sz="1400" dirty="0">
                <a:latin typeface="+mn-ea"/>
              </a:rPr>
            </a:br>
            <a:br>
              <a:rPr lang="en-US" altLang="ko-KR" sz="1400" dirty="0">
                <a:latin typeface="+mn-ea"/>
              </a:rPr>
            </a:br>
            <a:r>
              <a:rPr lang="en-US" altLang="ko-KR" sz="1400" dirty="0">
                <a:latin typeface="+mn-ea"/>
              </a:rPr>
              <a:t>-  </a:t>
            </a:r>
            <a:r>
              <a:rPr lang="ko-KR" altLang="en-US" sz="1400" dirty="0">
                <a:latin typeface="+mn-ea"/>
              </a:rPr>
              <a:t>해당 문진표를 우선으로 작성 해주시고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 작성이 안되어 있을 경우 다른 암 항목이 저장이 되지 않습니다</a:t>
            </a:r>
            <a:r>
              <a:rPr lang="en-US" altLang="ko-KR" sz="1400" dirty="0">
                <a:latin typeface="+mn-ea"/>
              </a:rPr>
              <a:t>.</a:t>
            </a:r>
            <a:br>
              <a:rPr lang="en-US" altLang="ko-KR" sz="1400" dirty="0">
                <a:latin typeface="+mn-ea"/>
              </a:rPr>
            </a:br>
            <a:br>
              <a:rPr lang="en-US" altLang="ko-KR" sz="1400" dirty="0">
                <a:latin typeface="+mn-ea"/>
              </a:rPr>
            </a:br>
            <a:r>
              <a:rPr lang="en-US" altLang="ko-KR" sz="1400" dirty="0">
                <a:latin typeface="+mn-ea"/>
              </a:rPr>
              <a:t>-  </a:t>
            </a:r>
            <a:r>
              <a:rPr lang="ko-KR" altLang="en-US" sz="1400" dirty="0">
                <a:latin typeface="+mn-ea"/>
              </a:rPr>
              <a:t>웹 문진표에서 작성 하셨으면 불러오기 기능을 사용하여 불러오기가 가능합니다</a:t>
            </a:r>
            <a:r>
              <a:rPr lang="en-US" altLang="ko-KR" sz="1400" dirty="0">
                <a:latin typeface="+mn-ea"/>
              </a:rPr>
              <a:t>.</a:t>
            </a:r>
            <a:br>
              <a:rPr lang="en-US" altLang="ko-KR" sz="1400" dirty="0">
                <a:latin typeface="+mn-ea"/>
              </a:rPr>
            </a:br>
            <a:endParaRPr lang="en-US" altLang="ko-KR" sz="14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4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4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400" dirty="0">
              <a:latin typeface="+mn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A59E9A0-FBE2-46A1-0FC7-B375D88D5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37" y="227582"/>
            <a:ext cx="5759584" cy="5793656"/>
          </a:xfrm>
          <a:prstGeom prst="rect">
            <a:avLst/>
          </a:prstGeom>
        </p:spPr>
      </p:pic>
      <p:sp>
        <p:nvSpPr>
          <p:cNvPr id="2" name="Google Shape;247;p27">
            <a:extLst>
              <a:ext uri="{FF2B5EF4-FFF2-40B4-BE49-F238E27FC236}">
                <a16:creationId xmlns:a16="http://schemas.microsoft.com/office/drawing/2014/main" id="{8CA584A3-34FE-44CB-F4E5-1666067CE438}"/>
              </a:ext>
            </a:extLst>
          </p:cNvPr>
          <p:cNvSpPr txBox="1">
            <a:spLocks/>
          </p:cNvSpPr>
          <p:nvPr/>
        </p:nvSpPr>
        <p:spPr>
          <a:xfrm>
            <a:off x="0" y="-33594"/>
            <a:ext cx="2244221" cy="4607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7. </a:t>
            </a:r>
            <a:r>
              <a:rPr lang="ko-KR" altLang="en-US" sz="12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암검진</a:t>
            </a:r>
            <a:endParaRPr lang="ko-KR" altLang="en-US" sz="12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636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1577" y="782446"/>
            <a:ext cx="5404823" cy="52601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3000" dirty="0">
                <a:latin typeface="+mn-ea"/>
              </a:rPr>
              <a:t>7-2 </a:t>
            </a:r>
            <a:r>
              <a:rPr lang="ko-KR" altLang="en-US" sz="3000" dirty="0" err="1">
                <a:latin typeface="+mn-ea"/>
              </a:rPr>
              <a:t>암검진</a:t>
            </a:r>
            <a:r>
              <a:rPr lang="ko-KR" altLang="en-US" sz="3000" dirty="0">
                <a:latin typeface="+mn-ea"/>
              </a:rPr>
              <a:t> 위암</a:t>
            </a:r>
            <a:br>
              <a:rPr lang="en-US" altLang="ko-KR" sz="2000" b="1" dirty="0">
                <a:latin typeface="+mn-ea"/>
              </a:rPr>
            </a:br>
            <a:br>
              <a:rPr lang="en-US" altLang="ko-KR" sz="2000" b="1" dirty="0">
                <a:latin typeface="+mn-ea"/>
              </a:rPr>
            </a:br>
            <a:r>
              <a:rPr lang="en-US" altLang="ko-KR" sz="1400" dirty="0">
                <a:latin typeface="+mn-ea"/>
              </a:rPr>
              <a:t>-</a:t>
            </a:r>
            <a:r>
              <a:rPr lang="en-US" altLang="ko-KR" sz="1400" b="1" dirty="0">
                <a:latin typeface="+mn-ea"/>
              </a:rPr>
              <a:t>  </a:t>
            </a:r>
            <a:r>
              <a:rPr lang="ko-KR" altLang="en-US" sz="1400" b="1" dirty="0">
                <a:latin typeface="+mn-ea"/>
              </a:rPr>
              <a:t>검사항목 </a:t>
            </a:r>
            <a:r>
              <a:rPr lang="en-US" altLang="ko-KR" sz="1400" b="1" dirty="0">
                <a:latin typeface="+mn-ea"/>
              </a:rPr>
              <a:t>:   </a:t>
            </a:r>
            <a:r>
              <a:rPr lang="ko-KR" altLang="en-US" sz="1400" dirty="0">
                <a:latin typeface="+mn-ea"/>
              </a:rPr>
              <a:t>위내시경검사</a:t>
            </a:r>
            <a:r>
              <a:rPr lang="en-US" altLang="ko-KR" sz="1400" dirty="0">
                <a:latin typeface="+mn-ea"/>
              </a:rPr>
              <a:t>,  </a:t>
            </a:r>
            <a:r>
              <a:rPr lang="ko-KR" altLang="en-US" sz="1400" dirty="0" err="1">
                <a:latin typeface="+mn-ea"/>
              </a:rPr>
              <a:t>위장조영검사</a:t>
            </a:r>
            <a:r>
              <a:rPr lang="ko-KR" altLang="en-US" sz="1400" dirty="0">
                <a:latin typeface="+mn-ea"/>
              </a:rPr>
              <a:t> </a:t>
            </a:r>
            <a:br>
              <a:rPr lang="en-US" altLang="ko-KR" sz="1400" dirty="0">
                <a:latin typeface="+mn-ea"/>
              </a:rPr>
            </a:br>
            <a:br>
              <a:rPr lang="en-US" altLang="ko-KR" sz="1400" dirty="0">
                <a:latin typeface="+mn-ea"/>
              </a:rPr>
            </a:br>
            <a:r>
              <a:rPr lang="en-US" altLang="ko-KR" sz="1400" dirty="0">
                <a:latin typeface="+mn-ea"/>
              </a:rPr>
              <a:t>- </a:t>
            </a:r>
            <a:r>
              <a:rPr lang="ko-KR" altLang="en-US" sz="1400" dirty="0">
                <a:latin typeface="+mn-ea"/>
              </a:rPr>
              <a:t>접수실에서 접수한 항목만 보여지게</a:t>
            </a:r>
            <a:br>
              <a:rPr lang="en-US" altLang="ko-KR" sz="1400" dirty="0">
                <a:latin typeface="+mn-ea"/>
              </a:rPr>
            </a:br>
            <a:r>
              <a:rPr lang="ko-KR" altLang="en-US" sz="1400" dirty="0">
                <a:latin typeface="+mn-ea"/>
              </a:rPr>
              <a:t>되어있습니다</a:t>
            </a:r>
            <a:r>
              <a:rPr lang="en-US" altLang="ko-KR" sz="1400" dirty="0">
                <a:latin typeface="+mn-ea"/>
              </a:rPr>
              <a:t>.</a:t>
            </a:r>
            <a:br>
              <a:rPr lang="en-US" altLang="ko-KR" sz="1400" dirty="0">
                <a:latin typeface="+mn-ea"/>
              </a:rPr>
            </a:br>
            <a:br>
              <a:rPr lang="en-US" altLang="ko-KR" sz="1400" dirty="0">
                <a:latin typeface="+mn-ea"/>
              </a:rPr>
            </a:br>
            <a:r>
              <a:rPr lang="en-US" altLang="ko-KR" sz="1400" dirty="0">
                <a:latin typeface="+mn-ea"/>
              </a:rPr>
              <a:t>- </a:t>
            </a:r>
            <a:r>
              <a:rPr lang="ko-KR" altLang="en-US" sz="1400" dirty="0">
                <a:latin typeface="+mn-ea"/>
              </a:rPr>
              <a:t>총액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공단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보건소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본인부담 </a:t>
            </a:r>
            <a:br>
              <a:rPr lang="en-US" altLang="ko-KR" sz="1400" dirty="0">
                <a:latin typeface="+mn-ea"/>
              </a:rPr>
            </a:br>
            <a:r>
              <a:rPr lang="ko-KR" altLang="en-US" sz="1400" dirty="0">
                <a:latin typeface="+mn-ea"/>
              </a:rPr>
              <a:t>항목체크 후 저장을 하게 되면 자동 계산됩니다</a:t>
            </a:r>
            <a:br>
              <a:rPr lang="en-US" altLang="ko-KR" sz="1400" dirty="0">
                <a:latin typeface="+mn-ea"/>
              </a:rPr>
            </a:br>
            <a:r>
              <a:rPr lang="en-US" altLang="ko-KR" sz="1400" dirty="0">
                <a:latin typeface="+mn-ea"/>
              </a:rPr>
              <a:t>(</a:t>
            </a:r>
            <a:r>
              <a:rPr lang="ko-KR" altLang="en-US" sz="1400" dirty="0">
                <a:latin typeface="+mn-ea"/>
              </a:rPr>
              <a:t>참고용</a:t>
            </a:r>
            <a:r>
              <a:rPr lang="en-US" altLang="ko-KR" sz="1400" dirty="0">
                <a:latin typeface="+mn-ea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br>
              <a:rPr lang="en-US" altLang="ko-KR" sz="1400" dirty="0">
                <a:latin typeface="+mn-ea"/>
              </a:rPr>
            </a:br>
            <a:endParaRPr lang="en-US" altLang="ko-KR" sz="14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4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400" dirty="0">
              <a:latin typeface="+mn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A3162C2-958E-9AE0-FA39-73554847A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81" y="113901"/>
            <a:ext cx="7898442" cy="421827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015C40F-52EB-3A89-BF08-30284389E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127" y="1467759"/>
            <a:ext cx="5877350" cy="4777623"/>
          </a:xfrm>
          <a:prstGeom prst="rect">
            <a:avLst/>
          </a:prstGeom>
        </p:spPr>
      </p:pic>
      <p:sp>
        <p:nvSpPr>
          <p:cNvPr id="2" name="Google Shape;247;p27">
            <a:extLst>
              <a:ext uri="{FF2B5EF4-FFF2-40B4-BE49-F238E27FC236}">
                <a16:creationId xmlns:a16="http://schemas.microsoft.com/office/drawing/2014/main" id="{8DD9AE06-47E5-7DBE-FEFE-CE33EBBE5B11}"/>
              </a:ext>
            </a:extLst>
          </p:cNvPr>
          <p:cNvSpPr txBox="1">
            <a:spLocks/>
          </p:cNvSpPr>
          <p:nvPr/>
        </p:nvSpPr>
        <p:spPr>
          <a:xfrm>
            <a:off x="0" y="-33594"/>
            <a:ext cx="2244221" cy="4607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7. </a:t>
            </a:r>
            <a:r>
              <a:rPr lang="ko-KR" altLang="en-US" sz="12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암검진</a:t>
            </a:r>
            <a:endParaRPr lang="ko-KR" altLang="en-US" sz="12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7034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1577" y="791499"/>
            <a:ext cx="5404823" cy="526018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sz="3000" dirty="0">
                <a:latin typeface="+mn-ea"/>
              </a:rPr>
              <a:t>7-3 </a:t>
            </a:r>
            <a:r>
              <a:rPr lang="ko-KR" altLang="en-US" sz="3000" dirty="0" err="1">
                <a:latin typeface="+mn-ea"/>
              </a:rPr>
              <a:t>암검진</a:t>
            </a:r>
            <a:r>
              <a:rPr lang="ko-KR" altLang="en-US" sz="3000" dirty="0">
                <a:latin typeface="+mn-ea"/>
              </a:rPr>
              <a:t> 간암</a:t>
            </a:r>
            <a:br>
              <a:rPr lang="en-US" altLang="ko-KR" sz="2000" b="1" dirty="0">
                <a:latin typeface="+mn-ea"/>
              </a:rPr>
            </a:br>
            <a:br>
              <a:rPr lang="en-US" altLang="ko-KR" sz="2000" b="1" dirty="0">
                <a:latin typeface="+mn-ea"/>
              </a:rPr>
            </a:br>
            <a:r>
              <a:rPr lang="en-US" altLang="ko-KR" sz="1400" dirty="0">
                <a:latin typeface="+mn-ea"/>
              </a:rPr>
              <a:t>- </a:t>
            </a:r>
            <a:r>
              <a:rPr lang="ko-KR" altLang="en-US" sz="1400" b="1" dirty="0">
                <a:latin typeface="+mn-ea"/>
              </a:rPr>
              <a:t>검사항목 </a:t>
            </a:r>
            <a:r>
              <a:rPr lang="en-US" altLang="ko-KR" sz="1400" b="1" dirty="0">
                <a:latin typeface="+mn-ea"/>
              </a:rPr>
              <a:t>:   </a:t>
            </a:r>
            <a:r>
              <a:rPr lang="ko-KR" altLang="en-US" sz="1400" dirty="0" err="1">
                <a:latin typeface="+mn-ea"/>
              </a:rPr>
              <a:t>간암상반기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 err="1">
                <a:latin typeface="+mn-ea"/>
              </a:rPr>
              <a:t>간암하반기</a:t>
            </a:r>
            <a:br>
              <a:rPr lang="en-US" altLang="ko-KR" sz="1400" dirty="0">
                <a:latin typeface="+mn-ea"/>
              </a:rPr>
            </a:br>
            <a:br>
              <a:rPr lang="en-US" altLang="ko-KR" sz="1400" dirty="0">
                <a:latin typeface="+mn-ea"/>
              </a:rPr>
            </a:br>
            <a:r>
              <a:rPr lang="en-US" altLang="ko-KR" sz="1400" dirty="0">
                <a:latin typeface="+mn-ea"/>
              </a:rPr>
              <a:t>- </a:t>
            </a:r>
            <a:r>
              <a:rPr lang="ko-KR" altLang="en-US" sz="1400" dirty="0">
                <a:latin typeface="+mn-ea"/>
              </a:rPr>
              <a:t>접수실에서 접수한 항목만 보여지게</a:t>
            </a:r>
            <a:br>
              <a:rPr lang="en-US" altLang="ko-KR" sz="1400" dirty="0">
                <a:latin typeface="+mn-ea"/>
              </a:rPr>
            </a:br>
            <a:r>
              <a:rPr lang="ko-KR" altLang="en-US" sz="1400" dirty="0">
                <a:latin typeface="+mn-ea"/>
              </a:rPr>
              <a:t>되어있습니다</a:t>
            </a:r>
            <a:r>
              <a:rPr lang="en-US" altLang="ko-KR" sz="1400" dirty="0">
                <a:latin typeface="+mn-ea"/>
              </a:rPr>
              <a:t>.</a:t>
            </a:r>
            <a:br>
              <a:rPr lang="en-US" altLang="ko-KR" sz="1400" dirty="0">
                <a:latin typeface="+mn-ea"/>
              </a:rPr>
            </a:br>
            <a:br>
              <a:rPr lang="en-US" altLang="ko-KR" sz="1400" dirty="0">
                <a:latin typeface="+mn-ea"/>
              </a:rPr>
            </a:br>
            <a:r>
              <a:rPr lang="en-US" altLang="ko-KR" sz="1400" dirty="0">
                <a:latin typeface="+mn-ea"/>
              </a:rPr>
              <a:t>- </a:t>
            </a:r>
            <a:r>
              <a:rPr lang="ko-KR" altLang="en-US" sz="1400" dirty="0">
                <a:latin typeface="+mn-ea"/>
              </a:rPr>
              <a:t>총액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공단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보건소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본인부담 </a:t>
            </a:r>
            <a:br>
              <a:rPr lang="en-US" altLang="ko-KR" sz="1400" dirty="0">
                <a:latin typeface="+mn-ea"/>
              </a:rPr>
            </a:br>
            <a:r>
              <a:rPr lang="ko-KR" altLang="en-US" sz="1400" dirty="0">
                <a:latin typeface="+mn-ea"/>
              </a:rPr>
              <a:t>항목체크 후 저장을 하게 되면 자동 계산됩니다</a:t>
            </a:r>
            <a:br>
              <a:rPr lang="en-US" altLang="ko-KR" sz="1400" dirty="0">
                <a:latin typeface="+mn-ea"/>
              </a:rPr>
            </a:br>
            <a:r>
              <a:rPr lang="en-US" altLang="ko-KR" sz="1400" dirty="0">
                <a:latin typeface="+mn-ea"/>
              </a:rPr>
              <a:t>(</a:t>
            </a:r>
            <a:r>
              <a:rPr lang="ko-KR" altLang="en-US" sz="1400" dirty="0">
                <a:latin typeface="+mn-ea"/>
              </a:rPr>
              <a:t>참고용</a:t>
            </a:r>
            <a:r>
              <a:rPr lang="en-US" altLang="ko-KR" sz="1400" dirty="0">
                <a:latin typeface="+mn-ea"/>
              </a:rPr>
              <a:t>)</a:t>
            </a:r>
            <a:br>
              <a:rPr lang="en-US" altLang="ko-KR" sz="1400" dirty="0">
                <a:latin typeface="+mn-ea"/>
              </a:rPr>
            </a:br>
            <a:br>
              <a:rPr lang="en-US" altLang="ko-KR" sz="1400" dirty="0">
                <a:latin typeface="+mn-ea"/>
              </a:rPr>
            </a:br>
            <a:r>
              <a:rPr lang="en-US" altLang="ko-KR" sz="1400" dirty="0">
                <a:latin typeface="+mn-ea"/>
              </a:rPr>
              <a:t>-  </a:t>
            </a:r>
            <a:r>
              <a:rPr lang="ko-KR" altLang="en-US" sz="1400" dirty="0">
                <a:latin typeface="+mn-ea"/>
              </a:rPr>
              <a:t>간암은 분기별로 상반기 하반기로 나뉘며 </a:t>
            </a:r>
            <a:br>
              <a:rPr lang="en-US" altLang="ko-KR" sz="1400" dirty="0">
                <a:latin typeface="+mn-ea"/>
              </a:rPr>
            </a:br>
            <a:r>
              <a:rPr lang="en-US" altLang="ko-KR" sz="1400" dirty="0">
                <a:latin typeface="+mn-ea"/>
              </a:rPr>
              <a:t>6</a:t>
            </a:r>
            <a:r>
              <a:rPr lang="ko-KR" altLang="en-US" sz="1400" dirty="0">
                <a:latin typeface="+mn-ea"/>
              </a:rPr>
              <a:t>개월에 한번씩 </a:t>
            </a:r>
            <a:r>
              <a:rPr lang="en-US" altLang="ko-KR" sz="1400" dirty="0">
                <a:latin typeface="+mn-ea"/>
              </a:rPr>
              <a:t>1</a:t>
            </a:r>
            <a:r>
              <a:rPr lang="ko-KR" altLang="en-US" sz="1400" dirty="0">
                <a:latin typeface="+mn-ea"/>
              </a:rPr>
              <a:t>년에 </a:t>
            </a:r>
            <a:r>
              <a:rPr lang="en-US" altLang="ko-KR" sz="1400" dirty="0">
                <a:latin typeface="+mn-ea"/>
              </a:rPr>
              <a:t>2</a:t>
            </a:r>
            <a:r>
              <a:rPr lang="ko-KR" altLang="en-US" sz="1400" dirty="0">
                <a:latin typeface="+mn-ea"/>
              </a:rPr>
              <a:t>번 하게 됩니다</a:t>
            </a:r>
            <a:r>
              <a:rPr lang="en-US" altLang="ko-KR" sz="1400" dirty="0">
                <a:latin typeface="+mn-ea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br>
              <a:rPr lang="en-US" altLang="ko-KR" sz="1400" dirty="0">
                <a:latin typeface="+mn-ea"/>
              </a:rPr>
            </a:br>
            <a:endParaRPr lang="en-US" altLang="ko-KR" sz="14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4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400" dirty="0">
              <a:latin typeface="+mn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2D545CE-CDE3-2676-0589-A45E4F535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864" y="1088115"/>
            <a:ext cx="7631472" cy="4416393"/>
          </a:xfrm>
          <a:prstGeom prst="rect">
            <a:avLst/>
          </a:prstGeom>
        </p:spPr>
      </p:pic>
      <p:sp>
        <p:nvSpPr>
          <p:cNvPr id="2" name="Google Shape;247;p27">
            <a:extLst>
              <a:ext uri="{FF2B5EF4-FFF2-40B4-BE49-F238E27FC236}">
                <a16:creationId xmlns:a16="http://schemas.microsoft.com/office/drawing/2014/main" id="{BA38D7FA-E3DE-BF22-DED4-EB24051724D1}"/>
              </a:ext>
            </a:extLst>
          </p:cNvPr>
          <p:cNvSpPr txBox="1">
            <a:spLocks/>
          </p:cNvSpPr>
          <p:nvPr/>
        </p:nvSpPr>
        <p:spPr>
          <a:xfrm>
            <a:off x="0" y="-33594"/>
            <a:ext cx="2244221" cy="4607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7. </a:t>
            </a:r>
            <a:r>
              <a:rPr lang="ko-KR" altLang="en-US" sz="12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암검진</a:t>
            </a:r>
            <a:endParaRPr lang="ko-KR" altLang="en-US" sz="12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1055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1577" y="782446"/>
            <a:ext cx="5404823" cy="526018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sz="3000" dirty="0">
                <a:latin typeface="+mn-ea"/>
              </a:rPr>
              <a:t>7-4 </a:t>
            </a:r>
            <a:r>
              <a:rPr lang="ko-KR" altLang="en-US" sz="3000" dirty="0" err="1">
                <a:latin typeface="+mn-ea"/>
              </a:rPr>
              <a:t>암검진</a:t>
            </a:r>
            <a:r>
              <a:rPr lang="ko-KR" altLang="en-US" sz="3000" dirty="0">
                <a:latin typeface="+mn-ea"/>
              </a:rPr>
              <a:t> 대장암</a:t>
            </a:r>
            <a:br>
              <a:rPr lang="en-US" altLang="ko-KR" sz="2000" b="1" dirty="0">
                <a:latin typeface="+mn-ea"/>
              </a:rPr>
            </a:br>
            <a:br>
              <a:rPr lang="en-US" altLang="ko-KR" sz="2000" b="1" dirty="0">
                <a:latin typeface="+mn-ea"/>
              </a:rPr>
            </a:br>
            <a:r>
              <a:rPr lang="en-US" altLang="ko-KR" sz="1400" dirty="0">
                <a:latin typeface="+mn-ea"/>
              </a:rPr>
              <a:t>- </a:t>
            </a:r>
            <a:r>
              <a:rPr lang="ko-KR" altLang="en-US" sz="1400" b="1" dirty="0">
                <a:latin typeface="+mn-ea"/>
              </a:rPr>
              <a:t>검사항목 </a:t>
            </a:r>
            <a:r>
              <a:rPr lang="en-US" altLang="ko-KR" sz="1400" b="1" dirty="0">
                <a:latin typeface="+mn-ea"/>
              </a:rPr>
              <a:t>: </a:t>
            </a:r>
            <a:r>
              <a:rPr lang="ko-KR" altLang="en-US" sz="1400" dirty="0" err="1">
                <a:latin typeface="+mn-ea"/>
              </a:rPr>
              <a:t>분변잠혈검사</a:t>
            </a:r>
            <a:r>
              <a:rPr lang="en-US" altLang="ko-KR" sz="1400" dirty="0">
                <a:latin typeface="+mn-ea"/>
              </a:rPr>
              <a:t>,  </a:t>
            </a:r>
            <a:r>
              <a:rPr lang="ko-KR" altLang="en-US" sz="1400" dirty="0">
                <a:latin typeface="+mn-ea"/>
              </a:rPr>
              <a:t>대장내시경검사</a:t>
            </a:r>
            <a:br>
              <a:rPr lang="en-US" altLang="ko-KR" sz="1400" dirty="0">
                <a:latin typeface="+mn-ea"/>
              </a:rPr>
            </a:br>
            <a:br>
              <a:rPr lang="en-US" altLang="ko-KR" sz="1400" dirty="0">
                <a:latin typeface="+mn-ea"/>
              </a:rPr>
            </a:br>
            <a:r>
              <a:rPr lang="en-US" altLang="ko-KR" sz="1400" dirty="0">
                <a:latin typeface="+mn-ea"/>
              </a:rPr>
              <a:t>- </a:t>
            </a:r>
            <a:r>
              <a:rPr lang="ko-KR" altLang="en-US" sz="1400" dirty="0">
                <a:latin typeface="+mn-ea"/>
              </a:rPr>
              <a:t>접수실에서 접수한 항목만 보여지게</a:t>
            </a:r>
            <a:br>
              <a:rPr lang="en-US" altLang="ko-KR" sz="1400" dirty="0">
                <a:latin typeface="+mn-ea"/>
              </a:rPr>
            </a:br>
            <a:r>
              <a:rPr lang="ko-KR" altLang="en-US" sz="1400" dirty="0">
                <a:latin typeface="+mn-ea"/>
              </a:rPr>
              <a:t>되어있습니다</a:t>
            </a:r>
            <a:r>
              <a:rPr lang="en-US" altLang="ko-KR" sz="1400" dirty="0">
                <a:latin typeface="+mn-ea"/>
              </a:rPr>
              <a:t>.</a:t>
            </a:r>
            <a:br>
              <a:rPr lang="en-US" altLang="ko-KR" sz="1400" dirty="0">
                <a:latin typeface="+mn-ea"/>
              </a:rPr>
            </a:br>
            <a:br>
              <a:rPr lang="en-US" altLang="ko-KR" sz="1400" dirty="0">
                <a:latin typeface="+mn-ea"/>
              </a:rPr>
            </a:br>
            <a:r>
              <a:rPr lang="en-US" altLang="ko-KR" sz="1400" dirty="0">
                <a:latin typeface="+mn-ea"/>
              </a:rPr>
              <a:t>- </a:t>
            </a:r>
            <a:r>
              <a:rPr lang="ko-KR" altLang="en-US" sz="1400" dirty="0">
                <a:latin typeface="+mn-ea"/>
              </a:rPr>
              <a:t>총액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공단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보건소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본인부담 </a:t>
            </a:r>
            <a:br>
              <a:rPr lang="en-US" altLang="ko-KR" sz="1400" dirty="0">
                <a:latin typeface="+mn-ea"/>
              </a:rPr>
            </a:br>
            <a:r>
              <a:rPr lang="ko-KR" altLang="en-US" sz="1400" dirty="0">
                <a:latin typeface="+mn-ea"/>
              </a:rPr>
              <a:t>항목체크 후 저장을 하게 되면 자동 계산됩니다</a:t>
            </a:r>
            <a:br>
              <a:rPr lang="en-US" altLang="ko-KR" sz="1400" dirty="0">
                <a:latin typeface="+mn-ea"/>
              </a:rPr>
            </a:br>
            <a:r>
              <a:rPr lang="en-US" altLang="ko-KR" sz="1400" dirty="0">
                <a:latin typeface="+mn-ea"/>
              </a:rPr>
              <a:t>(</a:t>
            </a:r>
            <a:r>
              <a:rPr lang="ko-KR" altLang="en-US" sz="1400" dirty="0">
                <a:latin typeface="+mn-ea"/>
              </a:rPr>
              <a:t>참고용</a:t>
            </a:r>
            <a:r>
              <a:rPr lang="en-US" altLang="ko-KR" sz="1400" dirty="0">
                <a:latin typeface="+mn-ea"/>
              </a:rPr>
              <a:t>)</a:t>
            </a:r>
            <a:br>
              <a:rPr lang="en-US" altLang="ko-KR" sz="1400" dirty="0">
                <a:latin typeface="+mn-ea"/>
              </a:rPr>
            </a:br>
            <a:br>
              <a:rPr lang="en-US" altLang="ko-KR" sz="1400" dirty="0">
                <a:latin typeface="+mn-ea"/>
              </a:rPr>
            </a:br>
            <a:r>
              <a:rPr lang="en-US" altLang="ko-KR" sz="1400" dirty="0">
                <a:solidFill>
                  <a:srgbClr val="FF0000"/>
                </a:solidFill>
                <a:latin typeface="+mn-ea"/>
              </a:rPr>
              <a:t>※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</a:rPr>
              <a:t>분변잠혈검사에서</a:t>
            </a:r>
            <a:r>
              <a:rPr lang="ko-KR" altLang="en-US" sz="1400" dirty="0">
                <a:solidFill>
                  <a:srgbClr val="FF0000"/>
                </a:solidFill>
                <a:latin typeface="+mn-ea"/>
              </a:rPr>
              <a:t> 검사결과가 양성이고</a:t>
            </a:r>
            <a:br>
              <a:rPr lang="en-US" altLang="ko-KR" sz="1400" dirty="0">
                <a:solidFill>
                  <a:srgbClr val="FF0000"/>
                </a:solidFill>
                <a:latin typeface="+mn-ea"/>
              </a:rPr>
            </a:br>
            <a:r>
              <a:rPr lang="ko-KR" altLang="en-US" sz="1400" dirty="0">
                <a:solidFill>
                  <a:srgbClr val="FF0000"/>
                </a:solidFill>
                <a:latin typeface="+mn-ea"/>
              </a:rPr>
              <a:t>판정구분이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</a:rPr>
              <a:t>잠혈반응이</a:t>
            </a:r>
            <a:r>
              <a:rPr lang="ko-KR" altLang="en-US" sz="1400" dirty="0">
                <a:solidFill>
                  <a:srgbClr val="FF0000"/>
                </a:solidFill>
                <a:latin typeface="+mn-ea"/>
              </a:rPr>
              <a:t> 있음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</a:rPr>
              <a:t>일때만</a:t>
            </a:r>
            <a:br>
              <a:rPr lang="en-US" altLang="ko-KR" sz="1400" dirty="0">
                <a:solidFill>
                  <a:srgbClr val="FF0000"/>
                </a:solidFill>
                <a:latin typeface="+mn-ea"/>
              </a:rPr>
            </a:br>
            <a:r>
              <a:rPr lang="ko-KR" altLang="en-US" sz="1400" dirty="0">
                <a:solidFill>
                  <a:srgbClr val="FF0000"/>
                </a:solidFill>
                <a:latin typeface="+mn-ea"/>
              </a:rPr>
              <a:t>대장내시경이 가능합니다</a:t>
            </a:r>
            <a:r>
              <a:rPr lang="en-US" altLang="ko-KR" sz="1400" dirty="0">
                <a:solidFill>
                  <a:srgbClr val="FF0000"/>
                </a:solidFill>
                <a:latin typeface="+mn-ea"/>
              </a:rPr>
              <a:t>.</a:t>
            </a:r>
            <a:br>
              <a:rPr lang="en-US" altLang="ko-KR" sz="1400" dirty="0">
                <a:latin typeface="+mn-ea"/>
              </a:rPr>
            </a:br>
            <a:endParaRPr lang="en-US" altLang="ko-KR" sz="14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4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400" dirty="0">
              <a:latin typeface="+mn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38D0EE4-BF28-A31B-ABA0-2C4F33F8F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863" y="199177"/>
            <a:ext cx="5311414" cy="463519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AA8B30D-BDAE-7D27-1B8E-020604228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641" y="2181885"/>
            <a:ext cx="7117505" cy="4020533"/>
          </a:xfrm>
          <a:prstGeom prst="rect">
            <a:avLst/>
          </a:prstGeom>
        </p:spPr>
      </p:pic>
      <p:sp>
        <p:nvSpPr>
          <p:cNvPr id="2" name="Google Shape;247;p27">
            <a:extLst>
              <a:ext uri="{FF2B5EF4-FFF2-40B4-BE49-F238E27FC236}">
                <a16:creationId xmlns:a16="http://schemas.microsoft.com/office/drawing/2014/main" id="{86C02350-12E8-2616-B74E-3E1C1255150D}"/>
              </a:ext>
            </a:extLst>
          </p:cNvPr>
          <p:cNvSpPr txBox="1">
            <a:spLocks/>
          </p:cNvSpPr>
          <p:nvPr/>
        </p:nvSpPr>
        <p:spPr>
          <a:xfrm>
            <a:off x="0" y="-33594"/>
            <a:ext cx="2244221" cy="4607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7. </a:t>
            </a:r>
            <a:r>
              <a:rPr lang="ko-KR" altLang="en-US" sz="12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암검진</a:t>
            </a:r>
            <a:endParaRPr lang="ko-KR" altLang="en-US" sz="12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81449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1577" y="782446"/>
            <a:ext cx="5404823" cy="52601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3000" dirty="0"/>
              <a:t>7-5 </a:t>
            </a:r>
            <a:r>
              <a:rPr lang="ko-KR" altLang="en-US" sz="3000" dirty="0" err="1"/>
              <a:t>암검진</a:t>
            </a:r>
            <a:r>
              <a:rPr lang="ko-KR" altLang="en-US" sz="3000" dirty="0"/>
              <a:t> 유방암</a:t>
            </a:r>
            <a:br>
              <a:rPr lang="en-US" altLang="ko-KR" sz="2000" b="1" dirty="0"/>
            </a:br>
            <a:br>
              <a:rPr lang="en-US" altLang="ko-KR" sz="2000" b="1" dirty="0"/>
            </a:br>
            <a:r>
              <a:rPr lang="en-US" altLang="ko-KR" sz="1400" dirty="0">
                <a:latin typeface="+mn-ea"/>
              </a:rPr>
              <a:t>- </a:t>
            </a:r>
            <a:r>
              <a:rPr lang="ko-KR" altLang="en-US" sz="1400" b="1" dirty="0"/>
              <a:t>검사항목 </a:t>
            </a:r>
            <a:r>
              <a:rPr lang="en-US" altLang="ko-KR" sz="1400" b="1" dirty="0"/>
              <a:t>:   </a:t>
            </a:r>
            <a:r>
              <a:rPr lang="ko-KR" altLang="en-US" sz="1400" dirty="0"/>
              <a:t>유방암</a:t>
            </a:r>
            <a:br>
              <a:rPr lang="en-US" altLang="ko-KR" sz="1400" dirty="0"/>
            </a:br>
            <a:br>
              <a:rPr lang="en-US" altLang="ko-KR" sz="1400" dirty="0"/>
            </a:br>
            <a:r>
              <a:rPr lang="en-US" altLang="ko-KR" sz="1400" dirty="0">
                <a:latin typeface="+mn-ea"/>
              </a:rPr>
              <a:t>- </a:t>
            </a:r>
            <a:r>
              <a:rPr lang="ko-KR" altLang="en-US" sz="1400" dirty="0"/>
              <a:t>접수실에서 접수한 항목만 보여지게</a:t>
            </a:r>
            <a:br>
              <a:rPr lang="en-US" altLang="ko-KR" sz="1400" dirty="0"/>
            </a:br>
            <a:r>
              <a:rPr lang="ko-KR" altLang="en-US" sz="1400" dirty="0"/>
              <a:t>되어있습니다</a:t>
            </a:r>
            <a:r>
              <a:rPr lang="en-US" altLang="ko-KR" sz="1400" dirty="0"/>
              <a:t>.</a:t>
            </a:r>
            <a:br>
              <a:rPr lang="en-US" altLang="ko-KR" sz="1400" dirty="0"/>
            </a:br>
            <a:br>
              <a:rPr lang="en-US" altLang="ko-KR" sz="1400" dirty="0"/>
            </a:br>
            <a:r>
              <a:rPr lang="en-US" altLang="ko-KR" sz="1400" dirty="0">
                <a:latin typeface="+mn-ea"/>
              </a:rPr>
              <a:t>- </a:t>
            </a:r>
            <a:r>
              <a:rPr lang="ko-KR" altLang="en-US" sz="1400" dirty="0"/>
              <a:t>총액</a:t>
            </a:r>
            <a:r>
              <a:rPr lang="en-US" altLang="ko-KR" sz="1400" dirty="0"/>
              <a:t>, </a:t>
            </a:r>
            <a:r>
              <a:rPr lang="ko-KR" altLang="en-US" sz="1400" dirty="0"/>
              <a:t>공단</a:t>
            </a:r>
            <a:r>
              <a:rPr lang="en-US" altLang="ko-KR" sz="1400" dirty="0"/>
              <a:t>, </a:t>
            </a:r>
            <a:r>
              <a:rPr lang="ko-KR" altLang="en-US" sz="1400" dirty="0"/>
              <a:t>보건소</a:t>
            </a:r>
            <a:r>
              <a:rPr lang="en-US" altLang="ko-KR" sz="1400" dirty="0"/>
              <a:t>, </a:t>
            </a:r>
            <a:r>
              <a:rPr lang="ko-KR" altLang="en-US" sz="1400" dirty="0"/>
              <a:t>본인부담 </a:t>
            </a:r>
            <a:br>
              <a:rPr lang="en-US" altLang="ko-KR" sz="1400" dirty="0"/>
            </a:br>
            <a:r>
              <a:rPr lang="ko-KR" altLang="en-US" sz="1400" dirty="0"/>
              <a:t>항목체크 후 저장을 하게 되면 자동 계산됩니다</a:t>
            </a:r>
            <a:br>
              <a:rPr lang="en-US" altLang="ko-KR" sz="1400" dirty="0"/>
            </a:br>
            <a:r>
              <a:rPr lang="en-US" altLang="ko-KR" sz="1400" dirty="0"/>
              <a:t>(</a:t>
            </a:r>
            <a:r>
              <a:rPr lang="ko-KR" altLang="en-US" sz="1400" dirty="0"/>
              <a:t>참고용</a:t>
            </a:r>
            <a:r>
              <a:rPr lang="en-US" altLang="ko-KR" sz="1400" dirty="0"/>
              <a:t>)</a:t>
            </a:r>
            <a:br>
              <a:rPr lang="en-US" altLang="ko-KR" sz="1400" dirty="0"/>
            </a:br>
            <a:endParaRPr lang="en-US" altLang="ko-KR" sz="1400" dirty="0"/>
          </a:p>
          <a:p>
            <a:pPr marL="0" indent="0">
              <a:lnSpc>
                <a:spcPct val="150000"/>
              </a:lnSpc>
              <a:buNone/>
            </a:pPr>
            <a:br>
              <a:rPr lang="en-US" altLang="ko-KR" sz="1400" dirty="0"/>
            </a:br>
            <a:endParaRPr lang="en-US" altLang="ko-KR" sz="1400" dirty="0"/>
          </a:p>
          <a:p>
            <a:pPr>
              <a:lnSpc>
                <a:spcPct val="150000"/>
              </a:lnSpc>
            </a:pPr>
            <a:endParaRPr lang="en-US" altLang="ko-KR" sz="1400" dirty="0"/>
          </a:p>
          <a:p>
            <a:pPr>
              <a:lnSpc>
                <a:spcPct val="150000"/>
              </a:lnSpc>
            </a:pPr>
            <a:endParaRPr lang="en-US" altLang="ko-KR" sz="14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AD1F428-116B-1FA9-A31B-D34BF9516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383" y="389180"/>
            <a:ext cx="7582040" cy="5260182"/>
          </a:xfrm>
          <a:prstGeom prst="rect">
            <a:avLst/>
          </a:prstGeom>
        </p:spPr>
      </p:pic>
      <p:sp>
        <p:nvSpPr>
          <p:cNvPr id="2" name="Google Shape;247;p27">
            <a:extLst>
              <a:ext uri="{FF2B5EF4-FFF2-40B4-BE49-F238E27FC236}">
                <a16:creationId xmlns:a16="http://schemas.microsoft.com/office/drawing/2014/main" id="{B82036D5-0712-1C76-74DA-12BEF4758113}"/>
              </a:ext>
            </a:extLst>
          </p:cNvPr>
          <p:cNvSpPr txBox="1">
            <a:spLocks/>
          </p:cNvSpPr>
          <p:nvPr/>
        </p:nvSpPr>
        <p:spPr>
          <a:xfrm>
            <a:off x="0" y="-33594"/>
            <a:ext cx="2244221" cy="4607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7. </a:t>
            </a:r>
            <a:r>
              <a:rPr lang="ko-KR" altLang="en-US" sz="12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암검진</a:t>
            </a:r>
            <a:endParaRPr lang="ko-KR" altLang="en-US" sz="12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3684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76300-7E12-9CD7-783E-B99AB8785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4;p26">
            <a:extLst>
              <a:ext uri="{FF2B5EF4-FFF2-40B4-BE49-F238E27FC236}">
                <a16:creationId xmlns:a16="http://schemas.microsoft.com/office/drawing/2014/main" id="{2E913222-D2DA-F6DE-5245-956BBAD83B31}"/>
              </a:ext>
            </a:extLst>
          </p:cNvPr>
          <p:cNvSpPr txBox="1"/>
          <p:nvPr/>
        </p:nvSpPr>
        <p:spPr>
          <a:xfrm>
            <a:off x="675740" y="1531600"/>
            <a:ext cx="5126000" cy="37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altLang="ko" sz="1733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ko" altLang="en-US" sz="1733" b="1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국민 건강 보험 공단 </a:t>
            </a:r>
            <a:endParaRPr sz="1733" b="1" dirty="0"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marL="609585" indent="-414856">
              <a:buClr>
                <a:schemeClr val="dk2"/>
              </a:buClr>
              <a:buSzPts val="1300"/>
              <a:buFont typeface="Calibri"/>
              <a:buChar char="-"/>
            </a:pPr>
            <a:r>
              <a:rPr lang="ko" altLang="en-US" sz="1733" b="1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건강관리포털시스템 </a:t>
            </a:r>
            <a:endParaRPr sz="1733" b="1" dirty="0"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r>
              <a:rPr lang="en-US" altLang="ko" sz="2000" u="sng" dirty="0">
                <a:solidFill>
                  <a:schemeClr val="hlin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hlinkClick r:id="rId3"/>
              </a:rPr>
              <a:t>https://sis.nhis.or.kr/nxui/index.do</a:t>
            </a:r>
            <a:endParaRPr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건강관리포털 시스템에 </a:t>
            </a:r>
            <a:r>
              <a:rPr lang="ko" altLang="en-US" sz="16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로그인</a:t>
            </a:r>
            <a:r>
              <a:rPr lang="ko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을 하려면</a:t>
            </a:r>
            <a:endParaRPr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아이디</a:t>
            </a:r>
            <a:r>
              <a:rPr lang="en-US" altLang="ko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비밀번호</a:t>
            </a:r>
            <a:r>
              <a:rPr lang="en-US" altLang="ko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법인인증을 하셔야</a:t>
            </a:r>
            <a:endParaRPr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포털 사이트로 로그인 가능합니다</a:t>
            </a:r>
            <a:r>
              <a:rPr lang="en-US" altLang="ko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6" name="Google Shape;235;p26">
            <a:extLst>
              <a:ext uri="{FF2B5EF4-FFF2-40B4-BE49-F238E27FC236}">
                <a16:creationId xmlns:a16="http://schemas.microsoft.com/office/drawing/2014/main" id="{8D851A08-4F22-7B7D-06C8-28E5FF3A8989}"/>
              </a:ext>
            </a:extLst>
          </p:cNvPr>
          <p:cNvGrpSpPr/>
          <p:nvPr/>
        </p:nvGrpSpPr>
        <p:grpSpPr>
          <a:xfrm>
            <a:off x="5801740" y="427185"/>
            <a:ext cx="5469088" cy="5730533"/>
            <a:chOff x="4147949" y="415450"/>
            <a:chExt cx="4625413" cy="4297900"/>
          </a:xfrm>
        </p:grpSpPr>
        <p:pic>
          <p:nvPicPr>
            <p:cNvPr id="7" name="Google Shape;236;p26">
              <a:extLst>
                <a:ext uri="{FF2B5EF4-FFF2-40B4-BE49-F238E27FC236}">
                  <a16:creationId xmlns:a16="http://schemas.microsoft.com/office/drawing/2014/main" id="{D4BBB2FE-9698-D5BE-0226-CF7755F547E9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147949" y="415450"/>
              <a:ext cx="4625413" cy="4297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237;p26">
              <a:extLst>
                <a:ext uri="{FF2B5EF4-FFF2-40B4-BE49-F238E27FC236}">
                  <a16:creationId xmlns:a16="http://schemas.microsoft.com/office/drawing/2014/main" id="{BF1E1A62-A9D0-080E-A3AC-860F4C65E9DB}"/>
                </a:ext>
              </a:extLst>
            </p:cNvPr>
            <p:cNvSpPr/>
            <p:nvPr/>
          </p:nvSpPr>
          <p:spPr>
            <a:xfrm>
              <a:off x="4726725" y="2234625"/>
              <a:ext cx="849300" cy="2979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b="1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endParaRPr>
            </a:p>
          </p:txBody>
        </p:sp>
        <p:sp>
          <p:nvSpPr>
            <p:cNvPr id="9" name="Google Shape;238;p26">
              <a:extLst>
                <a:ext uri="{FF2B5EF4-FFF2-40B4-BE49-F238E27FC236}">
                  <a16:creationId xmlns:a16="http://schemas.microsoft.com/office/drawing/2014/main" id="{CA0908EB-A794-2E9A-6FE4-232383A39C30}"/>
                </a:ext>
              </a:extLst>
            </p:cNvPr>
            <p:cNvSpPr/>
            <p:nvPr/>
          </p:nvSpPr>
          <p:spPr>
            <a:xfrm>
              <a:off x="4663650" y="3075100"/>
              <a:ext cx="3704400" cy="7716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b="1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endParaRPr>
            </a:p>
          </p:txBody>
        </p:sp>
        <p:sp>
          <p:nvSpPr>
            <p:cNvPr id="11" name="Google Shape;239;p26">
              <a:extLst>
                <a:ext uri="{FF2B5EF4-FFF2-40B4-BE49-F238E27FC236}">
                  <a16:creationId xmlns:a16="http://schemas.microsoft.com/office/drawing/2014/main" id="{3B54C132-BC51-4944-1C95-13613EC218D8}"/>
                </a:ext>
              </a:extLst>
            </p:cNvPr>
            <p:cNvSpPr txBox="1"/>
            <p:nvPr/>
          </p:nvSpPr>
          <p:spPr>
            <a:xfrm>
              <a:off x="4514325" y="1942600"/>
              <a:ext cx="212400" cy="2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-US" altLang="ko" sz="1733" b="1">
                  <a:solidFill>
                    <a:schemeClr val="dk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/>
                  <a:sym typeface="Calibri"/>
                </a:rPr>
                <a:t>1</a:t>
              </a:r>
              <a:endParaRPr sz="1733" b="1">
                <a:solidFill>
                  <a:schemeClr val="dk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endParaRPr>
            </a:p>
          </p:txBody>
        </p:sp>
        <p:sp>
          <p:nvSpPr>
            <p:cNvPr id="13" name="Google Shape;240;p26">
              <a:extLst>
                <a:ext uri="{FF2B5EF4-FFF2-40B4-BE49-F238E27FC236}">
                  <a16:creationId xmlns:a16="http://schemas.microsoft.com/office/drawing/2014/main" id="{25BF0F9D-9CDC-1B28-34B0-F6EA08CA9D84}"/>
                </a:ext>
              </a:extLst>
            </p:cNvPr>
            <p:cNvSpPr txBox="1"/>
            <p:nvPr/>
          </p:nvSpPr>
          <p:spPr>
            <a:xfrm>
              <a:off x="4451250" y="2854900"/>
              <a:ext cx="212400" cy="2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-US" altLang="ko" sz="1733" b="1">
                  <a:solidFill>
                    <a:schemeClr val="dk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/>
                  <a:sym typeface="Calibri"/>
                </a:rPr>
                <a:t>2</a:t>
              </a:r>
              <a:endParaRPr sz="1733" b="1">
                <a:solidFill>
                  <a:schemeClr val="dk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endParaRPr>
            </a:p>
          </p:txBody>
        </p:sp>
        <p:sp>
          <p:nvSpPr>
            <p:cNvPr id="15" name="Google Shape;241;p26">
              <a:extLst>
                <a:ext uri="{FF2B5EF4-FFF2-40B4-BE49-F238E27FC236}">
                  <a16:creationId xmlns:a16="http://schemas.microsoft.com/office/drawing/2014/main" id="{D28AD013-8AF9-CE46-AB3C-1D09719280A6}"/>
                </a:ext>
              </a:extLst>
            </p:cNvPr>
            <p:cNvSpPr/>
            <p:nvPr/>
          </p:nvSpPr>
          <p:spPr>
            <a:xfrm>
              <a:off x="4632175" y="4027600"/>
              <a:ext cx="1290000" cy="4365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b="1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endParaRPr>
            </a:p>
          </p:txBody>
        </p:sp>
        <p:sp>
          <p:nvSpPr>
            <p:cNvPr id="23" name="Google Shape;242;p26">
              <a:extLst>
                <a:ext uri="{FF2B5EF4-FFF2-40B4-BE49-F238E27FC236}">
                  <a16:creationId xmlns:a16="http://schemas.microsoft.com/office/drawing/2014/main" id="{13355118-B13C-CD56-E6E0-1BC3FDEBC4B9}"/>
                </a:ext>
              </a:extLst>
            </p:cNvPr>
            <p:cNvSpPr txBox="1"/>
            <p:nvPr/>
          </p:nvSpPr>
          <p:spPr>
            <a:xfrm>
              <a:off x="4419775" y="3767200"/>
              <a:ext cx="212400" cy="2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-US" altLang="ko" sz="1733" b="1">
                  <a:solidFill>
                    <a:schemeClr val="dk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/>
                  <a:sym typeface="Calibri"/>
                </a:rPr>
                <a:t>3</a:t>
              </a:r>
              <a:endParaRPr sz="1733" b="1">
                <a:solidFill>
                  <a:schemeClr val="dk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endParaRPr>
            </a:p>
          </p:txBody>
        </p:sp>
      </p:grpSp>
      <p:sp>
        <p:nvSpPr>
          <p:cNvPr id="2" name="Google Shape;247;p27">
            <a:extLst>
              <a:ext uri="{FF2B5EF4-FFF2-40B4-BE49-F238E27FC236}">
                <a16:creationId xmlns:a16="http://schemas.microsoft.com/office/drawing/2014/main" id="{C096E895-73F9-D5F9-AB2B-857EEC07A2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3966" y="668291"/>
            <a:ext cx="7406864" cy="77149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algn="l"/>
            <a:r>
              <a:rPr lang="en-US" altLang="ko-KR" sz="3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1-1 </a:t>
            </a:r>
            <a:r>
              <a:rPr lang="ko-KR" altLang="en-US" sz="3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공단 로그인</a:t>
            </a:r>
            <a:endParaRPr sz="30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Google Shape;247;p27">
            <a:extLst>
              <a:ext uri="{FF2B5EF4-FFF2-40B4-BE49-F238E27FC236}">
                <a16:creationId xmlns:a16="http://schemas.microsoft.com/office/drawing/2014/main" id="{BE030EE6-4E3D-5954-7687-CD8F3AD9816E}"/>
              </a:ext>
            </a:extLst>
          </p:cNvPr>
          <p:cNvSpPr txBox="1">
            <a:spLocks/>
          </p:cNvSpPr>
          <p:nvPr/>
        </p:nvSpPr>
        <p:spPr>
          <a:xfrm>
            <a:off x="0" y="-33594"/>
            <a:ext cx="2244221" cy="4607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건강검진 계정</a:t>
            </a:r>
          </a:p>
        </p:txBody>
      </p:sp>
    </p:spTree>
    <p:extLst>
      <p:ext uri="{BB962C8B-B14F-4D97-AF65-F5344CB8AC3E}">
        <p14:creationId xmlns:p14="http://schemas.microsoft.com/office/powerpoint/2010/main" val="27564192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1577" y="782446"/>
            <a:ext cx="5404823" cy="52601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3000" dirty="0">
                <a:latin typeface="+mn-ea"/>
              </a:rPr>
              <a:t>7-6 </a:t>
            </a:r>
            <a:r>
              <a:rPr lang="ko-KR" altLang="en-US" sz="3000" dirty="0" err="1">
                <a:latin typeface="+mn-ea"/>
              </a:rPr>
              <a:t>암검진</a:t>
            </a:r>
            <a:r>
              <a:rPr lang="ko-KR" altLang="en-US" sz="3000" dirty="0">
                <a:latin typeface="+mn-ea"/>
              </a:rPr>
              <a:t> 자궁경부암</a:t>
            </a:r>
            <a:br>
              <a:rPr lang="en-US" altLang="ko-KR" sz="2000" dirty="0">
                <a:latin typeface="+mn-ea"/>
              </a:rPr>
            </a:br>
            <a:br>
              <a:rPr lang="en-US" altLang="ko-KR" sz="2000" dirty="0">
                <a:latin typeface="+mn-ea"/>
              </a:rPr>
            </a:br>
            <a:r>
              <a:rPr lang="en-US" altLang="ko-KR" sz="1400" dirty="0">
                <a:latin typeface="+mn-ea"/>
              </a:rPr>
              <a:t>- </a:t>
            </a:r>
            <a:r>
              <a:rPr lang="ko-KR" altLang="en-US" sz="1400" b="1" dirty="0">
                <a:latin typeface="+mn-ea"/>
              </a:rPr>
              <a:t>검사항목 </a:t>
            </a:r>
            <a:r>
              <a:rPr lang="en-US" altLang="ko-KR" sz="1400" b="1" dirty="0">
                <a:latin typeface="+mn-ea"/>
              </a:rPr>
              <a:t>:   </a:t>
            </a:r>
            <a:r>
              <a:rPr lang="ko-KR" altLang="en-US" sz="1400" dirty="0">
                <a:latin typeface="+mn-ea"/>
              </a:rPr>
              <a:t>자궁경부암</a:t>
            </a:r>
            <a:br>
              <a:rPr lang="en-US" altLang="ko-KR" sz="1400" dirty="0">
                <a:latin typeface="+mn-ea"/>
              </a:rPr>
            </a:br>
            <a:br>
              <a:rPr lang="en-US" altLang="ko-KR" sz="1400" dirty="0">
                <a:latin typeface="+mn-ea"/>
              </a:rPr>
            </a:br>
            <a:r>
              <a:rPr lang="en-US" altLang="ko-KR" sz="1400" dirty="0">
                <a:latin typeface="+mn-ea"/>
              </a:rPr>
              <a:t>- </a:t>
            </a:r>
            <a:r>
              <a:rPr lang="ko-KR" altLang="en-US" sz="1400" dirty="0">
                <a:latin typeface="+mn-ea"/>
              </a:rPr>
              <a:t>접수실에서 접수한 항목만 보여지게</a:t>
            </a:r>
            <a:br>
              <a:rPr lang="en-US" altLang="ko-KR" sz="1400" dirty="0">
                <a:latin typeface="+mn-ea"/>
              </a:rPr>
            </a:br>
            <a:r>
              <a:rPr lang="ko-KR" altLang="en-US" sz="1400" dirty="0">
                <a:latin typeface="+mn-ea"/>
              </a:rPr>
              <a:t>되어있습니다</a:t>
            </a:r>
            <a:r>
              <a:rPr lang="en-US" altLang="ko-KR" sz="1400" dirty="0">
                <a:latin typeface="+mn-ea"/>
              </a:rPr>
              <a:t>.</a:t>
            </a:r>
            <a:br>
              <a:rPr lang="en-US" altLang="ko-KR" sz="1400" dirty="0">
                <a:latin typeface="+mn-ea"/>
              </a:rPr>
            </a:br>
            <a:br>
              <a:rPr lang="en-US" altLang="ko-KR" sz="1400" dirty="0">
                <a:latin typeface="+mn-ea"/>
              </a:rPr>
            </a:br>
            <a:r>
              <a:rPr lang="en-US" altLang="ko-KR" sz="1400" dirty="0">
                <a:latin typeface="+mn-ea"/>
              </a:rPr>
              <a:t>- </a:t>
            </a:r>
            <a:r>
              <a:rPr lang="ko-KR" altLang="en-US" sz="1400" dirty="0">
                <a:latin typeface="+mn-ea"/>
              </a:rPr>
              <a:t>총액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공단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보건소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본인부담 </a:t>
            </a:r>
            <a:br>
              <a:rPr lang="en-US" altLang="ko-KR" sz="1400" dirty="0">
                <a:latin typeface="+mn-ea"/>
              </a:rPr>
            </a:br>
            <a:r>
              <a:rPr lang="ko-KR" altLang="en-US" sz="1400" dirty="0">
                <a:latin typeface="+mn-ea"/>
              </a:rPr>
              <a:t>항목체크 후 저장을 하게 되면 자동 계산됩니다</a:t>
            </a:r>
            <a:br>
              <a:rPr lang="en-US" altLang="ko-KR" sz="1400" dirty="0">
                <a:latin typeface="+mn-ea"/>
              </a:rPr>
            </a:br>
            <a:r>
              <a:rPr lang="en-US" altLang="ko-KR" sz="1400" dirty="0">
                <a:latin typeface="+mn-ea"/>
              </a:rPr>
              <a:t>(</a:t>
            </a:r>
            <a:r>
              <a:rPr lang="ko-KR" altLang="en-US" sz="1400" dirty="0">
                <a:latin typeface="+mn-ea"/>
              </a:rPr>
              <a:t>참고용</a:t>
            </a:r>
            <a:r>
              <a:rPr lang="en-US" altLang="ko-KR" sz="1400" dirty="0">
                <a:latin typeface="+mn-ea"/>
              </a:rPr>
              <a:t>)</a:t>
            </a:r>
            <a:br>
              <a:rPr lang="en-US" altLang="ko-KR" sz="1400" dirty="0">
                <a:latin typeface="+mn-ea"/>
              </a:rPr>
            </a:br>
            <a:endParaRPr lang="en-US" altLang="ko-KR" sz="1400" dirty="0">
              <a:latin typeface="+mn-ea"/>
            </a:endParaRPr>
          </a:p>
          <a:p>
            <a:pPr>
              <a:lnSpc>
                <a:spcPct val="150000"/>
              </a:lnSpc>
            </a:pPr>
            <a:br>
              <a:rPr lang="en-US" altLang="ko-KR" sz="1400" dirty="0">
                <a:latin typeface="+mn-ea"/>
              </a:rPr>
            </a:br>
            <a:endParaRPr lang="en-US" altLang="ko-KR" sz="14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4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400" dirty="0">
              <a:latin typeface="+mn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0CAD28D-478E-8FC3-8CD2-C51081CC4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479" y="416459"/>
            <a:ext cx="7614944" cy="4843604"/>
          </a:xfrm>
          <a:prstGeom prst="rect">
            <a:avLst/>
          </a:prstGeom>
        </p:spPr>
      </p:pic>
      <p:sp>
        <p:nvSpPr>
          <p:cNvPr id="2" name="Google Shape;247;p27">
            <a:extLst>
              <a:ext uri="{FF2B5EF4-FFF2-40B4-BE49-F238E27FC236}">
                <a16:creationId xmlns:a16="http://schemas.microsoft.com/office/drawing/2014/main" id="{E26BD4AC-270E-5B92-96F2-76C819BE3AE6}"/>
              </a:ext>
            </a:extLst>
          </p:cNvPr>
          <p:cNvSpPr txBox="1">
            <a:spLocks/>
          </p:cNvSpPr>
          <p:nvPr/>
        </p:nvSpPr>
        <p:spPr>
          <a:xfrm>
            <a:off x="0" y="-33594"/>
            <a:ext cx="2244221" cy="4607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7. </a:t>
            </a:r>
            <a:r>
              <a:rPr lang="ko-KR" altLang="en-US" sz="12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암검진</a:t>
            </a:r>
            <a:endParaRPr lang="ko-KR" altLang="en-US" sz="12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75197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1577" y="782446"/>
            <a:ext cx="5404823" cy="526018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sz="3000" dirty="0">
                <a:latin typeface="+mn-ea"/>
              </a:rPr>
              <a:t>7-7 </a:t>
            </a:r>
            <a:r>
              <a:rPr lang="ko-KR" altLang="en-US" sz="3000" dirty="0" err="1">
                <a:latin typeface="+mn-ea"/>
              </a:rPr>
              <a:t>암검진</a:t>
            </a:r>
            <a:r>
              <a:rPr lang="ko-KR" altLang="en-US" sz="3000" dirty="0">
                <a:latin typeface="+mn-ea"/>
              </a:rPr>
              <a:t> 폐암</a:t>
            </a:r>
            <a:br>
              <a:rPr lang="en-US" altLang="ko-KR" sz="2000" dirty="0">
                <a:latin typeface="+mn-ea"/>
              </a:rPr>
            </a:br>
            <a:br>
              <a:rPr lang="en-US" altLang="ko-KR" sz="2000" b="1" dirty="0">
                <a:latin typeface="+mn-ea"/>
              </a:rPr>
            </a:br>
            <a:r>
              <a:rPr lang="en-US" altLang="ko-KR" sz="1500" dirty="0">
                <a:latin typeface="+mn-ea"/>
              </a:rPr>
              <a:t>- </a:t>
            </a:r>
            <a:r>
              <a:rPr lang="ko-KR" altLang="en-US" sz="1500" b="1" dirty="0">
                <a:latin typeface="+mn-ea"/>
              </a:rPr>
              <a:t>검사항목 </a:t>
            </a:r>
            <a:r>
              <a:rPr lang="en-US" altLang="ko-KR" sz="1500" b="1" dirty="0">
                <a:latin typeface="+mn-ea"/>
              </a:rPr>
              <a:t>: </a:t>
            </a:r>
            <a:r>
              <a:rPr lang="ko-KR" altLang="en-US" sz="1500" dirty="0">
                <a:latin typeface="+mn-ea"/>
              </a:rPr>
              <a:t>폐암</a:t>
            </a:r>
            <a:br>
              <a:rPr lang="en-US" altLang="ko-KR" sz="1500" dirty="0">
                <a:latin typeface="+mn-ea"/>
              </a:rPr>
            </a:br>
            <a:br>
              <a:rPr lang="en-US" altLang="ko-KR" sz="1500" dirty="0">
                <a:latin typeface="+mn-ea"/>
              </a:rPr>
            </a:br>
            <a:r>
              <a:rPr lang="en-US" altLang="ko-KR" sz="1500" dirty="0">
                <a:latin typeface="+mn-ea"/>
              </a:rPr>
              <a:t>- </a:t>
            </a:r>
            <a:r>
              <a:rPr lang="ko-KR" altLang="en-US" sz="1500" dirty="0">
                <a:latin typeface="+mn-ea"/>
              </a:rPr>
              <a:t>접수실에서 접수한 항목만 보여지게</a:t>
            </a:r>
            <a:br>
              <a:rPr lang="en-US" altLang="ko-KR" sz="1500" dirty="0">
                <a:latin typeface="+mn-ea"/>
              </a:rPr>
            </a:br>
            <a:r>
              <a:rPr lang="ko-KR" altLang="en-US" sz="1500" dirty="0">
                <a:latin typeface="+mn-ea"/>
              </a:rPr>
              <a:t>되어있습니다</a:t>
            </a:r>
            <a:r>
              <a:rPr lang="en-US" altLang="ko-KR" sz="1500" dirty="0">
                <a:latin typeface="+mn-ea"/>
              </a:rPr>
              <a:t>.</a:t>
            </a:r>
            <a:br>
              <a:rPr lang="en-US" altLang="ko-KR" sz="1500" dirty="0">
                <a:latin typeface="+mn-ea"/>
              </a:rPr>
            </a:br>
            <a:br>
              <a:rPr lang="en-US" altLang="ko-KR" sz="1500" dirty="0">
                <a:latin typeface="+mn-ea"/>
              </a:rPr>
            </a:br>
            <a:r>
              <a:rPr lang="en-US" altLang="ko-KR" sz="1500" dirty="0">
                <a:latin typeface="+mn-ea"/>
              </a:rPr>
              <a:t>- </a:t>
            </a:r>
            <a:r>
              <a:rPr lang="ko-KR" altLang="en-US" sz="1500" dirty="0">
                <a:latin typeface="+mn-ea"/>
              </a:rPr>
              <a:t>총액</a:t>
            </a:r>
            <a:r>
              <a:rPr lang="en-US" altLang="ko-KR" sz="1500" dirty="0">
                <a:latin typeface="+mn-ea"/>
              </a:rPr>
              <a:t>, </a:t>
            </a:r>
            <a:r>
              <a:rPr lang="ko-KR" altLang="en-US" sz="1500" dirty="0">
                <a:latin typeface="+mn-ea"/>
              </a:rPr>
              <a:t>공단</a:t>
            </a:r>
            <a:r>
              <a:rPr lang="en-US" altLang="ko-KR" sz="1500" dirty="0">
                <a:latin typeface="+mn-ea"/>
              </a:rPr>
              <a:t>, </a:t>
            </a:r>
            <a:r>
              <a:rPr lang="ko-KR" altLang="en-US" sz="1500" dirty="0">
                <a:latin typeface="+mn-ea"/>
              </a:rPr>
              <a:t>보건소</a:t>
            </a:r>
            <a:r>
              <a:rPr lang="en-US" altLang="ko-KR" sz="1500" dirty="0">
                <a:latin typeface="+mn-ea"/>
              </a:rPr>
              <a:t>, </a:t>
            </a:r>
            <a:r>
              <a:rPr lang="ko-KR" altLang="en-US" sz="1500" dirty="0">
                <a:latin typeface="+mn-ea"/>
              </a:rPr>
              <a:t>본인부담 </a:t>
            </a:r>
            <a:br>
              <a:rPr lang="en-US" altLang="ko-KR" sz="1500" dirty="0">
                <a:latin typeface="+mn-ea"/>
              </a:rPr>
            </a:br>
            <a:r>
              <a:rPr lang="ko-KR" altLang="en-US" sz="1500" dirty="0">
                <a:latin typeface="+mn-ea"/>
              </a:rPr>
              <a:t>항목체크 후 저장을 하게 되면 자동 계산됩니다</a:t>
            </a:r>
            <a:br>
              <a:rPr lang="en-US" altLang="ko-KR" sz="1500" dirty="0">
                <a:latin typeface="+mn-ea"/>
              </a:rPr>
            </a:br>
            <a:r>
              <a:rPr lang="en-US" altLang="ko-KR" sz="1500" dirty="0">
                <a:latin typeface="+mn-ea"/>
              </a:rPr>
              <a:t>(</a:t>
            </a:r>
            <a:r>
              <a:rPr lang="ko-KR" altLang="en-US" sz="1500" dirty="0">
                <a:latin typeface="+mn-ea"/>
              </a:rPr>
              <a:t>참고용</a:t>
            </a:r>
            <a:r>
              <a:rPr lang="en-US" altLang="ko-KR" sz="1500" dirty="0">
                <a:latin typeface="+mn-ea"/>
              </a:rPr>
              <a:t>)</a:t>
            </a:r>
            <a:br>
              <a:rPr lang="en-US" altLang="ko-KR" sz="1500" dirty="0">
                <a:latin typeface="+mn-ea"/>
              </a:rPr>
            </a:br>
            <a:br>
              <a:rPr lang="en-US" altLang="ko-KR" sz="1500" dirty="0">
                <a:latin typeface="+mn-ea"/>
              </a:rPr>
            </a:br>
            <a:r>
              <a:rPr lang="en-US" altLang="ko-KR" sz="1500" dirty="0">
                <a:solidFill>
                  <a:srgbClr val="FF0000"/>
                </a:solidFill>
                <a:latin typeface="+mn-ea"/>
              </a:rPr>
              <a:t>- </a:t>
            </a:r>
            <a:r>
              <a:rPr lang="ko-KR" altLang="en-US" sz="1500" dirty="0" err="1">
                <a:solidFill>
                  <a:srgbClr val="FF0000"/>
                </a:solidFill>
                <a:latin typeface="+mn-ea"/>
              </a:rPr>
              <a:t>저선량흉부</a:t>
            </a:r>
            <a:r>
              <a:rPr lang="en-US" altLang="ko-KR" sz="1500" dirty="0">
                <a:solidFill>
                  <a:srgbClr val="FF0000"/>
                </a:solidFill>
                <a:latin typeface="+mn-ea"/>
              </a:rPr>
              <a:t>CT</a:t>
            </a:r>
            <a:r>
              <a:rPr lang="ko-KR" altLang="en-US" sz="1500" dirty="0">
                <a:solidFill>
                  <a:srgbClr val="FF0000"/>
                </a:solidFill>
                <a:latin typeface="+mn-ea"/>
              </a:rPr>
              <a:t>검사의 검사결과 값이 입력되고</a:t>
            </a:r>
            <a:br>
              <a:rPr lang="en-US" altLang="ko-KR" sz="1500" dirty="0">
                <a:solidFill>
                  <a:srgbClr val="FF0000"/>
                </a:solidFill>
                <a:latin typeface="+mn-ea"/>
              </a:rPr>
            </a:br>
            <a:r>
              <a:rPr lang="ko-KR" altLang="en-US" sz="1500" dirty="0">
                <a:solidFill>
                  <a:srgbClr val="FF0000"/>
                </a:solidFill>
                <a:latin typeface="+mn-ea"/>
              </a:rPr>
              <a:t>판정구분이 입력되면 사후결과상담을</a:t>
            </a:r>
            <a:br>
              <a:rPr lang="en-US" altLang="ko-KR" sz="1500" dirty="0">
                <a:solidFill>
                  <a:srgbClr val="FF0000"/>
                </a:solidFill>
                <a:latin typeface="+mn-ea"/>
              </a:rPr>
            </a:br>
            <a:r>
              <a:rPr lang="ko-KR" altLang="en-US" sz="1500" dirty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1500" dirty="0" err="1">
                <a:solidFill>
                  <a:srgbClr val="FF0000"/>
                </a:solidFill>
                <a:latin typeface="+mn-ea"/>
              </a:rPr>
              <a:t>입력하실수</a:t>
            </a:r>
            <a:r>
              <a:rPr lang="ko-KR" altLang="en-US" sz="1500" dirty="0">
                <a:solidFill>
                  <a:srgbClr val="FF0000"/>
                </a:solidFill>
                <a:latin typeface="+mn-ea"/>
              </a:rPr>
              <a:t> 있습니다</a:t>
            </a:r>
            <a:r>
              <a:rPr lang="en-US" altLang="ko-KR" sz="1500" dirty="0">
                <a:solidFill>
                  <a:srgbClr val="FF0000"/>
                </a:solidFill>
                <a:latin typeface="+mn-ea"/>
              </a:rPr>
              <a:t>.</a:t>
            </a:r>
            <a:br>
              <a:rPr lang="en-US" altLang="ko-KR" sz="1400" dirty="0">
                <a:latin typeface="+mn-ea"/>
              </a:rPr>
            </a:br>
            <a:br>
              <a:rPr lang="en-US" altLang="ko-KR" sz="1400" dirty="0">
                <a:latin typeface="+mn-ea"/>
              </a:rPr>
            </a:br>
            <a:endParaRPr lang="en-US" altLang="ko-KR" sz="14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4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400" dirty="0">
              <a:latin typeface="+mn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97BB427-567C-5594-22EA-5101A0F1B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452" y="224109"/>
            <a:ext cx="7124229" cy="374050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65A656E-143F-895B-724A-DFAF5BA87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899" y="2328485"/>
            <a:ext cx="7376782" cy="3915553"/>
          </a:xfrm>
          <a:prstGeom prst="rect">
            <a:avLst/>
          </a:prstGeom>
        </p:spPr>
      </p:pic>
      <p:sp>
        <p:nvSpPr>
          <p:cNvPr id="2" name="Google Shape;247;p27">
            <a:extLst>
              <a:ext uri="{FF2B5EF4-FFF2-40B4-BE49-F238E27FC236}">
                <a16:creationId xmlns:a16="http://schemas.microsoft.com/office/drawing/2014/main" id="{7BE773F8-6D0A-4D99-A573-6DF325CF815C}"/>
              </a:ext>
            </a:extLst>
          </p:cNvPr>
          <p:cNvSpPr txBox="1">
            <a:spLocks/>
          </p:cNvSpPr>
          <p:nvPr/>
        </p:nvSpPr>
        <p:spPr>
          <a:xfrm>
            <a:off x="0" y="-33594"/>
            <a:ext cx="2244221" cy="4607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7. </a:t>
            </a:r>
            <a:r>
              <a:rPr lang="ko-KR" altLang="en-US" sz="12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암검진</a:t>
            </a:r>
            <a:endParaRPr lang="ko-KR" altLang="en-US" sz="12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8527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04775" y="2069093"/>
            <a:ext cx="7328120" cy="462141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1600" b="1" dirty="0">
                <a:latin typeface="+mn-ea"/>
              </a:rPr>
              <a:t>8-1. </a:t>
            </a:r>
            <a:r>
              <a:rPr lang="ko-KR" altLang="en-US" sz="1600" b="1" dirty="0">
                <a:latin typeface="+mn-ea"/>
              </a:rPr>
              <a:t>불러오기</a:t>
            </a:r>
            <a:r>
              <a:rPr lang="ko-KR" altLang="en-US" sz="1400" b="1" dirty="0">
                <a:latin typeface="+mn-ea"/>
              </a:rPr>
              <a:t> </a:t>
            </a:r>
            <a:r>
              <a:rPr lang="en-US" altLang="ko-KR" sz="1400" dirty="0">
                <a:latin typeface="+mn-ea"/>
              </a:rPr>
              <a:t>– </a:t>
            </a:r>
            <a:r>
              <a:rPr lang="ko-KR" altLang="en-US" sz="1400" dirty="0" err="1">
                <a:latin typeface="+mn-ea"/>
              </a:rPr>
              <a:t>테블릿</a:t>
            </a:r>
            <a:r>
              <a:rPr lang="ko-KR" altLang="en-US" sz="1400" dirty="0">
                <a:latin typeface="+mn-ea"/>
              </a:rPr>
              <a:t> </a:t>
            </a:r>
            <a:r>
              <a:rPr lang="en-US" altLang="ko-KR" sz="1400" dirty="0">
                <a:latin typeface="+mn-ea"/>
              </a:rPr>
              <a:t>PC</a:t>
            </a:r>
            <a:r>
              <a:rPr lang="ko-KR" altLang="en-US" sz="1400" dirty="0">
                <a:latin typeface="+mn-ea"/>
              </a:rPr>
              <a:t>에 등록입력 한 문진표를 불러옵니다</a:t>
            </a:r>
            <a:r>
              <a:rPr lang="en-US" altLang="ko-KR" sz="1400" dirty="0">
                <a:latin typeface="+mn-ea"/>
              </a:rPr>
              <a:t>.</a:t>
            </a:r>
            <a:br>
              <a:rPr lang="en-US" altLang="ko" sz="1400" dirty="0">
                <a:latin typeface="+mn-ea"/>
              </a:rPr>
            </a:br>
            <a:r>
              <a:rPr lang="en-US" altLang="ko" sz="1400" dirty="0">
                <a:latin typeface="+mn-ea"/>
              </a:rPr>
              <a:t> </a:t>
            </a:r>
            <a:r>
              <a:rPr lang="en-US" altLang="ko-KR" sz="1400" dirty="0">
                <a:latin typeface="+mn-ea"/>
              </a:rPr>
              <a:t>- </a:t>
            </a:r>
            <a:r>
              <a:rPr lang="ko-KR" altLang="en-US" sz="1400" dirty="0">
                <a:latin typeface="+mn-ea"/>
              </a:rPr>
              <a:t>일반검진 </a:t>
            </a:r>
            <a:r>
              <a:rPr lang="ko-KR" altLang="en-US" sz="1400" dirty="0" err="1">
                <a:latin typeface="+mn-ea"/>
              </a:rPr>
              <a:t>문진표</a:t>
            </a:r>
            <a:br>
              <a:rPr lang="ko-KR" altLang="en-US" sz="1400" dirty="0">
                <a:latin typeface="+mn-ea"/>
              </a:rPr>
            </a:br>
            <a:r>
              <a:rPr lang="ko-KR" altLang="en-US" sz="1400" dirty="0">
                <a:latin typeface="+mn-ea"/>
              </a:rPr>
              <a:t> </a:t>
            </a:r>
            <a:r>
              <a:rPr lang="en-US" altLang="ko-KR" sz="1400" dirty="0">
                <a:latin typeface="+mn-ea"/>
              </a:rPr>
              <a:t>- </a:t>
            </a:r>
            <a:r>
              <a:rPr lang="ko-KR" altLang="en-US" sz="1400" dirty="0">
                <a:latin typeface="+mn-ea"/>
              </a:rPr>
              <a:t>일반검진 검사 항목</a:t>
            </a:r>
            <a:br>
              <a:rPr lang="ko-KR" altLang="en-US" sz="1400" dirty="0">
                <a:latin typeface="+mn-ea"/>
              </a:rPr>
            </a:br>
            <a:r>
              <a:rPr lang="ko-KR" altLang="en-US" sz="1400" dirty="0">
                <a:latin typeface="+mn-ea"/>
              </a:rPr>
              <a:t> </a:t>
            </a:r>
            <a:r>
              <a:rPr lang="en-US" altLang="ko-KR" sz="1400" dirty="0">
                <a:latin typeface="+mn-ea"/>
              </a:rPr>
              <a:t>- </a:t>
            </a:r>
            <a:r>
              <a:rPr lang="ko-KR" altLang="en-US" sz="1400" dirty="0">
                <a:latin typeface="+mn-ea"/>
              </a:rPr>
              <a:t>추가검진</a:t>
            </a:r>
            <a:r>
              <a:rPr lang="en-US" altLang="ko-KR" sz="1400" dirty="0">
                <a:latin typeface="+mn-ea"/>
              </a:rPr>
              <a:t>(</a:t>
            </a:r>
            <a:r>
              <a:rPr lang="ko-KR" altLang="en-US" sz="1400" dirty="0">
                <a:latin typeface="+mn-ea"/>
              </a:rPr>
              <a:t>정신건강검사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인지기능장애</a:t>
            </a:r>
            <a:r>
              <a:rPr lang="en-US" altLang="ko-KR" sz="1400" dirty="0">
                <a:latin typeface="+mn-ea"/>
              </a:rPr>
              <a:t>)   </a:t>
            </a:r>
            <a:br>
              <a:rPr lang="en-US" altLang="ko-KR" sz="1400" dirty="0">
                <a:latin typeface="+mn-ea"/>
              </a:rPr>
            </a:br>
            <a:r>
              <a:rPr lang="en-US" altLang="ko-KR" sz="1400" dirty="0">
                <a:latin typeface="+mn-ea"/>
              </a:rPr>
              <a:t> - </a:t>
            </a:r>
            <a:r>
              <a:rPr lang="ko-KR" altLang="en-US" sz="1400" dirty="0">
                <a:latin typeface="+mn-ea"/>
              </a:rPr>
              <a:t>생활습관</a:t>
            </a:r>
            <a:r>
              <a:rPr lang="en-US" altLang="ko-KR" sz="1400" dirty="0">
                <a:latin typeface="+mn-ea"/>
              </a:rPr>
              <a:t>(</a:t>
            </a:r>
            <a:r>
              <a:rPr lang="ko-KR" altLang="en-US" sz="1400" dirty="0">
                <a:latin typeface="+mn-ea"/>
              </a:rPr>
              <a:t>흡연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음주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운동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영양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비만</a:t>
            </a:r>
            <a:r>
              <a:rPr lang="en-US" altLang="ko-KR" sz="1400" dirty="0">
                <a:latin typeface="+mn-ea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400" dirty="0">
                <a:latin typeface="+mn-ea"/>
              </a:rPr>
              <a:t>  ※ </a:t>
            </a:r>
            <a:r>
              <a:rPr lang="ko-KR" altLang="en-US" sz="1400" dirty="0">
                <a:latin typeface="+mn-ea"/>
              </a:rPr>
              <a:t>불러오는 방법은 해당 탭 페이지 기준으로 불러오게 되어있습니다</a:t>
            </a:r>
            <a:r>
              <a:rPr lang="en-US" altLang="ko-KR" sz="1400" dirty="0">
                <a:latin typeface="+mn-ea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600" b="1" dirty="0">
                <a:latin typeface="+mn-ea"/>
              </a:rPr>
              <a:t>8-2. Web</a:t>
            </a:r>
            <a:r>
              <a:rPr lang="ko-KR" altLang="en-US" sz="1600" b="1" dirty="0" err="1">
                <a:latin typeface="+mn-ea"/>
              </a:rPr>
              <a:t>문진표</a:t>
            </a:r>
            <a:r>
              <a:rPr lang="ko-KR" altLang="en-US" sz="1600" b="1" dirty="0">
                <a:latin typeface="+mn-ea"/>
              </a:rPr>
              <a:t> 불러오기 </a:t>
            </a:r>
            <a:endParaRPr lang="en-US" altLang="ko-KR" sz="1600" b="1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400" dirty="0">
                <a:latin typeface="+mn-ea"/>
              </a:rPr>
              <a:t> </a:t>
            </a:r>
            <a:r>
              <a:rPr lang="en-US" altLang="ko-KR" sz="1400" dirty="0">
                <a:latin typeface="+mn-ea"/>
              </a:rPr>
              <a:t>- </a:t>
            </a:r>
            <a:r>
              <a:rPr lang="ko-KR" altLang="en-US" sz="1400" dirty="0">
                <a:latin typeface="+mn-ea"/>
              </a:rPr>
              <a:t>공단 </a:t>
            </a:r>
            <a:r>
              <a:rPr lang="en-US" altLang="ko-KR" sz="1400" dirty="0">
                <a:latin typeface="+mn-ea"/>
              </a:rPr>
              <a:t>API </a:t>
            </a:r>
            <a:r>
              <a:rPr lang="ko-KR" altLang="en-US" sz="1400" dirty="0">
                <a:latin typeface="+mn-ea"/>
              </a:rPr>
              <a:t>를 사용하여 공단에 작성한 문진표를 불러옵니다</a:t>
            </a:r>
            <a:r>
              <a:rPr lang="en-US" altLang="ko-KR" sz="1400" dirty="0">
                <a:latin typeface="+mn-ea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400" dirty="0">
                <a:latin typeface="+mn-ea"/>
              </a:rPr>
              <a:t>( </a:t>
            </a:r>
            <a:r>
              <a:rPr lang="ko-KR" altLang="en-US" sz="1400" dirty="0">
                <a:latin typeface="+mn-ea"/>
              </a:rPr>
              <a:t>공단에 등록한 </a:t>
            </a:r>
            <a:r>
              <a:rPr lang="en-US" altLang="ko-KR" sz="1400" dirty="0">
                <a:latin typeface="+mn-ea"/>
              </a:rPr>
              <a:t>PIN</a:t>
            </a:r>
            <a:r>
              <a:rPr lang="ko-KR" altLang="en-US" sz="1400" dirty="0">
                <a:latin typeface="+mn-ea"/>
              </a:rPr>
              <a:t>번호 </a:t>
            </a:r>
            <a:r>
              <a:rPr lang="en-US" altLang="ko-KR" sz="1400" dirty="0">
                <a:latin typeface="+mn-ea"/>
              </a:rPr>
              <a:t>4</a:t>
            </a:r>
            <a:r>
              <a:rPr lang="ko-KR" altLang="en-US" sz="1400" dirty="0">
                <a:latin typeface="+mn-ea"/>
              </a:rPr>
              <a:t>자리 필요</a:t>
            </a:r>
            <a:r>
              <a:rPr lang="en-US" altLang="ko-KR" sz="1400" dirty="0">
                <a:latin typeface="+mn-ea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600" b="1" dirty="0">
                <a:latin typeface="+mn-ea"/>
              </a:rPr>
              <a:t>8-3. </a:t>
            </a:r>
            <a:r>
              <a:rPr lang="ko-KR" altLang="en-US" sz="1600" b="1" dirty="0">
                <a:latin typeface="+mn-ea"/>
              </a:rPr>
              <a:t>저장 </a:t>
            </a:r>
            <a:r>
              <a:rPr lang="en-US" altLang="ko-KR" sz="1400" dirty="0">
                <a:latin typeface="+mn-ea"/>
              </a:rPr>
              <a:t>– </a:t>
            </a:r>
            <a:r>
              <a:rPr lang="ko-KR" altLang="en-US" sz="1400" dirty="0">
                <a:latin typeface="+mn-ea"/>
              </a:rPr>
              <a:t>임시 저장 버튼</a:t>
            </a:r>
            <a:endParaRPr lang="en-US" altLang="ko-KR" sz="1400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600" b="1" dirty="0">
                <a:latin typeface="+mn-ea"/>
              </a:rPr>
              <a:t>8-4. </a:t>
            </a:r>
            <a:r>
              <a:rPr lang="ko-KR" altLang="en-US" sz="1600" b="1" dirty="0">
                <a:latin typeface="+mn-ea"/>
              </a:rPr>
              <a:t>결과확정 </a:t>
            </a:r>
            <a:r>
              <a:rPr lang="en-US" altLang="ko-KR" sz="1400" dirty="0">
                <a:latin typeface="+mn-ea"/>
              </a:rPr>
              <a:t>– </a:t>
            </a:r>
            <a:r>
              <a:rPr lang="ko-KR" altLang="en-US" sz="1400" dirty="0">
                <a:latin typeface="+mn-ea"/>
              </a:rPr>
              <a:t>입력 된 데이터를 확정 단계로 만드는 최종 저장 버튼</a:t>
            </a:r>
            <a:br>
              <a:rPr lang="en-US" altLang="ko-KR" sz="1400" dirty="0">
                <a:latin typeface="+mn-ea"/>
              </a:rPr>
            </a:br>
            <a:r>
              <a:rPr lang="en-US" altLang="ko-KR" sz="1400" dirty="0">
                <a:latin typeface="+mn-ea"/>
              </a:rPr>
              <a:t>(</a:t>
            </a:r>
            <a:r>
              <a:rPr lang="ko-KR" altLang="en-US" sz="1400" dirty="0">
                <a:latin typeface="+mn-ea"/>
              </a:rPr>
              <a:t>결과확정을 해야 파일 연계 및 파일 생성이 가능합니다</a:t>
            </a:r>
            <a:r>
              <a:rPr lang="en-US" altLang="ko-KR" sz="1400" dirty="0">
                <a:latin typeface="+mn-ea"/>
              </a:rPr>
              <a:t>)</a:t>
            </a:r>
            <a:endParaRPr lang="ko-KR" altLang="en-US" sz="14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ko-KR" altLang="en-US" sz="14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400" b="1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1400" dirty="0">
              <a:latin typeface="+mn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8826668-61D6-0355-2F7E-EB6E7517C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971" y="605890"/>
            <a:ext cx="5991225" cy="40005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9E031D4-0353-662A-5D7A-605824888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971" y="1005940"/>
            <a:ext cx="1933575" cy="476250"/>
          </a:xfrm>
          <a:prstGeom prst="rect">
            <a:avLst/>
          </a:prstGeom>
        </p:spPr>
      </p:pic>
      <p:sp>
        <p:nvSpPr>
          <p:cNvPr id="7" name="Google Shape;269;p28">
            <a:extLst>
              <a:ext uri="{FF2B5EF4-FFF2-40B4-BE49-F238E27FC236}">
                <a16:creationId xmlns:a16="http://schemas.microsoft.com/office/drawing/2014/main" id="{4D60B1D6-CBF5-AA0E-6536-448AA674BC2F}"/>
              </a:ext>
            </a:extLst>
          </p:cNvPr>
          <p:cNvSpPr txBox="1"/>
          <p:nvPr/>
        </p:nvSpPr>
        <p:spPr>
          <a:xfrm>
            <a:off x="5217481" y="883459"/>
            <a:ext cx="363406" cy="44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ko-KR" altLang="en-US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②</a:t>
            </a:r>
            <a:r>
              <a:rPr lang="en-US" altLang="ko-KR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	</a:t>
            </a:r>
            <a:endParaRPr sz="1733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9" name="Google Shape;269;p28">
            <a:extLst>
              <a:ext uri="{FF2B5EF4-FFF2-40B4-BE49-F238E27FC236}">
                <a16:creationId xmlns:a16="http://schemas.microsoft.com/office/drawing/2014/main" id="{8EB4B6B0-4CFC-03A9-29B5-A069192994A6}"/>
              </a:ext>
            </a:extLst>
          </p:cNvPr>
          <p:cNvSpPr txBox="1"/>
          <p:nvPr/>
        </p:nvSpPr>
        <p:spPr>
          <a:xfrm>
            <a:off x="6848164" y="374712"/>
            <a:ext cx="363406" cy="44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ko-KR" altLang="en-US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④</a:t>
            </a:r>
            <a:endParaRPr sz="1733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10" name="Google Shape;269;p28">
            <a:extLst>
              <a:ext uri="{FF2B5EF4-FFF2-40B4-BE49-F238E27FC236}">
                <a16:creationId xmlns:a16="http://schemas.microsoft.com/office/drawing/2014/main" id="{B2E3B16C-BE39-8DD2-DCB0-03F4BB0D6146}"/>
              </a:ext>
            </a:extLst>
          </p:cNvPr>
          <p:cNvSpPr txBox="1"/>
          <p:nvPr/>
        </p:nvSpPr>
        <p:spPr>
          <a:xfrm>
            <a:off x="7763984" y="365290"/>
            <a:ext cx="363406" cy="44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ko-KR" altLang="en-US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⑤</a:t>
            </a:r>
            <a:r>
              <a:rPr lang="en-US" altLang="ko-KR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	</a:t>
            </a:r>
            <a:endParaRPr sz="1733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11" name="Google Shape;269;p28">
            <a:extLst>
              <a:ext uri="{FF2B5EF4-FFF2-40B4-BE49-F238E27FC236}">
                <a16:creationId xmlns:a16="http://schemas.microsoft.com/office/drawing/2014/main" id="{827D5181-E286-5F7B-8C97-D34C62FD3E24}"/>
              </a:ext>
            </a:extLst>
          </p:cNvPr>
          <p:cNvSpPr txBox="1"/>
          <p:nvPr/>
        </p:nvSpPr>
        <p:spPr>
          <a:xfrm>
            <a:off x="8428443" y="355476"/>
            <a:ext cx="363406" cy="44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ko-KR" altLang="en-US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⑥</a:t>
            </a:r>
            <a:r>
              <a:rPr lang="en-US" altLang="ko-KR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	</a:t>
            </a:r>
            <a:endParaRPr sz="1733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12" name="Google Shape;269;p28">
            <a:extLst>
              <a:ext uri="{FF2B5EF4-FFF2-40B4-BE49-F238E27FC236}">
                <a16:creationId xmlns:a16="http://schemas.microsoft.com/office/drawing/2014/main" id="{BAE8F5F8-E2FB-EA55-4BC4-2B129023B49C}"/>
              </a:ext>
            </a:extLst>
          </p:cNvPr>
          <p:cNvSpPr txBox="1"/>
          <p:nvPr/>
        </p:nvSpPr>
        <p:spPr>
          <a:xfrm>
            <a:off x="5035778" y="360927"/>
            <a:ext cx="363406" cy="44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ko-KR" altLang="en-US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①</a:t>
            </a:r>
            <a:endParaRPr sz="1733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13" name="Google Shape;269;p28">
            <a:extLst>
              <a:ext uri="{FF2B5EF4-FFF2-40B4-BE49-F238E27FC236}">
                <a16:creationId xmlns:a16="http://schemas.microsoft.com/office/drawing/2014/main" id="{3A2C9FED-18AF-C16E-A22A-A0E2BFE71D5D}"/>
              </a:ext>
            </a:extLst>
          </p:cNvPr>
          <p:cNvSpPr txBox="1"/>
          <p:nvPr/>
        </p:nvSpPr>
        <p:spPr>
          <a:xfrm>
            <a:off x="6192758" y="374712"/>
            <a:ext cx="363406" cy="44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ko-KR" altLang="en-US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③</a:t>
            </a:r>
            <a:r>
              <a:rPr lang="en-US" altLang="ko-KR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	</a:t>
            </a:r>
            <a:endParaRPr sz="1733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22" name="내용 개체 틀 2">
            <a:extLst>
              <a:ext uri="{FF2B5EF4-FFF2-40B4-BE49-F238E27FC236}">
                <a16:creationId xmlns:a16="http://schemas.microsoft.com/office/drawing/2014/main" id="{A48D726A-A5B6-B508-2589-C391DCC7EF3F}"/>
              </a:ext>
            </a:extLst>
          </p:cNvPr>
          <p:cNvSpPr txBox="1">
            <a:spLocks/>
          </p:cNvSpPr>
          <p:nvPr/>
        </p:nvSpPr>
        <p:spPr>
          <a:xfrm>
            <a:off x="191381" y="825150"/>
            <a:ext cx="5209609" cy="6729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Char char="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 3" pitchFamily="18" charset="2"/>
              <a:buChar char="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3" pitchFamily="18" charset="2"/>
              <a:buChar char="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 3" pitchFamily="18" charset="2"/>
              <a:buChar char="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SzPct val="90000"/>
              <a:buFont typeface="Wingdings 3" pitchFamily="18" charset="2"/>
              <a:buChar char="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3000" dirty="0"/>
              <a:t>8 </a:t>
            </a:r>
            <a:r>
              <a:rPr lang="ko-KR" altLang="en-US" sz="3000" dirty="0"/>
              <a:t>부가기능설명</a:t>
            </a:r>
          </a:p>
          <a:p>
            <a:pPr>
              <a:lnSpc>
                <a:spcPct val="150000"/>
              </a:lnSpc>
            </a:pPr>
            <a:endParaRPr lang="ko-KR" altLang="en-US" sz="1200" dirty="0"/>
          </a:p>
          <a:p>
            <a:pPr>
              <a:lnSpc>
                <a:spcPct val="150000"/>
              </a:lnSpc>
            </a:pPr>
            <a:endParaRPr lang="en-US" altLang="ko-KR" sz="2000" b="1" dirty="0"/>
          </a:p>
          <a:p>
            <a:pPr marL="0" indent="0">
              <a:lnSpc>
                <a:spcPct val="150000"/>
              </a:lnSpc>
              <a:buFont typeface="Wingdings 3" pitchFamily="18" charset="2"/>
              <a:buNone/>
            </a:pPr>
            <a:endParaRPr lang="en-US" altLang="ko-KR" sz="1200" dirty="0"/>
          </a:p>
        </p:txBody>
      </p:sp>
      <p:sp>
        <p:nvSpPr>
          <p:cNvPr id="23" name="내용 개체 틀 2">
            <a:extLst>
              <a:ext uri="{FF2B5EF4-FFF2-40B4-BE49-F238E27FC236}">
                <a16:creationId xmlns:a16="http://schemas.microsoft.com/office/drawing/2014/main" id="{A91FAF3A-A164-F063-B797-C504D52876BC}"/>
              </a:ext>
            </a:extLst>
          </p:cNvPr>
          <p:cNvSpPr txBox="1">
            <a:spLocks/>
          </p:cNvSpPr>
          <p:nvPr/>
        </p:nvSpPr>
        <p:spPr>
          <a:xfrm>
            <a:off x="6237837" y="2029672"/>
            <a:ext cx="5849387" cy="3888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Char char="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 3" pitchFamily="18" charset="2"/>
              <a:buChar char="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3" pitchFamily="18" charset="2"/>
              <a:buChar char="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 3" pitchFamily="18" charset="2"/>
              <a:buChar char="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SzPct val="90000"/>
              <a:buFont typeface="Wingdings 3" pitchFamily="18" charset="2"/>
              <a:buChar char="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3" pitchFamily="18" charset="2"/>
              <a:buNone/>
            </a:pPr>
            <a:r>
              <a:rPr lang="en-US" altLang="ko-KR" sz="1600" b="1" dirty="0"/>
              <a:t>8-5. </a:t>
            </a:r>
            <a:r>
              <a:rPr lang="ko-KR" altLang="en-US" sz="1600" b="1" dirty="0"/>
              <a:t>코드등록  </a:t>
            </a:r>
            <a:r>
              <a:rPr lang="en-US" altLang="ko-KR" sz="1400" dirty="0"/>
              <a:t>- </a:t>
            </a:r>
            <a:r>
              <a:rPr lang="ko-KR" altLang="en-US" sz="1400" dirty="0"/>
              <a:t>해당 질환에 맞게 코드와 문구를 저장하는 코드등록</a:t>
            </a:r>
            <a:endParaRPr lang="en-US" altLang="ko-KR" sz="1400" dirty="0"/>
          </a:p>
          <a:p>
            <a:pPr marL="0" indent="0">
              <a:lnSpc>
                <a:spcPct val="150000"/>
              </a:lnSpc>
              <a:buFont typeface="Wingdings 3" pitchFamily="18" charset="2"/>
              <a:buNone/>
            </a:pPr>
            <a:r>
              <a:rPr lang="en-US" altLang="ko-KR" sz="1600" b="1" dirty="0"/>
              <a:t>8-6. </a:t>
            </a:r>
            <a:r>
              <a:rPr lang="ko-KR" altLang="en-US" sz="1600" b="1" dirty="0"/>
              <a:t>맵핑  </a:t>
            </a:r>
            <a:r>
              <a:rPr lang="en-US" altLang="ko-KR" sz="1400" dirty="0"/>
              <a:t>- </a:t>
            </a:r>
            <a:r>
              <a:rPr lang="ko-KR" altLang="en-US" sz="1400" dirty="0"/>
              <a:t>건강검진 검사 코드를 연결 작업하는 곳</a:t>
            </a:r>
            <a:endParaRPr lang="en-US" altLang="ko-KR" sz="1400" dirty="0"/>
          </a:p>
          <a:p>
            <a:pPr marL="0" indent="0">
              <a:lnSpc>
                <a:spcPct val="150000"/>
              </a:lnSpc>
              <a:buFont typeface="Wingdings 3" pitchFamily="18" charset="2"/>
              <a:buNone/>
            </a:pPr>
            <a:r>
              <a:rPr lang="en-US" altLang="ko-KR" sz="1600" b="1" dirty="0"/>
              <a:t>8-7. </a:t>
            </a:r>
            <a:r>
              <a:rPr lang="ko-KR" altLang="en-US" sz="1600" b="1" dirty="0"/>
              <a:t>삭제 </a:t>
            </a:r>
            <a:r>
              <a:rPr lang="en-US" altLang="ko-KR" sz="1400" dirty="0"/>
              <a:t>- </a:t>
            </a:r>
            <a:r>
              <a:rPr lang="ko-KR" altLang="en-US" sz="1400" dirty="0"/>
              <a:t>작성된 검사 항목 삭제</a:t>
            </a:r>
            <a:endParaRPr lang="en-US" altLang="ko-KR" sz="1400" dirty="0"/>
          </a:p>
        </p:txBody>
      </p:sp>
      <p:sp>
        <p:nvSpPr>
          <p:cNvPr id="24" name="Google Shape;269;p28">
            <a:extLst>
              <a:ext uri="{FF2B5EF4-FFF2-40B4-BE49-F238E27FC236}">
                <a16:creationId xmlns:a16="http://schemas.microsoft.com/office/drawing/2014/main" id="{21C82A91-51FC-0ED0-CCBE-10189F21046E}"/>
              </a:ext>
            </a:extLst>
          </p:cNvPr>
          <p:cNvSpPr txBox="1"/>
          <p:nvPr/>
        </p:nvSpPr>
        <p:spPr>
          <a:xfrm>
            <a:off x="9139664" y="359808"/>
            <a:ext cx="363406" cy="44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ko-KR" altLang="en-US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⑦</a:t>
            </a:r>
            <a:r>
              <a:rPr lang="en-US" altLang="ko-KR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	</a:t>
            </a:r>
            <a:endParaRPr sz="1733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27" name="Google Shape;247;p27">
            <a:extLst>
              <a:ext uri="{FF2B5EF4-FFF2-40B4-BE49-F238E27FC236}">
                <a16:creationId xmlns:a16="http://schemas.microsoft.com/office/drawing/2014/main" id="{8AFC88A0-2F09-149E-0FB3-F0B72B29F667}"/>
              </a:ext>
            </a:extLst>
          </p:cNvPr>
          <p:cNvSpPr txBox="1">
            <a:spLocks/>
          </p:cNvSpPr>
          <p:nvPr/>
        </p:nvSpPr>
        <p:spPr>
          <a:xfrm>
            <a:off x="0" y="-33594"/>
            <a:ext cx="2244221" cy="4607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8. </a:t>
            </a: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부가기능설명</a:t>
            </a:r>
          </a:p>
        </p:txBody>
      </p:sp>
    </p:spTree>
    <p:extLst>
      <p:ext uri="{BB962C8B-B14F-4D97-AF65-F5344CB8AC3E}">
        <p14:creationId xmlns:p14="http://schemas.microsoft.com/office/powerpoint/2010/main" val="4207495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171449" y="1761299"/>
            <a:ext cx="5991224" cy="472873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1600" b="1" dirty="0"/>
              <a:t>8-1. </a:t>
            </a:r>
            <a:r>
              <a:rPr lang="ko-KR" altLang="en-US" sz="1600" b="1" dirty="0"/>
              <a:t>불러오기 </a:t>
            </a:r>
            <a:r>
              <a:rPr lang="en-US" altLang="ko-KR" sz="1600" dirty="0"/>
              <a:t>– </a:t>
            </a:r>
            <a:r>
              <a:rPr lang="ko-KR" altLang="en-US" sz="1400" dirty="0" err="1"/>
              <a:t>테블릿</a:t>
            </a:r>
            <a:r>
              <a:rPr lang="ko-KR" altLang="en-US" sz="1400" dirty="0"/>
              <a:t> </a:t>
            </a:r>
            <a:r>
              <a:rPr lang="en-US" altLang="ko-KR" sz="1400" dirty="0"/>
              <a:t>PC</a:t>
            </a:r>
            <a:r>
              <a:rPr lang="ko-KR" altLang="en-US" sz="1400" dirty="0"/>
              <a:t>에 등록입력 한 문진표를 불러옵니다</a:t>
            </a:r>
            <a:r>
              <a:rPr lang="en-US" altLang="ko-KR" sz="1400" dirty="0"/>
              <a:t>.</a:t>
            </a:r>
            <a:br>
              <a:rPr lang="en-US" altLang="ko" sz="1400" dirty="0"/>
            </a:br>
            <a:r>
              <a:rPr lang="en-US" altLang="ko" sz="1400" dirty="0"/>
              <a:t> </a:t>
            </a:r>
            <a:r>
              <a:rPr lang="en-US" altLang="ko-KR" sz="1400" dirty="0"/>
              <a:t>- </a:t>
            </a:r>
            <a:r>
              <a:rPr lang="ko-KR" altLang="en-US" sz="1400" dirty="0"/>
              <a:t>일반검진 </a:t>
            </a:r>
            <a:r>
              <a:rPr lang="ko-KR" altLang="en-US" sz="1400" dirty="0" err="1"/>
              <a:t>문진표</a:t>
            </a:r>
            <a:br>
              <a:rPr lang="ko-KR" altLang="en-US" sz="1400" dirty="0"/>
            </a:br>
            <a:r>
              <a:rPr lang="ko-KR" altLang="en-US" sz="1400" dirty="0"/>
              <a:t> </a:t>
            </a:r>
            <a:r>
              <a:rPr lang="en-US" altLang="ko-KR" sz="1400" dirty="0"/>
              <a:t>- </a:t>
            </a:r>
            <a:r>
              <a:rPr lang="ko-KR" altLang="en-US" sz="1400" dirty="0"/>
              <a:t>일반검진 검사 항목</a:t>
            </a:r>
            <a:br>
              <a:rPr lang="ko-KR" altLang="en-US" sz="1400" dirty="0"/>
            </a:br>
            <a:r>
              <a:rPr lang="ko-KR" altLang="en-US" sz="1400" dirty="0"/>
              <a:t> </a:t>
            </a:r>
            <a:r>
              <a:rPr lang="en-US" altLang="ko-KR" sz="1400" dirty="0"/>
              <a:t>- </a:t>
            </a:r>
            <a:r>
              <a:rPr lang="ko-KR" altLang="en-US" sz="1400" dirty="0"/>
              <a:t>추가검진</a:t>
            </a:r>
            <a:r>
              <a:rPr lang="en-US" altLang="ko-KR" sz="1400" dirty="0"/>
              <a:t>(</a:t>
            </a:r>
            <a:r>
              <a:rPr lang="ko-KR" altLang="en-US" sz="1400" dirty="0"/>
              <a:t>정신건강검사</a:t>
            </a:r>
            <a:r>
              <a:rPr lang="en-US" altLang="ko-KR" sz="1400" dirty="0"/>
              <a:t>, </a:t>
            </a:r>
            <a:r>
              <a:rPr lang="ko-KR" altLang="en-US" sz="1400" dirty="0"/>
              <a:t>인지기능장애</a:t>
            </a:r>
            <a:r>
              <a:rPr lang="en-US" altLang="ko-KR" sz="1400" dirty="0"/>
              <a:t>)   </a:t>
            </a:r>
            <a:br>
              <a:rPr lang="en-US" altLang="ko-KR" sz="1400" dirty="0"/>
            </a:br>
            <a:r>
              <a:rPr lang="en-US" altLang="ko-KR" sz="1400" dirty="0"/>
              <a:t> - </a:t>
            </a:r>
            <a:r>
              <a:rPr lang="ko-KR" altLang="en-US" sz="1400" dirty="0"/>
              <a:t>생활습관</a:t>
            </a:r>
            <a:r>
              <a:rPr lang="en-US" altLang="ko-KR" sz="1400" dirty="0"/>
              <a:t>(</a:t>
            </a:r>
            <a:r>
              <a:rPr lang="ko-KR" altLang="en-US" sz="1400" dirty="0"/>
              <a:t>흡연</a:t>
            </a:r>
            <a:r>
              <a:rPr lang="en-US" altLang="ko-KR" sz="1400" dirty="0"/>
              <a:t>, </a:t>
            </a:r>
            <a:r>
              <a:rPr lang="ko-KR" altLang="en-US" sz="1400" dirty="0"/>
              <a:t>음주</a:t>
            </a:r>
            <a:r>
              <a:rPr lang="en-US" altLang="ko-KR" sz="1400" dirty="0"/>
              <a:t>, </a:t>
            </a:r>
            <a:r>
              <a:rPr lang="ko-KR" altLang="en-US" sz="1400" dirty="0"/>
              <a:t>운동</a:t>
            </a:r>
            <a:r>
              <a:rPr lang="en-US" altLang="ko-KR" sz="1400" dirty="0"/>
              <a:t>, </a:t>
            </a:r>
            <a:r>
              <a:rPr lang="ko-KR" altLang="en-US" sz="1400" dirty="0"/>
              <a:t>영양</a:t>
            </a:r>
            <a:r>
              <a:rPr lang="en-US" altLang="ko-KR" sz="1400" dirty="0"/>
              <a:t>, </a:t>
            </a:r>
            <a:r>
              <a:rPr lang="ko-KR" altLang="en-US" sz="1400" dirty="0"/>
              <a:t>비만</a:t>
            </a:r>
            <a:r>
              <a:rPr lang="en-US" altLang="ko-KR" sz="1400" dirty="0"/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200" dirty="0"/>
              <a:t>  </a:t>
            </a:r>
            <a:r>
              <a:rPr lang="en-US" altLang="ko-KR" sz="1200" dirty="0">
                <a:solidFill>
                  <a:srgbClr val="FF0000"/>
                </a:solidFill>
              </a:rPr>
              <a:t>※ </a:t>
            </a:r>
            <a:r>
              <a:rPr lang="ko-KR" altLang="en-US" sz="1200" dirty="0">
                <a:solidFill>
                  <a:srgbClr val="FF0000"/>
                </a:solidFill>
              </a:rPr>
              <a:t>불러오는 방법은 해당 탭 페이지 기준으로 불러오게 되어있습니다</a:t>
            </a:r>
            <a:r>
              <a:rPr lang="en-US" altLang="ko-KR" sz="1200" dirty="0">
                <a:solidFill>
                  <a:srgbClr val="FF0000"/>
                </a:solidFill>
              </a:rPr>
              <a:t>.</a:t>
            </a:r>
            <a:br>
              <a:rPr lang="en-US" altLang="ko-KR" sz="1400" dirty="0"/>
            </a:br>
            <a:endParaRPr lang="en-US" altLang="ko-KR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600" b="1" dirty="0"/>
              <a:t>8-2. Web</a:t>
            </a:r>
            <a:r>
              <a:rPr lang="ko-KR" altLang="en-US" sz="1600" b="1" dirty="0" err="1"/>
              <a:t>문진표</a:t>
            </a:r>
            <a:r>
              <a:rPr lang="ko-KR" altLang="en-US" sz="1600" b="1" dirty="0"/>
              <a:t> 불러오기 </a:t>
            </a:r>
            <a:endParaRPr lang="en-US" altLang="ko-KR" sz="1600" b="1" dirty="0"/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400" dirty="0"/>
              <a:t> </a:t>
            </a:r>
            <a:r>
              <a:rPr lang="en-US" altLang="ko-KR" sz="1400" dirty="0"/>
              <a:t>- </a:t>
            </a:r>
            <a:r>
              <a:rPr lang="ko-KR" altLang="en-US" sz="1400" dirty="0"/>
              <a:t>공단 </a:t>
            </a:r>
            <a:r>
              <a:rPr lang="en-US" altLang="ko-KR" sz="1400" dirty="0"/>
              <a:t>API </a:t>
            </a:r>
            <a:r>
              <a:rPr lang="ko-KR" altLang="en-US" sz="1400" dirty="0"/>
              <a:t>를 사용하여 공단에 작성한 문진표를 불러옵니다</a:t>
            </a:r>
            <a:r>
              <a:rPr lang="en-US" altLang="ko-KR" sz="1400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400" dirty="0"/>
              <a:t>( </a:t>
            </a:r>
            <a:r>
              <a:rPr lang="ko-KR" altLang="en-US" sz="1400" dirty="0"/>
              <a:t>공단에 등록한 </a:t>
            </a:r>
            <a:r>
              <a:rPr lang="en-US" altLang="ko-KR" sz="1400" dirty="0"/>
              <a:t>PIN</a:t>
            </a:r>
            <a:r>
              <a:rPr lang="ko-KR" altLang="en-US" sz="1400" dirty="0"/>
              <a:t>번호 </a:t>
            </a:r>
            <a:r>
              <a:rPr lang="en-US" altLang="ko-KR" sz="1400" dirty="0"/>
              <a:t>4</a:t>
            </a:r>
            <a:r>
              <a:rPr lang="ko-KR" altLang="en-US" sz="1400" dirty="0"/>
              <a:t>자리 필요</a:t>
            </a:r>
            <a:r>
              <a:rPr lang="en-US" altLang="ko-KR" sz="1400" dirty="0"/>
              <a:t>)</a:t>
            </a:r>
          </a:p>
          <a:p>
            <a:pPr>
              <a:lnSpc>
                <a:spcPct val="150000"/>
              </a:lnSpc>
            </a:pPr>
            <a:endParaRPr lang="en-US" altLang="ko-KR" sz="20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ko-KR" sz="20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ko-KR" sz="12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3F94A91-E6AC-C3B4-8D3C-13D0B3F4A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21" y="1907873"/>
            <a:ext cx="5827532" cy="381000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2EB54BA7-8E0F-0754-80FA-669AE6E81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581" y="2677563"/>
            <a:ext cx="4438650" cy="1704975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81D36C01-58BF-4669-0537-D5C4C580F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512" y="612406"/>
            <a:ext cx="5991225" cy="40005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89F0F0F1-B596-50FA-AD9F-2D8E112EC5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022" y="1017017"/>
            <a:ext cx="1933575" cy="476250"/>
          </a:xfrm>
          <a:prstGeom prst="rect">
            <a:avLst/>
          </a:prstGeom>
        </p:spPr>
      </p:pic>
      <p:sp>
        <p:nvSpPr>
          <p:cNvPr id="5" name="Google Shape;269;p28">
            <a:extLst>
              <a:ext uri="{FF2B5EF4-FFF2-40B4-BE49-F238E27FC236}">
                <a16:creationId xmlns:a16="http://schemas.microsoft.com/office/drawing/2014/main" id="{59FB87AA-EB17-D515-5218-3010F646510B}"/>
              </a:ext>
            </a:extLst>
          </p:cNvPr>
          <p:cNvSpPr txBox="1"/>
          <p:nvPr/>
        </p:nvSpPr>
        <p:spPr>
          <a:xfrm>
            <a:off x="55809" y="412101"/>
            <a:ext cx="363406" cy="44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ko-KR" altLang="en-US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①</a:t>
            </a:r>
            <a:endParaRPr sz="1733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7" name="Google Shape;269;p28">
            <a:extLst>
              <a:ext uri="{FF2B5EF4-FFF2-40B4-BE49-F238E27FC236}">
                <a16:creationId xmlns:a16="http://schemas.microsoft.com/office/drawing/2014/main" id="{5C8AAD15-5051-C419-3E00-DA5B21DB6E2F}"/>
              </a:ext>
            </a:extLst>
          </p:cNvPr>
          <p:cNvSpPr txBox="1"/>
          <p:nvPr/>
        </p:nvSpPr>
        <p:spPr>
          <a:xfrm>
            <a:off x="1673885" y="977049"/>
            <a:ext cx="363406" cy="44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ko-KR" altLang="en-US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②</a:t>
            </a:r>
            <a:r>
              <a:rPr lang="en-US" altLang="ko-KR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	</a:t>
            </a:r>
            <a:endParaRPr sz="1733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9" name="Google Shape;247;p27">
            <a:extLst>
              <a:ext uri="{FF2B5EF4-FFF2-40B4-BE49-F238E27FC236}">
                <a16:creationId xmlns:a16="http://schemas.microsoft.com/office/drawing/2014/main" id="{1E2D4CD9-7689-D01F-4A62-6EEE372A46A0}"/>
              </a:ext>
            </a:extLst>
          </p:cNvPr>
          <p:cNvSpPr txBox="1">
            <a:spLocks/>
          </p:cNvSpPr>
          <p:nvPr/>
        </p:nvSpPr>
        <p:spPr>
          <a:xfrm>
            <a:off x="0" y="-33594"/>
            <a:ext cx="2244221" cy="4607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8. </a:t>
            </a: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부가기능설명</a:t>
            </a:r>
          </a:p>
        </p:txBody>
      </p:sp>
    </p:spTree>
    <p:extLst>
      <p:ext uri="{BB962C8B-B14F-4D97-AF65-F5344CB8AC3E}">
        <p14:creationId xmlns:p14="http://schemas.microsoft.com/office/powerpoint/2010/main" val="1749286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7211182" y="733424"/>
            <a:ext cx="5155854" cy="55292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3000" dirty="0">
                <a:latin typeface="+mn-ea"/>
              </a:rPr>
              <a:t>8-5 </a:t>
            </a:r>
            <a:r>
              <a:rPr lang="ko-KR" altLang="en-US" sz="3000" dirty="0">
                <a:latin typeface="+mn-ea"/>
              </a:rPr>
              <a:t>코드등록</a:t>
            </a:r>
            <a:br>
              <a:rPr lang="en-US" altLang="ko-KR" sz="2000" b="1" dirty="0">
                <a:latin typeface="+mn-ea"/>
              </a:rPr>
            </a:br>
            <a:br>
              <a:rPr lang="en-US" altLang="ko-KR" sz="2000" b="1" dirty="0">
                <a:latin typeface="+mn-ea"/>
              </a:rPr>
            </a:br>
            <a:r>
              <a:rPr lang="ko-KR" altLang="en-US" sz="1400" dirty="0">
                <a:latin typeface="+mn-ea"/>
              </a:rPr>
              <a:t>해당 질환에 맞게 코드와 문구를 저장하는 기초코드 등록</a:t>
            </a:r>
            <a:br>
              <a:rPr lang="en-US" altLang="ko-KR" sz="1400" dirty="0">
                <a:latin typeface="+mn-ea"/>
              </a:rPr>
            </a:br>
            <a:br>
              <a:rPr lang="en-US" altLang="ko-KR" sz="1400" dirty="0">
                <a:latin typeface="+mn-ea"/>
              </a:rPr>
            </a:br>
            <a:r>
              <a:rPr lang="en-US" altLang="ko-KR" sz="1400" dirty="0">
                <a:latin typeface="+mn-ea"/>
              </a:rPr>
              <a:t>1. </a:t>
            </a:r>
            <a:r>
              <a:rPr lang="ko-KR" altLang="en-US" sz="1400" dirty="0">
                <a:latin typeface="+mn-ea"/>
              </a:rPr>
              <a:t>검진 구분 선택</a:t>
            </a:r>
            <a:br>
              <a:rPr lang="en-US" altLang="ko-KR" sz="1400" dirty="0">
                <a:latin typeface="+mn-ea"/>
              </a:rPr>
            </a:br>
            <a:r>
              <a:rPr lang="en-US" altLang="ko-KR" sz="1400" dirty="0">
                <a:latin typeface="+mn-ea"/>
              </a:rPr>
              <a:t>2. </a:t>
            </a:r>
            <a:r>
              <a:rPr lang="ko-KR" altLang="en-US" sz="1400" dirty="0">
                <a:latin typeface="+mn-ea"/>
              </a:rPr>
              <a:t>입력 할 구분 선택</a:t>
            </a:r>
            <a:br>
              <a:rPr lang="en-US" altLang="ko-KR" sz="1400" dirty="0">
                <a:latin typeface="+mn-ea"/>
              </a:rPr>
            </a:br>
            <a:r>
              <a:rPr lang="en-US" altLang="ko-KR" sz="1400" dirty="0">
                <a:latin typeface="+mn-ea"/>
              </a:rPr>
              <a:t>3. </a:t>
            </a:r>
            <a:r>
              <a:rPr lang="ko-KR" altLang="en-US" sz="1400" dirty="0">
                <a:latin typeface="+mn-ea"/>
              </a:rPr>
              <a:t>해당 커스텀 코드 입력 후</a:t>
            </a:r>
            <a:br>
              <a:rPr lang="en-US" altLang="ko-KR" sz="1400" dirty="0">
                <a:latin typeface="+mn-ea"/>
              </a:rPr>
            </a:br>
            <a:r>
              <a:rPr lang="en-US" altLang="ko-KR" sz="1400" dirty="0">
                <a:latin typeface="+mn-ea"/>
              </a:rPr>
              <a:t>4. </a:t>
            </a:r>
            <a:r>
              <a:rPr lang="ko-KR" altLang="en-US" sz="1400" dirty="0">
                <a:latin typeface="+mn-ea"/>
              </a:rPr>
              <a:t>명칭에 문구를 입력합니다</a:t>
            </a:r>
            <a:r>
              <a:rPr lang="en-US" altLang="ko-KR" sz="1400" dirty="0">
                <a:latin typeface="+mn-ea"/>
              </a:rPr>
              <a:t>. </a:t>
            </a:r>
            <a:br>
              <a:rPr lang="en-US" altLang="ko-KR" sz="1400" dirty="0">
                <a:latin typeface="+mn-ea"/>
              </a:rPr>
            </a:br>
            <a:br>
              <a:rPr lang="en-US" altLang="ko-KR" sz="1400" dirty="0">
                <a:latin typeface="+mn-ea"/>
              </a:rPr>
            </a:br>
            <a:r>
              <a:rPr lang="en-US" altLang="ko-KR" sz="1200" dirty="0">
                <a:solidFill>
                  <a:srgbClr val="FF0000"/>
                </a:solidFill>
                <a:latin typeface="+mn-ea"/>
              </a:rPr>
              <a:t>Ex) </a:t>
            </a:r>
            <a:r>
              <a:rPr lang="ko-KR" altLang="en-US" sz="1200" b="1" dirty="0" err="1">
                <a:solidFill>
                  <a:srgbClr val="FF0000"/>
                </a:solidFill>
                <a:latin typeface="+mn-ea"/>
              </a:rPr>
              <a:t>별모양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</a:rPr>
              <a:t> 버튼</a:t>
            </a:r>
            <a:r>
              <a:rPr lang="ko-KR" altLang="en-US" sz="1200" dirty="0">
                <a:solidFill>
                  <a:srgbClr val="FF0000"/>
                </a:solidFill>
                <a:latin typeface="+mn-ea"/>
              </a:rPr>
              <a:t>을 누르게 되면 해당 </a:t>
            </a:r>
            <a:br>
              <a:rPr lang="en-US" altLang="ko-KR" sz="1200" dirty="0">
                <a:solidFill>
                  <a:srgbClr val="FF0000"/>
                </a:solidFill>
                <a:latin typeface="+mn-ea"/>
              </a:rPr>
            </a:br>
            <a:r>
              <a:rPr lang="ko-KR" altLang="en-US" sz="1200" dirty="0">
                <a:solidFill>
                  <a:srgbClr val="FF0000"/>
                </a:solidFill>
                <a:latin typeface="+mn-ea"/>
              </a:rPr>
              <a:t>지정된 코드 등록으로 이동됩니다</a:t>
            </a:r>
            <a:r>
              <a:rPr lang="en-US" altLang="ko-KR" sz="1200" dirty="0">
                <a:solidFill>
                  <a:srgbClr val="FF0000"/>
                </a:solidFill>
                <a:latin typeface="+mn-ea"/>
              </a:rPr>
              <a:t>.</a:t>
            </a:r>
            <a:br>
              <a:rPr lang="en-US" altLang="ko-KR" sz="1400" dirty="0">
                <a:latin typeface="+mn-ea"/>
              </a:rPr>
            </a:br>
            <a:endParaRPr lang="en-US" altLang="ko-KR" sz="1200" dirty="0">
              <a:latin typeface="+mn-ea"/>
            </a:endParaRPr>
          </a:p>
        </p:txBody>
      </p:sp>
      <p:pic>
        <p:nvPicPr>
          <p:cNvPr id="2" name="Google Shape;470;p46">
            <a:extLst>
              <a:ext uri="{FF2B5EF4-FFF2-40B4-BE49-F238E27FC236}">
                <a16:creationId xmlns:a16="http://schemas.microsoft.com/office/drawing/2014/main" id="{B8CED514-B509-0137-1EA0-DFB511F5B89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807" y="1123948"/>
            <a:ext cx="7049242" cy="4706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475;p46">
            <a:extLst>
              <a:ext uri="{FF2B5EF4-FFF2-40B4-BE49-F238E27FC236}">
                <a16:creationId xmlns:a16="http://schemas.microsoft.com/office/drawing/2014/main" id="{3A85B963-5F31-316F-58C0-CAACFB7E6D5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0987" y="4259643"/>
            <a:ext cx="3573175" cy="1704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76;p46">
            <a:extLst>
              <a:ext uri="{FF2B5EF4-FFF2-40B4-BE49-F238E27FC236}">
                <a16:creationId xmlns:a16="http://schemas.microsoft.com/office/drawing/2014/main" id="{65406711-0A22-025C-D801-0D1B582094AA}"/>
              </a:ext>
            </a:extLst>
          </p:cNvPr>
          <p:cNvSpPr/>
          <p:nvPr/>
        </p:nvSpPr>
        <p:spPr>
          <a:xfrm>
            <a:off x="5007959" y="4259643"/>
            <a:ext cx="209400" cy="212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69;p28">
            <a:extLst>
              <a:ext uri="{FF2B5EF4-FFF2-40B4-BE49-F238E27FC236}">
                <a16:creationId xmlns:a16="http://schemas.microsoft.com/office/drawing/2014/main" id="{D7ECB18D-129A-96EB-EFD1-3932B5F36B48}"/>
              </a:ext>
            </a:extLst>
          </p:cNvPr>
          <p:cNvSpPr txBox="1"/>
          <p:nvPr/>
        </p:nvSpPr>
        <p:spPr>
          <a:xfrm>
            <a:off x="4547484" y="1974300"/>
            <a:ext cx="363406" cy="44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ko-KR" altLang="en-US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②</a:t>
            </a:r>
            <a:r>
              <a:rPr lang="en-US" altLang="ko-KR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	</a:t>
            </a:r>
            <a:endParaRPr sz="1733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7" name="Google Shape;269;p28">
            <a:extLst>
              <a:ext uri="{FF2B5EF4-FFF2-40B4-BE49-F238E27FC236}">
                <a16:creationId xmlns:a16="http://schemas.microsoft.com/office/drawing/2014/main" id="{6FE8C4D1-1752-AF49-AE77-B38B014494C7}"/>
              </a:ext>
            </a:extLst>
          </p:cNvPr>
          <p:cNvSpPr txBox="1"/>
          <p:nvPr/>
        </p:nvSpPr>
        <p:spPr>
          <a:xfrm>
            <a:off x="4554023" y="2677046"/>
            <a:ext cx="363406" cy="44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ko-KR" altLang="en-US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④</a:t>
            </a:r>
            <a:endParaRPr sz="1733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10" name="Google Shape;269;p28">
            <a:extLst>
              <a:ext uri="{FF2B5EF4-FFF2-40B4-BE49-F238E27FC236}">
                <a16:creationId xmlns:a16="http://schemas.microsoft.com/office/drawing/2014/main" id="{D650355C-BA0D-2390-ECB5-D52B28B3A831}"/>
              </a:ext>
            </a:extLst>
          </p:cNvPr>
          <p:cNvSpPr txBox="1"/>
          <p:nvPr/>
        </p:nvSpPr>
        <p:spPr>
          <a:xfrm>
            <a:off x="4554029" y="1607253"/>
            <a:ext cx="363406" cy="44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ko-KR" altLang="en-US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①</a:t>
            </a:r>
            <a:endParaRPr sz="1733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11" name="Google Shape;269;p28">
            <a:extLst>
              <a:ext uri="{FF2B5EF4-FFF2-40B4-BE49-F238E27FC236}">
                <a16:creationId xmlns:a16="http://schemas.microsoft.com/office/drawing/2014/main" id="{2CBF2E76-60D7-3FAD-FB38-9243BEAF060B}"/>
              </a:ext>
            </a:extLst>
          </p:cNvPr>
          <p:cNvSpPr txBox="1"/>
          <p:nvPr/>
        </p:nvSpPr>
        <p:spPr>
          <a:xfrm>
            <a:off x="4549992" y="2324929"/>
            <a:ext cx="363406" cy="44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ko-KR" altLang="en-US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③</a:t>
            </a:r>
            <a:r>
              <a:rPr lang="en-US" altLang="ko-KR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	</a:t>
            </a:r>
            <a:endParaRPr sz="1733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A9CD029A-6139-28EE-0E77-2E840D1322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0612" y="658168"/>
            <a:ext cx="5991225" cy="40005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740F70D1-5D57-AE1C-23F7-E254E97A4DED}"/>
              </a:ext>
            </a:extLst>
          </p:cNvPr>
          <p:cNvSpPr/>
          <p:nvPr/>
        </p:nvSpPr>
        <p:spPr>
          <a:xfrm>
            <a:off x="3867148" y="733424"/>
            <a:ext cx="647701" cy="2857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Google Shape;247;p27">
            <a:extLst>
              <a:ext uri="{FF2B5EF4-FFF2-40B4-BE49-F238E27FC236}">
                <a16:creationId xmlns:a16="http://schemas.microsoft.com/office/drawing/2014/main" id="{1D7DE26F-F62F-0083-A294-83490AD792F7}"/>
              </a:ext>
            </a:extLst>
          </p:cNvPr>
          <p:cNvSpPr txBox="1">
            <a:spLocks/>
          </p:cNvSpPr>
          <p:nvPr/>
        </p:nvSpPr>
        <p:spPr>
          <a:xfrm>
            <a:off x="0" y="-33594"/>
            <a:ext cx="2244221" cy="4607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8. </a:t>
            </a: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부가기능설명</a:t>
            </a:r>
          </a:p>
        </p:txBody>
      </p:sp>
    </p:spTree>
    <p:extLst>
      <p:ext uri="{BB962C8B-B14F-4D97-AF65-F5344CB8AC3E}">
        <p14:creationId xmlns:p14="http://schemas.microsoft.com/office/powerpoint/2010/main" val="13818290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07301839-3975-3795-BC66-1CBE9ACDE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75" y="1459786"/>
            <a:ext cx="7449900" cy="4115539"/>
          </a:xfrm>
          <a:prstGeom prst="rect">
            <a:avLst/>
          </a:prstGeom>
        </p:spPr>
      </p:pic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752056" y="753613"/>
            <a:ext cx="5549560" cy="41155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3000" dirty="0">
                <a:latin typeface="+mn-ea"/>
              </a:rPr>
              <a:t>8-6 </a:t>
            </a:r>
            <a:r>
              <a:rPr lang="ko-KR" altLang="en-US" sz="3000" dirty="0">
                <a:latin typeface="+mn-ea"/>
              </a:rPr>
              <a:t>건강검진 맵핑 저장 방법</a:t>
            </a:r>
            <a:br>
              <a:rPr lang="en-US" altLang="ko-KR" sz="2000" dirty="0">
                <a:latin typeface="+mn-ea"/>
              </a:rPr>
            </a:br>
            <a:br>
              <a:rPr lang="en-US" altLang="ko-KR" sz="2000" dirty="0">
                <a:latin typeface="+mn-ea"/>
              </a:rPr>
            </a:br>
            <a:r>
              <a:rPr lang="en-US" altLang="ko-KR" sz="1400" b="1" dirty="0">
                <a:latin typeface="+mn-ea"/>
              </a:rPr>
              <a:t>	</a:t>
            </a:r>
            <a:r>
              <a:rPr lang="en-US" altLang="ko-KR" sz="1600" b="1" dirty="0">
                <a:latin typeface="+mn-ea"/>
              </a:rPr>
              <a:t>1. </a:t>
            </a:r>
            <a:r>
              <a:rPr lang="ko-KR" altLang="en-US" sz="1600" b="1" dirty="0">
                <a:latin typeface="+mn-ea"/>
              </a:rPr>
              <a:t>건강검진 검사항목</a:t>
            </a:r>
            <a:br>
              <a:rPr lang="en-US" altLang="ko-KR" sz="1400" b="1" dirty="0">
                <a:latin typeface="+mn-ea"/>
              </a:rPr>
            </a:br>
            <a:r>
              <a:rPr lang="en-US" altLang="ko-KR" sz="1400" b="1" dirty="0">
                <a:latin typeface="+mn-ea"/>
              </a:rPr>
              <a:t>	 </a:t>
            </a:r>
            <a:r>
              <a:rPr lang="en-US" altLang="ko-KR" sz="1400" dirty="0">
                <a:latin typeface="+mn-ea"/>
              </a:rPr>
              <a:t>- </a:t>
            </a:r>
            <a:r>
              <a:rPr lang="ko-KR" altLang="en-US" sz="1400" dirty="0">
                <a:latin typeface="+mn-ea"/>
              </a:rPr>
              <a:t>맵핑 해야 할 건강검진 검사항목 더블 클릭 합니다</a:t>
            </a:r>
            <a:br>
              <a:rPr lang="en-US" altLang="ko-KR" sz="1400" dirty="0">
                <a:latin typeface="+mn-ea"/>
              </a:rPr>
            </a:br>
            <a:r>
              <a:rPr lang="en-US" altLang="ko-KR" sz="1400" dirty="0">
                <a:latin typeface="+mn-ea"/>
              </a:rPr>
              <a:t>            </a:t>
            </a:r>
            <a:br>
              <a:rPr lang="en-US" altLang="ko-KR" sz="2000" b="1" dirty="0">
                <a:latin typeface="+mn-ea"/>
              </a:rPr>
            </a:br>
            <a:r>
              <a:rPr lang="en-US" altLang="ko-KR" sz="1600" b="1" dirty="0">
                <a:latin typeface="+mn-ea"/>
              </a:rPr>
              <a:t>	2. </a:t>
            </a:r>
            <a:r>
              <a:rPr lang="ko-KR" altLang="en-US" sz="1600" b="1" dirty="0" err="1">
                <a:latin typeface="+mn-ea"/>
              </a:rPr>
              <a:t>검사세부코드</a:t>
            </a:r>
            <a:br>
              <a:rPr lang="en-US" altLang="ko-KR" sz="1400" b="1" dirty="0">
                <a:latin typeface="+mn-ea"/>
              </a:rPr>
            </a:br>
            <a:r>
              <a:rPr lang="en-US" altLang="ko-KR" sz="1400" b="1" dirty="0">
                <a:latin typeface="+mn-ea"/>
              </a:rPr>
              <a:t>	 </a:t>
            </a:r>
            <a:r>
              <a:rPr lang="en-US" altLang="ko-KR" sz="1400" dirty="0">
                <a:latin typeface="+mn-ea"/>
              </a:rPr>
              <a:t>- </a:t>
            </a:r>
            <a:r>
              <a:rPr lang="ko-KR" altLang="en-US" sz="1400" dirty="0">
                <a:latin typeface="+mn-ea"/>
              </a:rPr>
              <a:t>맵핑 해야 할 </a:t>
            </a:r>
            <a:r>
              <a:rPr lang="ko-KR" altLang="en-US" sz="1400" dirty="0" err="1">
                <a:latin typeface="+mn-ea"/>
              </a:rPr>
              <a:t>검사세부코드를</a:t>
            </a:r>
            <a:r>
              <a:rPr lang="ko-KR" altLang="en-US" sz="1400" dirty="0">
                <a:latin typeface="+mn-ea"/>
              </a:rPr>
              <a:t> 더블 클릭 합니다</a:t>
            </a:r>
            <a:br>
              <a:rPr lang="en-US" altLang="ko-KR" sz="1400" dirty="0">
                <a:latin typeface="+mn-ea"/>
              </a:rPr>
            </a:br>
            <a:br>
              <a:rPr lang="en-US" altLang="ko-KR" sz="1400" dirty="0">
                <a:latin typeface="+mn-ea"/>
              </a:rPr>
            </a:br>
            <a:r>
              <a:rPr lang="en-US" altLang="ko-KR" sz="1400" dirty="0">
                <a:latin typeface="+mn-ea"/>
              </a:rPr>
              <a:t>	</a:t>
            </a:r>
            <a:r>
              <a:rPr lang="en-US" altLang="ko-KR" sz="1600" b="1" dirty="0">
                <a:latin typeface="+mn-ea"/>
              </a:rPr>
              <a:t> 3. </a:t>
            </a:r>
            <a:r>
              <a:rPr lang="ko-KR" altLang="en-US" sz="1600" b="1" dirty="0">
                <a:latin typeface="+mn-ea"/>
              </a:rPr>
              <a:t>저장</a:t>
            </a:r>
            <a:endParaRPr lang="en-US" altLang="ko-KR" sz="1600" dirty="0">
              <a:latin typeface="+mn-ea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AA3D0EF-F987-3185-39E4-D02BB0C4351E}"/>
              </a:ext>
            </a:extLst>
          </p:cNvPr>
          <p:cNvSpPr/>
          <p:nvPr/>
        </p:nvSpPr>
        <p:spPr>
          <a:xfrm>
            <a:off x="156047" y="3697044"/>
            <a:ext cx="3146253" cy="2191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Google Shape;269;p28">
            <a:extLst>
              <a:ext uri="{FF2B5EF4-FFF2-40B4-BE49-F238E27FC236}">
                <a16:creationId xmlns:a16="http://schemas.microsoft.com/office/drawing/2014/main" id="{FDABFB95-7EEC-DA4E-424A-C4B9336054CF}"/>
              </a:ext>
            </a:extLst>
          </p:cNvPr>
          <p:cNvSpPr txBox="1"/>
          <p:nvPr/>
        </p:nvSpPr>
        <p:spPr>
          <a:xfrm>
            <a:off x="3075893" y="2811383"/>
            <a:ext cx="363406" cy="44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ko-KR" altLang="en-US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②</a:t>
            </a:r>
            <a:r>
              <a:rPr lang="en-US" altLang="ko-KR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	</a:t>
            </a:r>
            <a:endParaRPr sz="1733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10" name="Google Shape;269;p28">
            <a:extLst>
              <a:ext uri="{FF2B5EF4-FFF2-40B4-BE49-F238E27FC236}">
                <a16:creationId xmlns:a16="http://schemas.microsoft.com/office/drawing/2014/main" id="{288C535F-832C-6D2A-A62B-7C5A8D9D553C}"/>
              </a:ext>
            </a:extLst>
          </p:cNvPr>
          <p:cNvSpPr txBox="1"/>
          <p:nvPr/>
        </p:nvSpPr>
        <p:spPr>
          <a:xfrm>
            <a:off x="-99060" y="3324224"/>
            <a:ext cx="363406" cy="44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ko-KR" altLang="en-US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①</a:t>
            </a:r>
            <a:endParaRPr sz="1733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11" name="Google Shape;269;p28">
            <a:extLst>
              <a:ext uri="{FF2B5EF4-FFF2-40B4-BE49-F238E27FC236}">
                <a16:creationId xmlns:a16="http://schemas.microsoft.com/office/drawing/2014/main" id="{CD147DAD-5995-55A3-4813-119767274288}"/>
              </a:ext>
            </a:extLst>
          </p:cNvPr>
          <p:cNvSpPr txBox="1"/>
          <p:nvPr/>
        </p:nvSpPr>
        <p:spPr>
          <a:xfrm>
            <a:off x="5935406" y="1396531"/>
            <a:ext cx="363406" cy="44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ko-KR" altLang="en-US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③</a:t>
            </a:r>
            <a:r>
              <a:rPr lang="en-US" altLang="ko-KR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	</a:t>
            </a:r>
            <a:endParaRPr sz="1733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14" name="Google Shape;269;p28">
            <a:extLst>
              <a:ext uri="{FF2B5EF4-FFF2-40B4-BE49-F238E27FC236}">
                <a16:creationId xmlns:a16="http://schemas.microsoft.com/office/drawing/2014/main" id="{D1E6F001-236F-B85C-8D66-AFDD0D209F72}"/>
              </a:ext>
            </a:extLst>
          </p:cNvPr>
          <p:cNvSpPr txBox="1"/>
          <p:nvPr/>
        </p:nvSpPr>
        <p:spPr>
          <a:xfrm>
            <a:off x="5686300" y="1864985"/>
            <a:ext cx="363406" cy="44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ko-KR" altLang="en-US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①</a:t>
            </a:r>
            <a:endParaRPr sz="1733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612EA44-B42A-150A-C63F-540CB2245902}"/>
              </a:ext>
            </a:extLst>
          </p:cNvPr>
          <p:cNvSpPr/>
          <p:nvPr/>
        </p:nvSpPr>
        <p:spPr>
          <a:xfrm>
            <a:off x="5935406" y="2223251"/>
            <a:ext cx="1417842" cy="2191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3704E32-88F4-B483-3FD4-CAB20052F294}"/>
              </a:ext>
            </a:extLst>
          </p:cNvPr>
          <p:cNvSpPr/>
          <p:nvPr/>
        </p:nvSpPr>
        <p:spPr>
          <a:xfrm>
            <a:off x="3386927" y="3033877"/>
            <a:ext cx="2396653" cy="1567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4A64E974-0246-BCCF-D17D-A36540CE7D73}"/>
              </a:ext>
            </a:extLst>
          </p:cNvPr>
          <p:cNvSpPr/>
          <p:nvPr/>
        </p:nvSpPr>
        <p:spPr>
          <a:xfrm>
            <a:off x="5935406" y="2485233"/>
            <a:ext cx="1417842" cy="11114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8E1D8520-5B36-8EFD-B53F-3D01D701488E}"/>
              </a:ext>
            </a:extLst>
          </p:cNvPr>
          <p:cNvSpPr/>
          <p:nvPr/>
        </p:nvSpPr>
        <p:spPr>
          <a:xfrm>
            <a:off x="6245723" y="1671848"/>
            <a:ext cx="310316" cy="2191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Google Shape;269;p28">
            <a:extLst>
              <a:ext uri="{FF2B5EF4-FFF2-40B4-BE49-F238E27FC236}">
                <a16:creationId xmlns:a16="http://schemas.microsoft.com/office/drawing/2014/main" id="{D574C705-0CCB-3EFA-AD57-E316D74FE964}"/>
              </a:ext>
            </a:extLst>
          </p:cNvPr>
          <p:cNvSpPr txBox="1"/>
          <p:nvPr/>
        </p:nvSpPr>
        <p:spPr>
          <a:xfrm>
            <a:off x="5657045" y="2262739"/>
            <a:ext cx="363406" cy="44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ko-KR" altLang="en-US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②</a:t>
            </a:r>
            <a:r>
              <a:rPr lang="en-US" altLang="ko-KR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	</a:t>
            </a:r>
            <a:endParaRPr sz="1733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20" name="Google Shape;247;p27">
            <a:extLst>
              <a:ext uri="{FF2B5EF4-FFF2-40B4-BE49-F238E27FC236}">
                <a16:creationId xmlns:a16="http://schemas.microsoft.com/office/drawing/2014/main" id="{19B644B3-F7AF-C16D-94CE-C4394DAC9211}"/>
              </a:ext>
            </a:extLst>
          </p:cNvPr>
          <p:cNvSpPr txBox="1">
            <a:spLocks/>
          </p:cNvSpPr>
          <p:nvPr/>
        </p:nvSpPr>
        <p:spPr>
          <a:xfrm>
            <a:off x="0" y="-33594"/>
            <a:ext cx="2244221" cy="4607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8. </a:t>
            </a: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부가기능설명</a:t>
            </a:r>
          </a:p>
        </p:txBody>
      </p:sp>
    </p:spTree>
    <p:extLst>
      <p:ext uri="{BB962C8B-B14F-4D97-AF65-F5344CB8AC3E}">
        <p14:creationId xmlns:p14="http://schemas.microsoft.com/office/powerpoint/2010/main" val="31080046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68FEEE01-58E3-BB10-E90E-C71CE91AD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279" y="4026693"/>
            <a:ext cx="4909185" cy="274522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8D3F5DC-BCCA-DA1E-A015-EA0A86A73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414337"/>
            <a:ext cx="6477000" cy="519112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1EA66AD-5ECF-3CD4-5692-9C05ADAFB7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49" y="1476375"/>
            <a:ext cx="6238875" cy="2524125"/>
          </a:xfrm>
          <a:prstGeom prst="rect">
            <a:avLst/>
          </a:prstGeom>
        </p:spPr>
      </p:pic>
      <p:sp>
        <p:nvSpPr>
          <p:cNvPr id="23" name="내용 개체 틀 2">
            <a:extLst>
              <a:ext uri="{FF2B5EF4-FFF2-40B4-BE49-F238E27FC236}">
                <a16:creationId xmlns:a16="http://schemas.microsoft.com/office/drawing/2014/main" id="{98284A43-24F8-8A9C-4A40-1D0CF6A8C2EF}"/>
              </a:ext>
            </a:extLst>
          </p:cNvPr>
          <p:cNvSpPr txBox="1">
            <a:spLocks/>
          </p:cNvSpPr>
          <p:nvPr/>
        </p:nvSpPr>
        <p:spPr bwMode="gray">
          <a:xfrm>
            <a:off x="6753224" y="600075"/>
            <a:ext cx="4646296" cy="16740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Char char="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 3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 3" pitchFamily="18" charset="2"/>
              <a:buChar char="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SzPct val="90000"/>
              <a:buFont typeface="Wingdings 3" pitchFamily="18" charset="2"/>
              <a:buChar char="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3000" dirty="0"/>
              <a:t>8-6 </a:t>
            </a:r>
            <a:r>
              <a:rPr lang="ko-KR" altLang="en-US" sz="3000" dirty="0"/>
              <a:t>건강검진 맵핑</a:t>
            </a:r>
            <a:br>
              <a:rPr lang="en-US" altLang="ko-KR" sz="2000" b="1" dirty="0"/>
            </a:br>
            <a:endParaRPr lang="en-US" altLang="ko-KR" sz="2000" b="1" dirty="0"/>
          </a:p>
          <a:p>
            <a:pPr marL="0" indent="0">
              <a:lnSpc>
                <a:spcPct val="150000"/>
              </a:lnSpc>
              <a:buFont typeface="Wingdings 3" pitchFamily="18" charset="2"/>
              <a:buNone/>
            </a:pPr>
            <a:r>
              <a:rPr lang="en-US" altLang="ko-KR" sz="1500" dirty="0"/>
              <a:t> </a:t>
            </a:r>
            <a:r>
              <a:rPr lang="ko-KR" altLang="en-US" sz="1500" dirty="0"/>
              <a:t>해당 맵핑을 저장 </a:t>
            </a:r>
            <a:r>
              <a:rPr lang="ko-KR" altLang="en-US" sz="1500" dirty="0" err="1"/>
              <a:t>해놓은</a:t>
            </a:r>
            <a:r>
              <a:rPr lang="ko-KR" altLang="en-US" sz="1500" dirty="0"/>
              <a:t> 상태라면 검사 결과 값이 </a:t>
            </a:r>
            <a:br>
              <a:rPr lang="en-US" altLang="ko-KR" sz="1500" dirty="0"/>
            </a:br>
            <a:r>
              <a:rPr lang="ko-KR" altLang="en-US" sz="1500" dirty="0" err="1"/>
              <a:t>검사항목란으로</a:t>
            </a:r>
            <a:r>
              <a:rPr lang="ko-KR" altLang="en-US" sz="1500" dirty="0"/>
              <a:t>  </a:t>
            </a:r>
            <a:r>
              <a:rPr lang="ko-KR" altLang="en-US" sz="1500" b="1" dirty="0">
                <a:solidFill>
                  <a:srgbClr val="FF0000"/>
                </a:solidFill>
              </a:rPr>
              <a:t>불러오기</a:t>
            </a:r>
            <a:r>
              <a:rPr lang="ko-KR" altLang="en-US" sz="1500" dirty="0"/>
              <a:t>가 가능합니다</a:t>
            </a:r>
            <a:r>
              <a:rPr lang="en-US" altLang="ko-KR" sz="1500" dirty="0"/>
              <a:t>.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AA97A9B0-189F-AF4D-AC73-071717B31FF1}"/>
              </a:ext>
            </a:extLst>
          </p:cNvPr>
          <p:cNvGrpSpPr/>
          <p:nvPr/>
        </p:nvGrpSpPr>
        <p:grpSpPr>
          <a:xfrm>
            <a:off x="114298" y="1476375"/>
            <a:ext cx="6238875" cy="2524125"/>
            <a:chOff x="95249" y="1476375"/>
            <a:chExt cx="6238875" cy="2524125"/>
          </a:xfrm>
        </p:grpSpPr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56504C9D-4986-FB79-7741-A61104754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249" y="1476375"/>
              <a:ext cx="6238875" cy="2524125"/>
            </a:xfrm>
            <a:prstGeom prst="rect">
              <a:avLst/>
            </a:prstGeom>
          </p:spPr>
        </p:pic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8BC8B735-6962-A008-1E9A-9BE3E15BCF4A}"/>
                </a:ext>
              </a:extLst>
            </p:cNvPr>
            <p:cNvSpPr/>
            <p:nvPr/>
          </p:nvSpPr>
          <p:spPr>
            <a:xfrm>
              <a:off x="95249" y="1476375"/>
              <a:ext cx="6238875" cy="27622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B1C0D18D-A1FA-828F-8BE3-5438E635B9FD}"/>
                </a:ext>
              </a:extLst>
            </p:cNvPr>
            <p:cNvSpPr/>
            <p:nvPr/>
          </p:nvSpPr>
          <p:spPr>
            <a:xfrm>
              <a:off x="95249" y="2969418"/>
              <a:ext cx="6238875" cy="27622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DD013652-5A51-20F9-6292-846AF65476C2}"/>
                </a:ext>
              </a:extLst>
            </p:cNvPr>
            <p:cNvSpPr/>
            <p:nvPr/>
          </p:nvSpPr>
          <p:spPr>
            <a:xfrm>
              <a:off x="95249" y="3717131"/>
              <a:ext cx="6238875" cy="27622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id="{8BF7C651-D3EF-BC9F-F088-9EE2694CF6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177" y="2274093"/>
            <a:ext cx="6029323" cy="1390650"/>
          </a:xfrm>
          <a:prstGeom prst="rect">
            <a:avLst/>
          </a:prstGeom>
        </p:spPr>
      </p:pic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BF9DF701-C4C7-9DA9-1A55-95AD5C6D5C52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8986838" y="3664743"/>
            <a:ext cx="1" cy="3619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Google Shape;247;p27">
            <a:extLst>
              <a:ext uri="{FF2B5EF4-FFF2-40B4-BE49-F238E27FC236}">
                <a16:creationId xmlns:a16="http://schemas.microsoft.com/office/drawing/2014/main" id="{75C1BEF3-6BC7-B7C0-64DB-040F3E3F2209}"/>
              </a:ext>
            </a:extLst>
          </p:cNvPr>
          <p:cNvSpPr txBox="1">
            <a:spLocks/>
          </p:cNvSpPr>
          <p:nvPr/>
        </p:nvSpPr>
        <p:spPr>
          <a:xfrm>
            <a:off x="0" y="-33594"/>
            <a:ext cx="2244221" cy="4607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8. </a:t>
            </a: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부가기능설명</a:t>
            </a:r>
          </a:p>
        </p:txBody>
      </p:sp>
    </p:spTree>
    <p:extLst>
      <p:ext uri="{BB962C8B-B14F-4D97-AF65-F5344CB8AC3E}">
        <p14:creationId xmlns:p14="http://schemas.microsoft.com/office/powerpoint/2010/main" val="32035674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F3F00F9-4A9D-4E52-4368-1B48A32E3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1740317"/>
            <a:ext cx="7469015" cy="1085850"/>
          </a:xfrm>
          <a:prstGeom prst="rect">
            <a:avLst/>
          </a:prstGeom>
        </p:spPr>
      </p:pic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7598710" y="386603"/>
            <a:ext cx="4499455" cy="609567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ko-KR" sz="3000" dirty="0">
                <a:latin typeface="+mn-ea"/>
              </a:rPr>
              <a:t>9-1 </a:t>
            </a:r>
            <a:r>
              <a:rPr lang="ko-KR" altLang="en-US" sz="3000" dirty="0">
                <a:latin typeface="+mn-ea"/>
              </a:rPr>
              <a:t>자료연계 화면 설명</a:t>
            </a:r>
            <a:endParaRPr lang="en-US" altLang="ko-KR" sz="3000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200" dirty="0">
                <a:latin typeface="+mn-ea"/>
              </a:rPr>
              <a:t>자료연계에서 파일을 생성하는 조건은 </a:t>
            </a:r>
            <a:br>
              <a:rPr lang="en-US" altLang="ko-KR" sz="1200" dirty="0">
                <a:latin typeface="+mn-ea"/>
              </a:rPr>
            </a:br>
            <a:r>
              <a:rPr lang="ko-KR" altLang="en-US" sz="1200" dirty="0">
                <a:latin typeface="+mn-ea"/>
              </a:rPr>
              <a:t>상태 값이 결과확정 상태 값이어야 자료 생성이 가능합니다</a:t>
            </a:r>
            <a:r>
              <a:rPr lang="en-US" altLang="ko-KR" sz="1200" dirty="0">
                <a:latin typeface="+mn-ea"/>
              </a:rPr>
              <a:t>.</a:t>
            </a:r>
            <a:br>
              <a:rPr lang="en-US" altLang="ko-KR" sz="1100" dirty="0">
                <a:latin typeface="+mn-ea"/>
              </a:rPr>
            </a:br>
            <a:br>
              <a:rPr lang="en-US" altLang="ko-KR" sz="1100" dirty="0">
                <a:latin typeface="+mn-ea"/>
              </a:rPr>
            </a:br>
            <a:r>
              <a:rPr lang="en-US" altLang="ko-KR" sz="1600" b="1" dirty="0">
                <a:latin typeface="+mn-ea"/>
              </a:rPr>
              <a:t>1. </a:t>
            </a:r>
            <a:r>
              <a:rPr lang="ko-KR" altLang="en-US" sz="1600" b="1" dirty="0">
                <a:latin typeface="+mn-ea"/>
              </a:rPr>
              <a:t>대상구분 </a:t>
            </a:r>
            <a:br>
              <a:rPr lang="en-US" altLang="ko-KR" sz="1100" dirty="0">
                <a:latin typeface="+mn-ea"/>
              </a:rPr>
            </a:br>
            <a:r>
              <a:rPr lang="en-US" altLang="ko-KR" sz="1500" dirty="0">
                <a:latin typeface="+mn-ea"/>
              </a:rPr>
              <a:t>-  </a:t>
            </a:r>
            <a:r>
              <a:rPr lang="ko-KR" altLang="en-US" sz="1500" dirty="0">
                <a:latin typeface="+mn-ea"/>
              </a:rPr>
              <a:t>지역</a:t>
            </a:r>
            <a:r>
              <a:rPr lang="en-US" altLang="ko-KR" sz="1500" dirty="0">
                <a:latin typeface="+mn-ea"/>
              </a:rPr>
              <a:t>, </a:t>
            </a:r>
            <a:r>
              <a:rPr lang="ko-KR" altLang="en-US" sz="1500" dirty="0">
                <a:latin typeface="+mn-ea"/>
              </a:rPr>
              <a:t>직장</a:t>
            </a:r>
            <a:r>
              <a:rPr lang="en-US" altLang="ko-KR" sz="1500" dirty="0">
                <a:latin typeface="+mn-ea"/>
              </a:rPr>
              <a:t>, </a:t>
            </a:r>
            <a:r>
              <a:rPr lang="ko-KR" altLang="en-US" sz="1500" dirty="0">
                <a:latin typeface="+mn-ea"/>
              </a:rPr>
              <a:t>의료급여</a:t>
            </a:r>
            <a:r>
              <a:rPr lang="en-US" altLang="ko-KR" sz="1500" dirty="0">
                <a:latin typeface="+mn-ea"/>
              </a:rPr>
              <a:t>, </a:t>
            </a:r>
            <a:r>
              <a:rPr lang="ko-KR" altLang="en-US" sz="1500" dirty="0">
                <a:latin typeface="+mn-ea"/>
              </a:rPr>
              <a:t>공교</a:t>
            </a:r>
            <a:r>
              <a:rPr lang="en-US" altLang="ko-KR" sz="1500" dirty="0">
                <a:latin typeface="+mn-ea"/>
              </a:rPr>
              <a:t>, </a:t>
            </a:r>
            <a:r>
              <a:rPr lang="ko-KR" altLang="en-US" sz="1500" dirty="0">
                <a:latin typeface="+mn-ea"/>
              </a:rPr>
              <a:t>학교 밖 청소년 구분 값</a:t>
            </a:r>
            <a:endParaRPr lang="en-US" altLang="ko-KR" sz="1500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600" b="1" dirty="0">
                <a:latin typeface="+mn-ea"/>
              </a:rPr>
              <a:t>2. </a:t>
            </a:r>
            <a:r>
              <a:rPr lang="ko-KR" altLang="en-US" sz="1600" b="1" dirty="0">
                <a:latin typeface="+mn-ea"/>
              </a:rPr>
              <a:t>검진구분 </a:t>
            </a:r>
            <a:br>
              <a:rPr lang="en-US" altLang="ko-KR" sz="1100" dirty="0">
                <a:latin typeface="+mn-ea"/>
              </a:rPr>
            </a:br>
            <a:r>
              <a:rPr lang="en-US" altLang="ko-KR" sz="1400" dirty="0">
                <a:latin typeface="+mn-ea"/>
              </a:rPr>
              <a:t>- </a:t>
            </a:r>
            <a:r>
              <a:rPr lang="ko-KR" altLang="en-US" sz="1400" dirty="0">
                <a:latin typeface="+mn-ea"/>
              </a:rPr>
              <a:t>일반검진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생활습관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구강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암 검진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영유아 </a:t>
            </a:r>
            <a:br>
              <a:rPr lang="en-US" altLang="ko-KR" sz="1400" dirty="0">
                <a:latin typeface="+mn-ea"/>
              </a:rPr>
            </a:br>
            <a:r>
              <a:rPr lang="en-US" altLang="ko-KR" sz="1400" dirty="0">
                <a:latin typeface="+mn-ea"/>
              </a:rPr>
              <a:t>Ex) </a:t>
            </a:r>
            <a:r>
              <a:rPr lang="ko-KR" altLang="en-US" sz="1400" dirty="0">
                <a:latin typeface="+mn-ea"/>
              </a:rPr>
              <a:t>일반검진만 자료로 생성하고 싶으면 검진구분을 일반 으로 두고 파일 생성을 하기되면 일반검진만 파일 생성 하게 됩니다</a:t>
            </a:r>
            <a:r>
              <a:rPr lang="en-US" altLang="ko-KR" sz="1400" dirty="0">
                <a:latin typeface="+mn-ea"/>
              </a:rPr>
              <a:t>.</a:t>
            </a:r>
            <a:br>
              <a:rPr lang="en-US" altLang="ko-KR" sz="1400" dirty="0">
                <a:latin typeface="+mn-ea"/>
              </a:rPr>
            </a:br>
            <a:endParaRPr lang="en-US" altLang="ko-KR" sz="1400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400" dirty="0">
                <a:latin typeface="+mn-ea"/>
              </a:rPr>
              <a:t>전체로 두고 파일 생성을 하게 되면 암 검진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일반검진 두가지가 자료생성이 가능한 상태면 암 검진 파일과 일반검진 파일이 전부 생기게 됩니다</a:t>
            </a:r>
            <a:r>
              <a:rPr lang="en-US" altLang="ko-KR" sz="1400" dirty="0">
                <a:latin typeface="+mn-ea"/>
              </a:rPr>
              <a:t>.</a:t>
            </a:r>
            <a:br>
              <a:rPr lang="en-US" altLang="ko-KR" sz="1100" dirty="0">
                <a:latin typeface="+mn-ea"/>
              </a:rPr>
            </a:br>
            <a:br>
              <a:rPr lang="en-US" altLang="ko-KR" sz="1100" dirty="0">
                <a:latin typeface="+mn-ea"/>
              </a:rPr>
            </a:br>
            <a:r>
              <a:rPr lang="en-US" altLang="ko-KR" sz="1600" b="1" dirty="0">
                <a:latin typeface="+mn-ea"/>
              </a:rPr>
              <a:t>3. </a:t>
            </a:r>
            <a:r>
              <a:rPr lang="ko-KR" altLang="en-US" sz="1600" b="1" dirty="0">
                <a:latin typeface="+mn-ea"/>
              </a:rPr>
              <a:t>결과확정 유무 </a:t>
            </a:r>
            <a:r>
              <a:rPr lang="en-US" altLang="ko-KR" sz="1400" dirty="0">
                <a:latin typeface="+mn-ea"/>
              </a:rPr>
              <a:t>-  </a:t>
            </a:r>
            <a:r>
              <a:rPr lang="ko-KR" altLang="en-US" sz="1400" dirty="0">
                <a:latin typeface="+mn-ea"/>
              </a:rPr>
              <a:t>해당 상태만 조회됩니다</a:t>
            </a:r>
            <a:r>
              <a:rPr lang="en-US" altLang="ko-KR" sz="1400" dirty="0">
                <a:latin typeface="+mn-ea"/>
              </a:rPr>
              <a:t>.</a:t>
            </a:r>
            <a:br>
              <a:rPr lang="en-US" altLang="ko-KR" sz="1100" dirty="0">
                <a:latin typeface="+mn-ea"/>
              </a:rPr>
            </a:br>
            <a:br>
              <a:rPr lang="en-US" altLang="ko-KR" sz="1100" dirty="0">
                <a:latin typeface="+mn-ea"/>
              </a:rPr>
            </a:br>
            <a:r>
              <a:rPr lang="en-US" altLang="ko-KR" sz="1600" b="1" dirty="0">
                <a:latin typeface="+mn-ea"/>
              </a:rPr>
              <a:t>4. </a:t>
            </a:r>
            <a:r>
              <a:rPr lang="ko-KR" altLang="en-US" sz="1600" b="1" dirty="0">
                <a:latin typeface="+mn-ea"/>
              </a:rPr>
              <a:t>사업자</a:t>
            </a:r>
            <a:br>
              <a:rPr lang="en-US" altLang="ko-KR" sz="1100" dirty="0">
                <a:latin typeface="+mn-ea"/>
              </a:rPr>
            </a:br>
            <a:r>
              <a:rPr lang="ko-KR" altLang="en-US" sz="1400" dirty="0">
                <a:latin typeface="+mn-ea"/>
              </a:rPr>
              <a:t>사업자가 두개 이상이면 사업자 선택 란이 보이게 되며 </a:t>
            </a:r>
            <a:br>
              <a:rPr lang="en-US" altLang="ko-KR" sz="1400" dirty="0">
                <a:latin typeface="+mn-ea"/>
              </a:rPr>
            </a:br>
            <a:r>
              <a:rPr lang="ko-KR" altLang="en-US" sz="1400" dirty="0">
                <a:latin typeface="+mn-ea"/>
              </a:rPr>
              <a:t>원하는 사업자로 선택 가능합니다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1100" dirty="0">
              <a:latin typeface="+mn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030B515-07BA-8BC4-F05E-D30B94BBD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" y="319087"/>
            <a:ext cx="7429500" cy="1419225"/>
          </a:xfrm>
          <a:prstGeom prst="rect">
            <a:avLst/>
          </a:prstGeom>
        </p:spPr>
      </p:pic>
      <p:sp>
        <p:nvSpPr>
          <p:cNvPr id="2" name="Google Shape;269;p28">
            <a:extLst>
              <a:ext uri="{FF2B5EF4-FFF2-40B4-BE49-F238E27FC236}">
                <a16:creationId xmlns:a16="http://schemas.microsoft.com/office/drawing/2014/main" id="{7E0FC4D6-B255-8DFF-83EE-AE9DA358DB5D}"/>
              </a:ext>
            </a:extLst>
          </p:cNvPr>
          <p:cNvSpPr txBox="1"/>
          <p:nvPr/>
        </p:nvSpPr>
        <p:spPr>
          <a:xfrm>
            <a:off x="4765060" y="665846"/>
            <a:ext cx="363406" cy="44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ko-KR" altLang="en-US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③</a:t>
            </a:r>
            <a:r>
              <a:rPr lang="en-US" altLang="ko-KR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	</a:t>
            </a:r>
            <a:endParaRPr sz="1733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6" name="Google Shape;269;p28">
            <a:extLst>
              <a:ext uri="{FF2B5EF4-FFF2-40B4-BE49-F238E27FC236}">
                <a16:creationId xmlns:a16="http://schemas.microsoft.com/office/drawing/2014/main" id="{9630636B-65D5-7197-60DE-F748155B9667}"/>
              </a:ext>
            </a:extLst>
          </p:cNvPr>
          <p:cNvSpPr txBox="1"/>
          <p:nvPr/>
        </p:nvSpPr>
        <p:spPr>
          <a:xfrm>
            <a:off x="189772" y="646847"/>
            <a:ext cx="363406" cy="43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ko-KR" altLang="en-US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①</a:t>
            </a:r>
            <a:endParaRPr sz="1733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7" name="Google Shape;269;p28">
            <a:extLst>
              <a:ext uri="{FF2B5EF4-FFF2-40B4-BE49-F238E27FC236}">
                <a16:creationId xmlns:a16="http://schemas.microsoft.com/office/drawing/2014/main" id="{29FA5B4F-F2BB-B550-B87B-AE9F366EBD14}"/>
              </a:ext>
            </a:extLst>
          </p:cNvPr>
          <p:cNvSpPr txBox="1"/>
          <p:nvPr/>
        </p:nvSpPr>
        <p:spPr>
          <a:xfrm>
            <a:off x="2546094" y="729520"/>
            <a:ext cx="363406" cy="44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ko-KR" altLang="en-US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②</a:t>
            </a:r>
            <a:r>
              <a:rPr lang="en-US" altLang="ko-KR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	</a:t>
            </a:r>
            <a:endParaRPr sz="1733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0B443C3-4C40-A42C-629E-21D4AE720A5A}"/>
              </a:ext>
            </a:extLst>
          </p:cNvPr>
          <p:cNvSpPr/>
          <p:nvPr/>
        </p:nvSpPr>
        <p:spPr>
          <a:xfrm>
            <a:off x="495300" y="964368"/>
            <a:ext cx="1958340" cy="2929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97E6936E-93DD-AB94-5FD5-989736A4A2D9}"/>
              </a:ext>
            </a:extLst>
          </p:cNvPr>
          <p:cNvSpPr/>
          <p:nvPr/>
        </p:nvSpPr>
        <p:spPr>
          <a:xfrm>
            <a:off x="2868930" y="964368"/>
            <a:ext cx="1800314" cy="2929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D7ACB12-E5E5-9612-A0DD-4A59090AD527}"/>
              </a:ext>
            </a:extLst>
          </p:cNvPr>
          <p:cNvSpPr/>
          <p:nvPr/>
        </p:nvSpPr>
        <p:spPr>
          <a:xfrm>
            <a:off x="5064874" y="957602"/>
            <a:ext cx="2090305" cy="2929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E9D151F0-23CF-A45C-B564-5AF5EB8413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5120" y="613084"/>
            <a:ext cx="1372032" cy="316070"/>
          </a:xfrm>
          <a:prstGeom prst="rect">
            <a:avLst/>
          </a:prstGeom>
        </p:spPr>
      </p:pic>
      <p:sp>
        <p:nvSpPr>
          <p:cNvPr id="14" name="Google Shape;269;p28">
            <a:extLst>
              <a:ext uri="{FF2B5EF4-FFF2-40B4-BE49-F238E27FC236}">
                <a16:creationId xmlns:a16="http://schemas.microsoft.com/office/drawing/2014/main" id="{14C7AF35-1224-1119-AFEE-182C8CC244C9}"/>
              </a:ext>
            </a:extLst>
          </p:cNvPr>
          <p:cNvSpPr txBox="1"/>
          <p:nvPr/>
        </p:nvSpPr>
        <p:spPr>
          <a:xfrm>
            <a:off x="3111982" y="337399"/>
            <a:ext cx="363406" cy="44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ko-KR" altLang="en-US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④</a:t>
            </a:r>
            <a:r>
              <a:rPr lang="en-US" altLang="ko-KR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	</a:t>
            </a:r>
            <a:endParaRPr sz="1733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16" name="내용 개체 틀 4">
            <a:extLst>
              <a:ext uri="{FF2B5EF4-FFF2-40B4-BE49-F238E27FC236}">
                <a16:creationId xmlns:a16="http://schemas.microsoft.com/office/drawing/2014/main" id="{F5C32985-29F6-4490-D5D6-5F08C4511109}"/>
              </a:ext>
            </a:extLst>
          </p:cNvPr>
          <p:cNvSpPr txBox="1">
            <a:spLocks/>
          </p:cNvSpPr>
          <p:nvPr/>
        </p:nvSpPr>
        <p:spPr>
          <a:xfrm>
            <a:off x="189772" y="4031833"/>
            <a:ext cx="6211028" cy="23146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Char char="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 3" pitchFamily="18" charset="2"/>
              <a:buChar char="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3" pitchFamily="18" charset="2"/>
              <a:buChar char="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 3" pitchFamily="18" charset="2"/>
              <a:buChar char="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SzPct val="90000"/>
              <a:buFont typeface="Wingdings 3" pitchFamily="18" charset="2"/>
              <a:buChar char="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1200"/>
              </a:spcBef>
              <a:buFont typeface="Wingdings 3" pitchFamily="18" charset="2"/>
              <a:buNone/>
            </a:pPr>
            <a:r>
              <a:rPr lang="ko-KR" altLang="en-US" sz="1600" b="1" dirty="0">
                <a:latin typeface="+mn-ea"/>
              </a:rPr>
              <a:t>미 입력 </a:t>
            </a:r>
            <a:r>
              <a:rPr lang="en-US" altLang="ko-KR" sz="1600" b="1" dirty="0">
                <a:latin typeface="+mn-ea"/>
              </a:rPr>
              <a:t>: </a:t>
            </a:r>
            <a:r>
              <a:rPr lang="ko-KR" altLang="en-US" sz="1600" dirty="0">
                <a:latin typeface="+mn-ea"/>
              </a:rPr>
              <a:t>아직 아무것도 작성 하지 않은 상태</a:t>
            </a: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Wingdings 3" pitchFamily="18" charset="2"/>
              <a:buNone/>
            </a:pPr>
            <a:r>
              <a:rPr lang="ko-KR" altLang="en-US" sz="1600" b="1" dirty="0">
                <a:latin typeface="+mn-ea"/>
              </a:rPr>
              <a:t>문진표 완료 </a:t>
            </a:r>
            <a:r>
              <a:rPr lang="en-US" altLang="ko-KR" sz="1600" b="1" dirty="0">
                <a:latin typeface="+mn-ea"/>
              </a:rPr>
              <a:t>: </a:t>
            </a:r>
            <a:r>
              <a:rPr lang="ko-KR" altLang="en-US" sz="1600" dirty="0">
                <a:latin typeface="+mn-ea"/>
              </a:rPr>
              <a:t>문진표만 작성한 상태</a:t>
            </a: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Wingdings 3" pitchFamily="18" charset="2"/>
              <a:buNone/>
            </a:pPr>
            <a:r>
              <a:rPr lang="ko-KR" altLang="en-US" sz="1600" b="1" dirty="0">
                <a:latin typeface="+mn-ea"/>
              </a:rPr>
              <a:t>입력 중 </a:t>
            </a:r>
            <a:r>
              <a:rPr lang="en-US" altLang="ko-KR" sz="1600" b="1" dirty="0">
                <a:latin typeface="+mn-ea"/>
              </a:rPr>
              <a:t>: </a:t>
            </a:r>
            <a:r>
              <a:rPr lang="ko-KR" altLang="en-US" sz="1600" dirty="0">
                <a:latin typeface="+mn-ea"/>
              </a:rPr>
              <a:t>검사 결과를 입력중인 상태</a:t>
            </a: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Wingdings 3" pitchFamily="18" charset="2"/>
              <a:buNone/>
            </a:pPr>
            <a:r>
              <a:rPr lang="ko-KR" altLang="en-US" sz="1600" b="1" dirty="0">
                <a:latin typeface="+mn-ea"/>
              </a:rPr>
              <a:t>결과확정 </a:t>
            </a:r>
            <a:r>
              <a:rPr lang="en-US" altLang="ko-KR" sz="1600" b="1" dirty="0">
                <a:latin typeface="+mn-ea"/>
              </a:rPr>
              <a:t>: </a:t>
            </a:r>
            <a:r>
              <a:rPr lang="ko-KR" altLang="en-US" sz="1600" dirty="0">
                <a:latin typeface="+mn-ea"/>
              </a:rPr>
              <a:t>입력해야 하는 판정 조건을 마치고 자료생성을 할 수 있는 단계</a:t>
            </a: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Wingdings 3" pitchFamily="18" charset="2"/>
              <a:buNone/>
            </a:pPr>
            <a:r>
              <a:rPr lang="ko-KR" altLang="en-US" sz="1700" b="1" dirty="0">
                <a:latin typeface="+mn-ea"/>
              </a:rPr>
              <a:t>자료생성 </a:t>
            </a:r>
            <a:r>
              <a:rPr lang="en-US" altLang="ko-KR" sz="1700" b="1" dirty="0">
                <a:latin typeface="+mn-ea"/>
              </a:rPr>
              <a:t>:</a:t>
            </a:r>
            <a:r>
              <a:rPr lang="en-US" altLang="ko-KR" sz="1700" dirty="0">
                <a:latin typeface="+mn-ea"/>
              </a:rPr>
              <a:t> </a:t>
            </a:r>
            <a:r>
              <a:rPr lang="ko-KR" altLang="en-US" sz="1800" dirty="0">
                <a:latin typeface="+mn-ea"/>
              </a:rPr>
              <a:t>파일을 생성한 상태</a:t>
            </a:r>
          </a:p>
          <a:p>
            <a:pPr mar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Wingdings 3" pitchFamily="18" charset="2"/>
              <a:buNone/>
            </a:pPr>
            <a:r>
              <a:rPr lang="ko-KR" altLang="en-US" sz="1700" b="1" dirty="0">
                <a:latin typeface="+mn-ea"/>
              </a:rPr>
              <a:t>다운로드 </a:t>
            </a:r>
            <a:r>
              <a:rPr lang="en-US" altLang="ko-KR" sz="1700" b="1" dirty="0">
                <a:latin typeface="+mn-ea"/>
              </a:rPr>
              <a:t>: </a:t>
            </a:r>
            <a:r>
              <a:rPr lang="ko-KR" altLang="en-US" sz="1800" dirty="0">
                <a:latin typeface="+mn-ea"/>
              </a:rPr>
              <a:t>생성한 파일을 해당 경로에 다운로드 한 상태</a:t>
            </a:r>
          </a:p>
        </p:txBody>
      </p:sp>
      <p:sp>
        <p:nvSpPr>
          <p:cNvPr id="18" name="Google Shape;247;p27">
            <a:extLst>
              <a:ext uri="{FF2B5EF4-FFF2-40B4-BE49-F238E27FC236}">
                <a16:creationId xmlns:a16="http://schemas.microsoft.com/office/drawing/2014/main" id="{142CD673-EDFA-616C-7A0E-E61B4A5ED6F8}"/>
              </a:ext>
            </a:extLst>
          </p:cNvPr>
          <p:cNvSpPr txBox="1">
            <a:spLocks/>
          </p:cNvSpPr>
          <p:nvPr/>
        </p:nvSpPr>
        <p:spPr>
          <a:xfrm>
            <a:off x="0" y="-33594"/>
            <a:ext cx="2244221" cy="4607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9. </a:t>
            </a: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자료연계</a:t>
            </a:r>
          </a:p>
        </p:txBody>
      </p:sp>
    </p:spTree>
    <p:extLst>
      <p:ext uri="{BB962C8B-B14F-4D97-AF65-F5344CB8AC3E}">
        <p14:creationId xmlns:p14="http://schemas.microsoft.com/office/powerpoint/2010/main" val="17472332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7929612" y="550540"/>
            <a:ext cx="4372227" cy="55292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sz="3000" dirty="0">
                <a:latin typeface="+mn-ea"/>
              </a:rPr>
              <a:t>9-2 </a:t>
            </a:r>
            <a:r>
              <a:rPr lang="ko-KR" altLang="en-US" sz="3000" dirty="0">
                <a:latin typeface="+mn-ea"/>
              </a:rPr>
              <a:t>자료연계 파일 생성</a:t>
            </a:r>
            <a:br>
              <a:rPr lang="en-US" altLang="ko-KR" sz="2000" dirty="0">
                <a:latin typeface="+mn-ea"/>
              </a:rPr>
            </a:br>
            <a:endParaRPr lang="en-US" altLang="ko-KR" sz="2000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600" b="1" dirty="0">
                <a:latin typeface="+mn-ea"/>
              </a:rPr>
              <a:t>1.</a:t>
            </a:r>
            <a:r>
              <a:rPr lang="ko-KR" altLang="en-US" sz="1600" b="1" dirty="0">
                <a:latin typeface="+mn-ea"/>
              </a:rPr>
              <a:t> 연계자료 생성</a:t>
            </a:r>
            <a:br>
              <a:rPr lang="en-US" altLang="ko-KR" sz="1200" dirty="0">
                <a:latin typeface="+mn-ea"/>
              </a:rPr>
            </a:br>
            <a:r>
              <a:rPr lang="ko-KR" altLang="en-US" sz="1400" dirty="0">
                <a:latin typeface="+mn-ea"/>
              </a:rPr>
              <a:t>파일을 생성할 수검자를 선택 한 후 연계자료 생성 버튼을 누르게 되면 파일이 생성됩니다</a:t>
            </a:r>
            <a:r>
              <a:rPr lang="en-US" altLang="ko-KR" sz="1400" dirty="0">
                <a:latin typeface="+mn-ea"/>
              </a:rPr>
              <a:t>.</a:t>
            </a:r>
            <a:br>
              <a:rPr lang="en-US" altLang="ko-KR" sz="1200" dirty="0">
                <a:latin typeface="+mn-ea"/>
              </a:rPr>
            </a:br>
            <a:r>
              <a:rPr lang="en-US" altLang="ko-KR" sz="1300" dirty="0">
                <a:solidFill>
                  <a:srgbClr val="FF0000"/>
                </a:solidFill>
                <a:latin typeface="+mn-ea"/>
              </a:rPr>
              <a:t>※ </a:t>
            </a:r>
            <a:r>
              <a:rPr lang="ko-KR" altLang="en-US" sz="1300" dirty="0">
                <a:solidFill>
                  <a:srgbClr val="FF0000"/>
                </a:solidFill>
                <a:latin typeface="+mn-ea"/>
              </a:rPr>
              <a:t>한 파일에 수검자 </a:t>
            </a:r>
            <a:r>
              <a:rPr lang="en-US" altLang="ko-KR" sz="1300" dirty="0">
                <a:solidFill>
                  <a:srgbClr val="FF0000"/>
                </a:solidFill>
                <a:latin typeface="+mn-ea"/>
              </a:rPr>
              <a:t>500</a:t>
            </a:r>
            <a:r>
              <a:rPr lang="ko-KR" altLang="en-US" sz="1300" dirty="0">
                <a:solidFill>
                  <a:srgbClr val="FF0000"/>
                </a:solidFill>
                <a:latin typeface="+mn-ea"/>
              </a:rPr>
              <a:t>명까지 저장됩니다</a:t>
            </a:r>
            <a:r>
              <a:rPr lang="en-US" altLang="ko-KR" sz="1300" dirty="0">
                <a:solidFill>
                  <a:srgbClr val="FF0000"/>
                </a:solidFill>
                <a:latin typeface="+mn-ea"/>
              </a:rPr>
              <a:t>.</a:t>
            </a:r>
            <a:br>
              <a:rPr lang="en-US" altLang="ko-KR" sz="1300" dirty="0">
                <a:solidFill>
                  <a:srgbClr val="FF0000"/>
                </a:solidFill>
                <a:latin typeface="+mn-ea"/>
              </a:rPr>
            </a:br>
            <a:r>
              <a:rPr lang="en-US" altLang="ko-KR" sz="1300" dirty="0">
                <a:solidFill>
                  <a:srgbClr val="FF0000"/>
                </a:solidFill>
                <a:latin typeface="+mn-ea"/>
              </a:rPr>
              <a:t>    Ex)</a:t>
            </a:r>
            <a:r>
              <a:rPr lang="ko-KR" altLang="en-US" sz="1300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sz="1300" dirty="0">
                <a:solidFill>
                  <a:srgbClr val="FF0000"/>
                </a:solidFill>
                <a:latin typeface="+mn-ea"/>
              </a:rPr>
              <a:t>520</a:t>
            </a:r>
            <a:r>
              <a:rPr lang="ko-KR" altLang="en-US" sz="1300" dirty="0">
                <a:solidFill>
                  <a:srgbClr val="FF0000"/>
                </a:solidFill>
                <a:latin typeface="+mn-ea"/>
              </a:rPr>
              <a:t>명인 경우 파일이 두개 생성됩니다</a:t>
            </a:r>
            <a:r>
              <a:rPr lang="en-US" altLang="ko-KR" sz="1300" dirty="0">
                <a:solidFill>
                  <a:srgbClr val="FF0000"/>
                </a:solidFill>
                <a:latin typeface="+mn-ea"/>
              </a:rPr>
              <a:t>.</a:t>
            </a:r>
            <a:br>
              <a:rPr lang="en-US" altLang="ko-KR" sz="1200" dirty="0">
                <a:latin typeface="+mn-ea"/>
              </a:rPr>
            </a:br>
            <a:br>
              <a:rPr lang="en-US" altLang="ko-KR" sz="1200" dirty="0">
                <a:latin typeface="+mn-ea"/>
              </a:rPr>
            </a:br>
            <a:r>
              <a:rPr lang="en-US" altLang="ko-KR" sz="1600" b="1" dirty="0">
                <a:latin typeface="+mn-ea"/>
              </a:rPr>
              <a:t>2.  </a:t>
            </a:r>
            <a:r>
              <a:rPr lang="ko-KR" altLang="en-US" sz="1600" b="1" dirty="0">
                <a:latin typeface="+mn-ea"/>
              </a:rPr>
              <a:t>연계파일 목록</a:t>
            </a:r>
            <a:br>
              <a:rPr lang="en-US" altLang="ko-KR" sz="1200" dirty="0">
                <a:latin typeface="+mn-ea"/>
              </a:rPr>
            </a:br>
            <a:r>
              <a:rPr lang="ko-KR" altLang="en-US" sz="1400" dirty="0">
                <a:latin typeface="+mn-ea"/>
              </a:rPr>
              <a:t>파일이 생성되면 연계자료 파일목록에 생성된 파일 목록들이 보여지게 됩니다</a:t>
            </a:r>
            <a:r>
              <a:rPr lang="en-US" altLang="ko-KR" sz="1400" dirty="0">
                <a:latin typeface="+mn-ea"/>
              </a:rPr>
              <a:t>.</a:t>
            </a:r>
            <a:br>
              <a:rPr lang="en-US" altLang="ko-KR" sz="1400" dirty="0">
                <a:latin typeface="+mn-ea"/>
              </a:rPr>
            </a:br>
            <a:br>
              <a:rPr lang="en-US" altLang="ko-KR" sz="1400" dirty="0">
                <a:latin typeface="+mn-ea"/>
              </a:rPr>
            </a:br>
            <a:r>
              <a:rPr lang="ko-KR" altLang="en-US" sz="1400" dirty="0">
                <a:latin typeface="+mn-ea"/>
              </a:rPr>
              <a:t>연계자료 파일 목록을 더블클릭 했을 때</a:t>
            </a:r>
            <a:br>
              <a:rPr lang="en-US" altLang="ko-KR" sz="1400" dirty="0">
                <a:latin typeface="+mn-ea"/>
              </a:rPr>
            </a:br>
            <a:r>
              <a:rPr lang="ko-KR" altLang="en-US" sz="1400" dirty="0">
                <a:latin typeface="+mn-ea"/>
              </a:rPr>
              <a:t>해당 수검자가 </a:t>
            </a:r>
            <a:r>
              <a:rPr lang="en-US" altLang="ko-KR" sz="1400" dirty="0">
                <a:latin typeface="+mn-ea"/>
              </a:rPr>
              <a:t>2</a:t>
            </a:r>
            <a:r>
              <a:rPr lang="ko-KR" altLang="en-US" sz="1400" dirty="0">
                <a:latin typeface="+mn-ea"/>
              </a:rPr>
              <a:t>명 이상 선택되어 같은 검사항목 자료를 생성했을 경우 수검자 목록에 해당 포함 되어있는 수검자들을 확인 하실 수 있습니다</a:t>
            </a:r>
            <a:r>
              <a:rPr lang="en-US" altLang="ko-KR" sz="1400" dirty="0">
                <a:latin typeface="+mn-ea"/>
              </a:rPr>
              <a:t>.</a:t>
            </a:r>
            <a:br>
              <a:rPr lang="en-US" altLang="ko-KR" sz="1400" dirty="0">
                <a:latin typeface="+mn-ea"/>
              </a:rPr>
            </a:br>
            <a:endParaRPr lang="en-US" altLang="ko-KR" sz="1400" dirty="0">
              <a:latin typeface="+mn-ea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574C1049-A3AE-FDB1-978D-D450940E1B48}"/>
              </a:ext>
            </a:extLst>
          </p:cNvPr>
          <p:cNvGrpSpPr/>
          <p:nvPr/>
        </p:nvGrpSpPr>
        <p:grpSpPr>
          <a:xfrm>
            <a:off x="-23353" y="324235"/>
            <a:ext cx="8008509" cy="5511059"/>
            <a:chOff x="-23353" y="324235"/>
            <a:chExt cx="8265336" cy="5511059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80D7EB53-36DE-DC68-A6CA-C4075AED6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683" y="324235"/>
              <a:ext cx="8115300" cy="2838450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F8F96B73-FDB1-AAD0-37D2-7DD7112A7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9783" y="2968209"/>
              <a:ext cx="7639050" cy="1952625"/>
            </a:xfrm>
            <a:prstGeom prst="rect">
              <a:avLst/>
            </a:prstGeom>
          </p:spPr>
        </p:pic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65271505-917A-CB30-EAAC-BEEE7A303F02}"/>
                </a:ext>
              </a:extLst>
            </p:cNvPr>
            <p:cNvSpPr/>
            <p:nvPr/>
          </p:nvSpPr>
          <p:spPr>
            <a:xfrm>
              <a:off x="7160895" y="1784985"/>
              <a:ext cx="1076326" cy="25717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1F453783-4FED-EAD7-096C-84D951A26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93919" y="2880360"/>
              <a:ext cx="638175" cy="200025"/>
            </a:xfrm>
            <a:prstGeom prst="rect">
              <a:avLst/>
            </a:prstGeom>
          </p:spPr>
        </p:pic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38E1636B-0B0C-D190-C33A-A784C80D6BD1}"/>
                </a:ext>
              </a:extLst>
            </p:cNvPr>
            <p:cNvSpPr/>
            <p:nvPr/>
          </p:nvSpPr>
          <p:spPr>
            <a:xfrm>
              <a:off x="4741544" y="2870835"/>
              <a:ext cx="547688" cy="20002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5F09F953-7F49-5BF9-03DC-857E2BBD01F6}"/>
                </a:ext>
              </a:extLst>
            </p:cNvPr>
            <p:cNvCxnSpPr>
              <a:cxnSpLocks/>
            </p:cNvCxnSpPr>
            <p:nvPr/>
          </p:nvCxnSpPr>
          <p:spPr>
            <a:xfrm>
              <a:off x="4358164" y="2756535"/>
              <a:ext cx="335755" cy="123825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A569C3C8-A02D-29BC-24CA-208A9E1D4760}"/>
                </a:ext>
              </a:extLst>
            </p:cNvPr>
            <p:cNvSpPr/>
            <p:nvPr/>
          </p:nvSpPr>
          <p:spPr>
            <a:xfrm>
              <a:off x="221455" y="4245770"/>
              <a:ext cx="7555707" cy="25003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9FEE9638-0522-6FC1-5C04-D87978440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5263" y="4816119"/>
              <a:ext cx="7686675" cy="1019175"/>
            </a:xfrm>
            <a:prstGeom prst="rect">
              <a:avLst/>
            </a:prstGeom>
          </p:spPr>
        </p:pic>
        <p:sp>
          <p:nvSpPr>
            <p:cNvPr id="2" name="Google Shape;269;p28">
              <a:extLst>
                <a:ext uri="{FF2B5EF4-FFF2-40B4-BE49-F238E27FC236}">
                  <a16:creationId xmlns:a16="http://schemas.microsoft.com/office/drawing/2014/main" id="{6E22870F-4201-8516-4742-82503FAB72C4}"/>
                </a:ext>
              </a:extLst>
            </p:cNvPr>
            <p:cNvSpPr txBox="1"/>
            <p:nvPr/>
          </p:nvSpPr>
          <p:spPr>
            <a:xfrm>
              <a:off x="6883466" y="1437844"/>
              <a:ext cx="363406" cy="4320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ko-KR" altLang="en-US" sz="1733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/>
                  <a:sym typeface="Calibri"/>
                </a:rPr>
                <a:t>①</a:t>
              </a:r>
              <a:endParaRPr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endParaRPr>
            </a:p>
          </p:txBody>
        </p:sp>
        <p:sp>
          <p:nvSpPr>
            <p:cNvPr id="5" name="Google Shape;269;p28">
              <a:extLst>
                <a:ext uri="{FF2B5EF4-FFF2-40B4-BE49-F238E27FC236}">
                  <a16:creationId xmlns:a16="http://schemas.microsoft.com/office/drawing/2014/main" id="{F1A992ED-6A61-D73E-7B34-593C5AE28326}"/>
                </a:ext>
              </a:extLst>
            </p:cNvPr>
            <p:cNvSpPr txBox="1"/>
            <p:nvPr/>
          </p:nvSpPr>
          <p:spPr>
            <a:xfrm>
              <a:off x="-23353" y="3863117"/>
              <a:ext cx="363406" cy="444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ko-KR" altLang="en-US" sz="1733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/>
                  <a:sym typeface="Calibri"/>
                </a:rPr>
                <a:t>②</a:t>
              </a:r>
              <a:r>
                <a:rPr lang="en-US" altLang="ko-KR" sz="1733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/>
                  <a:sym typeface="Calibri"/>
                </a:rPr>
                <a:t>	</a:t>
              </a:r>
              <a:endParaRPr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endParaRPr>
            </a:p>
          </p:txBody>
        </p:sp>
      </p:grpSp>
      <p:sp>
        <p:nvSpPr>
          <p:cNvPr id="10" name="Google Shape;247;p27">
            <a:extLst>
              <a:ext uri="{FF2B5EF4-FFF2-40B4-BE49-F238E27FC236}">
                <a16:creationId xmlns:a16="http://schemas.microsoft.com/office/drawing/2014/main" id="{D9DA4EBB-7E81-C39C-EE16-3BDB0BC60363}"/>
              </a:ext>
            </a:extLst>
          </p:cNvPr>
          <p:cNvSpPr txBox="1">
            <a:spLocks/>
          </p:cNvSpPr>
          <p:nvPr/>
        </p:nvSpPr>
        <p:spPr>
          <a:xfrm>
            <a:off x="0" y="-33594"/>
            <a:ext cx="2244221" cy="4607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9. </a:t>
            </a: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자료연계</a:t>
            </a:r>
          </a:p>
        </p:txBody>
      </p:sp>
    </p:spTree>
    <p:extLst>
      <p:ext uri="{BB962C8B-B14F-4D97-AF65-F5344CB8AC3E}">
        <p14:creationId xmlns:p14="http://schemas.microsoft.com/office/powerpoint/2010/main" val="21840663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7650178" y="550540"/>
            <a:ext cx="4463359" cy="552926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ko-KR" sz="3000" dirty="0">
                <a:latin typeface="+mn-ea"/>
              </a:rPr>
              <a:t>9-3 </a:t>
            </a:r>
            <a:r>
              <a:rPr lang="ko-KR" altLang="en-US" sz="3000" dirty="0">
                <a:latin typeface="+mn-ea"/>
              </a:rPr>
              <a:t>자료연계 파일 삭제</a:t>
            </a:r>
            <a:br>
              <a:rPr lang="en-US" altLang="ko-KR" sz="2000" b="1" dirty="0">
                <a:latin typeface="+mn-ea"/>
              </a:rPr>
            </a:br>
            <a:endParaRPr lang="en-US" altLang="ko-KR" sz="2000" b="1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600" b="1" dirty="0">
                <a:latin typeface="+mn-ea"/>
              </a:rPr>
              <a:t>1.</a:t>
            </a:r>
            <a:r>
              <a:rPr lang="ko-KR" altLang="en-US" sz="1600" b="1" dirty="0">
                <a:latin typeface="+mn-ea"/>
              </a:rPr>
              <a:t>  파일생성 삭제</a:t>
            </a:r>
            <a:endParaRPr lang="en-US" altLang="ko-KR" sz="1600" b="1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500" dirty="0">
                <a:latin typeface="+mn-ea"/>
              </a:rPr>
              <a:t>생성한 파일을 삭제 할 경우 상태 값은 결과 확정 </a:t>
            </a:r>
            <a:br>
              <a:rPr lang="en-US" altLang="ko-KR" sz="1500" dirty="0">
                <a:latin typeface="+mn-ea"/>
              </a:rPr>
            </a:br>
            <a:r>
              <a:rPr lang="ko-KR" altLang="en-US" sz="1500" dirty="0">
                <a:latin typeface="+mn-ea"/>
              </a:rPr>
              <a:t>상태로 돌아가게 되고 파일은 삭제됩니다</a:t>
            </a:r>
            <a:r>
              <a:rPr lang="en-US" altLang="ko-KR" sz="1500" dirty="0">
                <a:latin typeface="+mn-ea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300" dirty="0">
                <a:solidFill>
                  <a:srgbClr val="FF0000"/>
                </a:solidFill>
                <a:latin typeface="+mn-ea"/>
              </a:rPr>
              <a:t>※ </a:t>
            </a:r>
            <a:r>
              <a:rPr lang="ko-KR" altLang="en-US" sz="1300" dirty="0">
                <a:solidFill>
                  <a:srgbClr val="FF0000"/>
                </a:solidFill>
                <a:latin typeface="+mn-ea"/>
              </a:rPr>
              <a:t>생성 파일에 수검자가 한명이 아닌 일괄로 수검자가 </a:t>
            </a:r>
            <a:br>
              <a:rPr lang="en-US" altLang="ko-KR" sz="1300" dirty="0">
                <a:solidFill>
                  <a:srgbClr val="FF0000"/>
                </a:solidFill>
                <a:latin typeface="+mn-ea"/>
              </a:rPr>
            </a:br>
            <a:r>
              <a:rPr lang="en-US" altLang="ko-KR" sz="1300" dirty="0">
                <a:solidFill>
                  <a:srgbClr val="FF0000"/>
                </a:solidFill>
                <a:latin typeface="+mn-ea"/>
              </a:rPr>
              <a:t>   </a:t>
            </a:r>
            <a:r>
              <a:rPr lang="ko-KR" altLang="en-US" sz="1300" dirty="0">
                <a:solidFill>
                  <a:srgbClr val="FF0000"/>
                </a:solidFill>
                <a:latin typeface="+mn-ea"/>
              </a:rPr>
              <a:t>여러 명 있는 상태에서 삭제를 하면 해당 수검자들은 </a:t>
            </a:r>
            <a:br>
              <a:rPr lang="en-US" altLang="ko-KR" sz="1300" dirty="0">
                <a:solidFill>
                  <a:srgbClr val="FF0000"/>
                </a:solidFill>
                <a:latin typeface="+mn-ea"/>
              </a:rPr>
            </a:br>
            <a:r>
              <a:rPr lang="en-US" altLang="ko-KR" sz="1300" dirty="0">
                <a:solidFill>
                  <a:srgbClr val="FF0000"/>
                </a:solidFill>
                <a:latin typeface="+mn-ea"/>
              </a:rPr>
              <a:t>   </a:t>
            </a:r>
            <a:r>
              <a:rPr lang="ko-KR" altLang="en-US" sz="1300" dirty="0">
                <a:solidFill>
                  <a:srgbClr val="FF0000"/>
                </a:solidFill>
                <a:latin typeface="+mn-ea"/>
              </a:rPr>
              <a:t>전부 삭제 처리 됩니다</a:t>
            </a:r>
            <a:r>
              <a:rPr lang="en-US" altLang="ko-KR" sz="1300" dirty="0">
                <a:solidFill>
                  <a:srgbClr val="FF0000"/>
                </a:solidFill>
                <a:latin typeface="+mn-ea"/>
              </a:rPr>
              <a:t>.</a:t>
            </a:r>
            <a:br>
              <a:rPr lang="en-US" altLang="ko-KR" sz="1300" dirty="0">
                <a:latin typeface="+mn-ea"/>
              </a:rPr>
            </a:br>
            <a:br>
              <a:rPr lang="en-US" altLang="ko-KR" sz="1200" dirty="0">
                <a:latin typeface="+mn-ea"/>
              </a:rPr>
            </a:br>
            <a:br>
              <a:rPr lang="en-US" altLang="ko-KR" sz="1200" dirty="0">
                <a:latin typeface="+mn-ea"/>
              </a:rPr>
            </a:br>
            <a:br>
              <a:rPr lang="en-US" altLang="ko-KR" sz="1200" dirty="0">
                <a:latin typeface="+mn-ea"/>
              </a:rPr>
            </a:br>
            <a:r>
              <a:rPr lang="en-US" altLang="ko-KR" sz="1600" b="1" dirty="0">
                <a:latin typeface="+mn-ea"/>
              </a:rPr>
              <a:t>2.  </a:t>
            </a:r>
            <a:r>
              <a:rPr lang="ko-KR" altLang="en-US" sz="1600" b="1" dirty="0">
                <a:latin typeface="+mn-ea"/>
              </a:rPr>
              <a:t>수검자 목록 삭제</a:t>
            </a:r>
            <a:br>
              <a:rPr lang="en-US" altLang="ko-KR" sz="1200" dirty="0">
                <a:latin typeface="+mn-ea"/>
              </a:rPr>
            </a:br>
            <a:r>
              <a:rPr lang="ko-KR" altLang="en-US" sz="1500" dirty="0">
                <a:latin typeface="+mn-ea"/>
              </a:rPr>
              <a:t>수검자 목록에서도 수검자를 개별로 삭제 가능합니다</a:t>
            </a:r>
            <a:r>
              <a:rPr lang="en-US" altLang="ko-KR" sz="1500" dirty="0">
                <a:latin typeface="+mn-ea"/>
              </a:rPr>
              <a:t>. </a:t>
            </a:r>
            <a:br>
              <a:rPr lang="en-US" altLang="ko-KR" sz="1500" dirty="0">
                <a:latin typeface="+mn-ea"/>
              </a:rPr>
            </a:br>
            <a:r>
              <a:rPr lang="ko-KR" altLang="en-US" sz="1500" dirty="0">
                <a:latin typeface="+mn-ea"/>
              </a:rPr>
              <a:t>제외하고 싶은 수검자를 선택 후 삭제버튼을 누르면 삭제 처리가 됩니다</a:t>
            </a:r>
            <a:r>
              <a:rPr lang="en-US" altLang="ko-KR" sz="1500" dirty="0">
                <a:latin typeface="+mn-ea"/>
              </a:rPr>
              <a:t>.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A1A9AAD7-B8B7-14C7-19FD-8406352A12F1}"/>
              </a:ext>
            </a:extLst>
          </p:cNvPr>
          <p:cNvGrpSpPr/>
          <p:nvPr/>
        </p:nvGrpSpPr>
        <p:grpSpPr>
          <a:xfrm>
            <a:off x="166932" y="315864"/>
            <a:ext cx="7483246" cy="4255541"/>
            <a:chOff x="166932" y="315864"/>
            <a:chExt cx="7696200" cy="4255541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981A6ED2-F949-1E9B-B2C9-D50CB7918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932" y="3428405"/>
              <a:ext cx="7696200" cy="1143000"/>
            </a:xfrm>
            <a:prstGeom prst="rect">
              <a:avLst/>
            </a:prstGeom>
          </p:spPr>
        </p:pic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B20541A0-7702-6321-1B40-E8FB3234E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6451" y="315864"/>
              <a:ext cx="7600950" cy="1819275"/>
            </a:xfrm>
            <a:prstGeom prst="rect">
              <a:avLst/>
            </a:prstGeom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3AF00BCC-7C89-C237-5B18-E4F64D690D0D}"/>
                </a:ext>
              </a:extLst>
            </p:cNvPr>
            <p:cNvSpPr/>
            <p:nvPr/>
          </p:nvSpPr>
          <p:spPr>
            <a:xfrm>
              <a:off x="5517355" y="1752600"/>
              <a:ext cx="931069" cy="25717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400411E1-CA2F-25B4-E781-0495BF0635D7}"/>
                </a:ext>
              </a:extLst>
            </p:cNvPr>
            <p:cNvSpPr/>
            <p:nvPr/>
          </p:nvSpPr>
          <p:spPr>
            <a:xfrm>
              <a:off x="4279105" y="4143375"/>
              <a:ext cx="931069" cy="25717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" name="Google Shape;269;p28">
              <a:extLst>
                <a:ext uri="{FF2B5EF4-FFF2-40B4-BE49-F238E27FC236}">
                  <a16:creationId xmlns:a16="http://schemas.microsoft.com/office/drawing/2014/main" id="{3F3860C5-E3B1-3752-D470-6CDCC4B85CCD}"/>
                </a:ext>
              </a:extLst>
            </p:cNvPr>
            <p:cNvSpPr txBox="1"/>
            <p:nvPr/>
          </p:nvSpPr>
          <p:spPr>
            <a:xfrm>
              <a:off x="5172074" y="1572507"/>
              <a:ext cx="363406" cy="4320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ko-KR" altLang="en-US" sz="1733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/>
                  <a:sym typeface="Calibri"/>
                </a:rPr>
                <a:t>①</a:t>
              </a:r>
              <a:endParaRPr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endParaRPr>
            </a:p>
          </p:txBody>
        </p:sp>
        <p:sp>
          <p:nvSpPr>
            <p:cNvPr id="5" name="Google Shape;269;p28">
              <a:extLst>
                <a:ext uri="{FF2B5EF4-FFF2-40B4-BE49-F238E27FC236}">
                  <a16:creationId xmlns:a16="http://schemas.microsoft.com/office/drawing/2014/main" id="{59BB9951-79D3-E15D-249E-06EA3F8ED280}"/>
                </a:ext>
              </a:extLst>
            </p:cNvPr>
            <p:cNvSpPr txBox="1"/>
            <p:nvPr/>
          </p:nvSpPr>
          <p:spPr>
            <a:xfrm>
              <a:off x="3996926" y="3777411"/>
              <a:ext cx="363406" cy="444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ko-KR" altLang="en-US" sz="1733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/>
                  <a:sym typeface="Calibri"/>
                </a:rPr>
                <a:t>②</a:t>
              </a:r>
              <a:r>
                <a:rPr lang="en-US" altLang="ko-KR" sz="1733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/>
                  <a:sym typeface="Calibri"/>
                </a:rPr>
                <a:t>	</a:t>
              </a:r>
              <a:endParaRPr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endParaRPr>
            </a:p>
          </p:txBody>
        </p:sp>
      </p:grpSp>
      <p:sp>
        <p:nvSpPr>
          <p:cNvPr id="9" name="Google Shape;247;p27">
            <a:extLst>
              <a:ext uri="{FF2B5EF4-FFF2-40B4-BE49-F238E27FC236}">
                <a16:creationId xmlns:a16="http://schemas.microsoft.com/office/drawing/2014/main" id="{8E26125A-917D-4B95-23FA-F33D72641FA9}"/>
              </a:ext>
            </a:extLst>
          </p:cNvPr>
          <p:cNvSpPr txBox="1">
            <a:spLocks/>
          </p:cNvSpPr>
          <p:nvPr/>
        </p:nvSpPr>
        <p:spPr>
          <a:xfrm>
            <a:off x="0" y="-33594"/>
            <a:ext cx="2244221" cy="4607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9. </a:t>
            </a: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자료연계</a:t>
            </a:r>
          </a:p>
        </p:txBody>
      </p:sp>
    </p:spTree>
    <p:extLst>
      <p:ext uri="{BB962C8B-B14F-4D97-AF65-F5344CB8AC3E}">
        <p14:creationId xmlns:p14="http://schemas.microsoft.com/office/powerpoint/2010/main" val="4176977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7;p27">
            <a:extLst>
              <a:ext uri="{FF2B5EF4-FFF2-40B4-BE49-F238E27FC236}">
                <a16:creationId xmlns:a16="http://schemas.microsoft.com/office/drawing/2014/main" id="{101B6329-5473-AADB-75FF-FEA1386ECA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2388" y="626394"/>
            <a:ext cx="7406864" cy="8050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algn="l"/>
            <a:r>
              <a:rPr lang="en-US" altLang="ko-KR" sz="3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1-2 </a:t>
            </a:r>
            <a:r>
              <a:rPr lang="ko-KR" altLang="en-US" sz="3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공단 아이디 생성</a:t>
            </a:r>
            <a:endParaRPr sz="30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Google Shape;248;p27">
            <a:extLst>
              <a:ext uri="{FF2B5EF4-FFF2-40B4-BE49-F238E27FC236}">
                <a16:creationId xmlns:a16="http://schemas.microsoft.com/office/drawing/2014/main" id="{1B78E930-7D87-F330-54DD-CCED9B753595}"/>
              </a:ext>
            </a:extLst>
          </p:cNvPr>
          <p:cNvSpPr txBox="1"/>
          <p:nvPr/>
        </p:nvSpPr>
        <p:spPr>
          <a:xfrm>
            <a:off x="228599" y="2154865"/>
            <a:ext cx="5965555" cy="37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ko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발급 방법</a:t>
            </a:r>
            <a:r>
              <a:rPr lang="en-US" altLang="ko" sz="1600" b="1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: </a:t>
            </a:r>
            <a:endParaRPr sz="1600" b="1" dirty="0"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endParaRPr sz="1733" dirty="0"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r>
              <a:rPr lang="ko" altLang="en-US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건강 관리 포털 시스템에 아이디 비밀번호가 없을 경우</a:t>
            </a:r>
            <a:endParaRPr sz="1400" dirty="0"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r>
              <a:rPr lang="en-US" altLang="ko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※</a:t>
            </a:r>
            <a:r>
              <a:rPr lang="ko" altLang="en-US" sz="10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국민건강보험 공단에 전화하셔서 검진기관 인증을 받고 아이디</a:t>
            </a:r>
            <a:r>
              <a:rPr lang="en-US" altLang="ko" sz="10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, </a:t>
            </a:r>
            <a:r>
              <a:rPr lang="ko" altLang="en-US" sz="10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비밀번호를 발급 받으셔야 합니다</a:t>
            </a:r>
            <a:r>
              <a:rPr lang="en-US" altLang="ko" sz="10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.</a:t>
            </a:r>
            <a:endParaRPr sz="10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endParaRPr sz="1733" dirty="0">
              <a:solidFill>
                <a:schemeClr val="dk2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r>
              <a:rPr lang="ko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건강 관리 포털 시스템에 검진기관 인증을 받고 아이디가 발급되어 있는 상태인 경우</a:t>
            </a:r>
            <a:endParaRPr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검진기관 선택 → 아이디</a:t>
            </a:r>
            <a:r>
              <a:rPr lang="en-US" altLang="ko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비밀번호 → 법인인증서 로그인 </a:t>
            </a:r>
            <a:br>
              <a:rPr lang="en-US" altLang="ko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→ 해당 법인 인증서 선택 → 인증서 비밀번호 입력 → 로그인</a:t>
            </a:r>
            <a:endParaRPr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4" name="Google Shape;249;p27">
            <a:extLst>
              <a:ext uri="{FF2B5EF4-FFF2-40B4-BE49-F238E27FC236}">
                <a16:creationId xmlns:a16="http://schemas.microsoft.com/office/drawing/2014/main" id="{3691BF1E-E997-FE15-F221-BCBE2D332D55}"/>
              </a:ext>
            </a:extLst>
          </p:cNvPr>
          <p:cNvGrpSpPr/>
          <p:nvPr/>
        </p:nvGrpSpPr>
        <p:grpSpPr>
          <a:xfrm>
            <a:off x="6230740" y="563733"/>
            <a:ext cx="5469088" cy="5730533"/>
            <a:chOff x="4147949" y="415450"/>
            <a:chExt cx="4625413" cy="4297900"/>
          </a:xfrm>
        </p:grpSpPr>
        <p:pic>
          <p:nvPicPr>
            <p:cNvPr id="10" name="Google Shape;250;p27">
              <a:extLst>
                <a:ext uri="{FF2B5EF4-FFF2-40B4-BE49-F238E27FC236}">
                  <a16:creationId xmlns:a16="http://schemas.microsoft.com/office/drawing/2014/main" id="{3A78FFEA-6C0E-FCD2-ADFE-3E3EABF5252C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47949" y="415450"/>
              <a:ext cx="4625413" cy="4297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251;p27">
              <a:extLst>
                <a:ext uri="{FF2B5EF4-FFF2-40B4-BE49-F238E27FC236}">
                  <a16:creationId xmlns:a16="http://schemas.microsoft.com/office/drawing/2014/main" id="{8A9EC041-F6E2-8961-E397-055C3E3D9567}"/>
                </a:ext>
              </a:extLst>
            </p:cNvPr>
            <p:cNvSpPr/>
            <p:nvPr/>
          </p:nvSpPr>
          <p:spPr>
            <a:xfrm>
              <a:off x="4726725" y="2234625"/>
              <a:ext cx="849300" cy="2979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b="1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endParaRPr>
            </a:p>
          </p:txBody>
        </p:sp>
        <p:sp>
          <p:nvSpPr>
            <p:cNvPr id="14" name="Google Shape;252;p27">
              <a:extLst>
                <a:ext uri="{FF2B5EF4-FFF2-40B4-BE49-F238E27FC236}">
                  <a16:creationId xmlns:a16="http://schemas.microsoft.com/office/drawing/2014/main" id="{83335605-2B4D-7E5C-1F5B-3B25A57DC8FF}"/>
                </a:ext>
              </a:extLst>
            </p:cNvPr>
            <p:cNvSpPr/>
            <p:nvPr/>
          </p:nvSpPr>
          <p:spPr>
            <a:xfrm>
              <a:off x="4663650" y="3075100"/>
              <a:ext cx="3704400" cy="7716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b="1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endParaRPr>
            </a:p>
          </p:txBody>
        </p:sp>
        <p:sp>
          <p:nvSpPr>
            <p:cNvPr id="16" name="Google Shape;253;p27">
              <a:extLst>
                <a:ext uri="{FF2B5EF4-FFF2-40B4-BE49-F238E27FC236}">
                  <a16:creationId xmlns:a16="http://schemas.microsoft.com/office/drawing/2014/main" id="{8294A298-1698-6B55-2356-F1963F8A8917}"/>
                </a:ext>
              </a:extLst>
            </p:cNvPr>
            <p:cNvSpPr txBox="1"/>
            <p:nvPr/>
          </p:nvSpPr>
          <p:spPr>
            <a:xfrm>
              <a:off x="4514325" y="1942600"/>
              <a:ext cx="212400" cy="2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-US" altLang="ko" sz="1733" b="1" dirty="0">
                  <a:solidFill>
                    <a:schemeClr val="dk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/>
                  <a:sym typeface="Calibri"/>
                </a:rPr>
                <a:t>1</a:t>
              </a:r>
              <a:endParaRPr sz="1733" b="1" dirty="0">
                <a:solidFill>
                  <a:schemeClr val="dk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endParaRPr>
            </a:p>
          </p:txBody>
        </p:sp>
        <p:sp>
          <p:nvSpPr>
            <p:cNvPr id="17" name="Google Shape;254;p27">
              <a:extLst>
                <a:ext uri="{FF2B5EF4-FFF2-40B4-BE49-F238E27FC236}">
                  <a16:creationId xmlns:a16="http://schemas.microsoft.com/office/drawing/2014/main" id="{5BF4B85B-3E73-EFD8-CFF1-C5F0A6F117FC}"/>
                </a:ext>
              </a:extLst>
            </p:cNvPr>
            <p:cNvSpPr txBox="1"/>
            <p:nvPr/>
          </p:nvSpPr>
          <p:spPr>
            <a:xfrm>
              <a:off x="4451250" y="2854900"/>
              <a:ext cx="212400" cy="2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-US" altLang="ko" sz="1733" b="1">
                  <a:solidFill>
                    <a:schemeClr val="dk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/>
                  <a:sym typeface="Calibri"/>
                </a:rPr>
                <a:t>2</a:t>
              </a:r>
              <a:endParaRPr sz="1733" b="1">
                <a:solidFill>
                  <a:schemeClr val="dk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endParaRPr>
            </a:p>
          </p:txBody>
        </p:sp>
        <p:sp>
          <p:nvSpPr>
            <p:cNvPr id="18" name="Google Shape;255;p27">
              <a:extLst>
                <a:ext uri="{FF2B5EF4-FFF2-40B4-BE49-F238E27FC236}">
                  <a16:creationId xmlns:a16="http://schemas.microsoft.com/office/drawing/2014/main" id="{ACA957B4-B74A-61AF-C9EE-46133340953B}"/>
                </a:ext>
              </a:extLst>
            </p:cNvPr>
            <p:cNvSpPr/>
            <p:nvPr/>
          </p:nvSpPr>
          <p:spPr>
            <a:xfrm>
              <a:off x="4632175" y="4027600"/>
              <a:ext cx="1290000" cy="4365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b="1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endParaRPr>
            </a:p>
          </p:txBody>
        </p:sp>
        <p:sp>
          <p:nvSpPr>
            <p:cNvPr id="19" name="Google Shape;256;p27">
              <a:extLst>
                <a:ext uri="{FF2B5EF4-FFF2-40B4-BE49-F238E27FC236}">
                  <a16:creationId xmlns:a16="http://schemas.microsoft.com/office/drawing/2014/main" id="{E6F55660-07BB-F224-8528-16D2EC01D133}"/>
                </a:ext>
              </a:extLst>
            </p:cNvPr>
            <p:cNvSpPr txBox="1"/>
            <p:nvPr/>
          </p:nvSpPr>
          <p:spPr>
            <a:xfrm>
              <a:off x="4419775" y="3767200"/>
              <a:ext cx="212400" cy="2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-US" altLang="ko" sz="1733" b="1">
                  <a:solidFill>
                    <a:schemeClr val="dk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/>
                  <a:sym typeface="Calibri"/>
                </a:rPr>
                <a:t>3</a:t>
              </a:r>
              <a:endParaRPr sz="1733" b="1">
                <a:solidFill>
                  <a:schemeClr val="dk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endParaRPr>
            </a:p>
          </p:txBody>
        </p:sp>
      </p:grpSp>
      <p:pic>
        <p:nvPicPr>
          <p:cNvPr id="20" name="Google Shape;257;p27">
            <a:extLst>
              <a:ext uri="{FF2B5EF4-FFF2-40B4-BE49-F238E27FC236}">
                <a16:creationId xmlns:a16="http://schemas.microsoft.com/office/drawing/2014/main" id="{833574D8-330A-AFBF-108B-C8646C1588E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5896" y="1205232"/>
            <a:ext cx="3215733" cy="403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58;p27">
            <a:extLst>
              <a:ext uri="{FF2B5EF4-FFF2-40B4-BE49-F238E27FC236}">
                <a16:creationId xmlns:a16="http://schemas.microsoft.com/office/drawing/2014/main" id="{14A69ED1-C642-489D-88CF-C17DF5A34A01}"/>
              </a:ext>
            </a:extLst>
          </p:cNvPr>
          <p:cNvSpPr/>
          <p:nvPr/>
        </p:nvSpPr>
        <p:spPr>
          <a:xfrm>
            <a:off x="7751129" y="3291999"/>
            <a:ext cx="2883600" cy="146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cxnSp>
        <p:nvCxnSpPr>
          <p:cNvPr id="22" name="Google Shape;259;p27">
            <a:extLst>
              <a:ext uri="{FF2B5EF4-FFF2-40B4-BE49-F238E27FC236}">
                <a16:creationId xmlns:a16="http://schemas.microsoft.com/office/drawing/2014/main" id="{5027C490-BFD6-ABF8-BB96-FB3F01456B26}"/>
              </a:ext>
            </a:extLst>
          </p:cNvPr>
          <p:cNvCxnSpPr>
            <a:stCxn id="18" idx="0"/>
          </p:cNvCxnSpPr>
          <p:nvPr/>
        </p:nvCxnSpPr>
        <p:spPr>
          <a:xfrm rot="10800000" flipH="1">
            <a:off x="7565937" y="3533132"/>
            <a:ext cx="762000" cy="184680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" name="Google Shape;260;p27">
            <a:extLst>
              <a:ext uri="{FF2B5EF4-FFF2-40B4-BE49-F238E27FC236}">
                <a16:creationId xmlns:a16="http://schemas.microsoft.com/office/drawing/2014/main" id="{A1D0F114-9591-37FB-2562-647A6366CFA8}"/>
              </a:ext>
            </a:extLst>
          </p:cNvPr>
          <p:cNvSpPr/>
          <p:nvPr/>
        </p:nvSpPr>
        <p:spPr>
          <a:xfrm>
            <a:off x="8485163" y="4320732"/>
            <a:ext cx="1562400" cy="219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25" name="Google Shape;261;p27">
            <a:extLst>
              <a:ext uri="{FF2B5EF4-FFF2-40B4-BE49-F238E27FC236}">
                <a16:creationId xmlns:a16="http://schemas.microsoft.com/office/drawing/2014/main" id="{15E9EF67-C200-1F75-0DAF-06B939006FA1}"/>
              </a:ext>
            </a:extLst>
          </p:cNvPr>
          <p:cNvSpPr txBox="1"/>
          <p:nvPr/>
        </p:nvSpPr>
        <p:spPr>
          <a:xfrm>
            <a:off x="7649529" y="3274332"/>
            <a:ext cx="283200" cy="2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altLang="ko" sz="1733" b="1">
                <a:solidFill>
                  <a:schemeClr val="dk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4</a:t>
            </a:r>
            <a:endParaRPr sz="1733" b="1">
              <a:solidFill>
                <a:schemeClr val="dk2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26" name="Google Shape;262;p27">
            <a:extLst>
              <a:ext uri="{FF2B5EF4-FFF2-40B4-BE49-F238E27FC236}">
                <a16:creationId xmlns:a16="http://schemas.microsoft.com/office/drawing/2014/main" id="{44E18C39-F7DC-FD0C-355E-67EA0C77ED1A}"/>
              </a:ext>
            </a:extLst>
          </p:cNvPr>
          <p:cNvSpPr txBox="1"/>
          <p:nvPr/>
        </p:nvSpPr>
        <p:spPr>
          <a:xfrm>
            <a:off x="9999129" y="4082466"/>
            <a:ext cx="283200" cy="2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altLang="ko" sz="1733" b="1">
                <a:solidFill>
                  <a:schemeClr val="dk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5</a:t>
            </a:r>
            <a:endParaRPr sz="1733" b="1">
              <a:solidFill>
                <a:schemeClr val="dk2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5" name="Google Shape;247;p27">
            <a:extLst>
              <a:ext uri="{FF2B5EF4-FFF2-40B4-BE49-F238E27FC236}">
                <a16:creationId xmlns:a16="http://schemas.microsoft.com/office/drawing/2014/main" id="{85876A22-8CD6-50FF-D2E6-72E752A948E4}"/>
              </a:ext>
            </a:extLst>
          </p:cNvPr>
          <p:cNvSpPr txBox="1">
            <a:spLocks/>
          </p:cNvSpPr>
          <p:nvPr/>
        </p:nvSpPr>
        <p:spPr>
          <a:xfrm>
            <a:off x="0" y="-33594"/>
            <a:ext cx="2244221" cy="4607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건강검진 계정</a:t>
            </a:r>
          </a:p>
        </p:txBody>
      </p:sp>
    </p:spTree>
    <p:extLst>
      <p:ext uri="{BB962C8B-B14F-4D97-AF65-F5344CB8AC3E}">
        <p14:creationId xmlns:p14="http://schemas.microsoft.com/office/powerpoint/2010/main" val="15483776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96584695-BC9F-8AAB-F02C-BFD9443A3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75" y="2313856"/>
            <a:ext cx="7648575" cy="117157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C30BDCC-BCFD-4EB4-9F28-B69C7B179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511" y="459355"/>
            <a:ext cx="7667625" cy="1028700"/>
          </a:xfrm>
          <a:prstGeom prst="rect">
            <a:avLst/>
          </a:prstGeom>
        </p:spPr>
      </p:pic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7937102" y="559593"/>
            <a:ext cx="4303187" cy="552926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ko-KR" sz="3000" dirty="0"/>
              <a:t>9-4 </a:t>
            </a:r>
            <a:r>
              <a:rPr lang="ko-KR" altLang="en-US" sz="3000" dirty="0"/>
              <a:t>자료연계 다운로드</a:t>
            </a:r>
            <a:br>
              <a:rPr lang="en-US" altLang="ko-KR" sz="2000" b="1" dirty="0"/>
            </a:br>
            <a:endParaRPr lang="en-US" altLang="ko-KR" sz="20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600" b="1" dirty="0"/>
              <a:t>1. </a:t>
            </a:r>
            <a:r>
              <a:rPr lang="ko-KR" altLang="en-US" sz="1600" b="1" dirty="0"/>
              <a:t>일괄 다운로드</a:t>
            </a:r>
            <a:endParaRPr lang="en-US" altLang="ko-KR" sz="16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400" dirty="0"/>
              <a:t>- </a:t>
            </a:r>
            <a:r>
              <a:rPr lang="ko-KR" altLang="en-US" sz="1400" dirty="0"/>
              <a:t>파일이 여러 개 있을 경우 일괄로 파일 다운로드</a:t>
            </a:r>
            <a:br>
              <a:rPr lang="en-US" altLang="ko-KR" sz="1400" dirty="0"/>
            </a:br>
            <a:r>
              <a:rPr lang="ko-KR" altLang="en-US" sz="1400" dirty="0"/>
              <a:t>  가능하게 해주는 버튼</a:t>
            </a:r>
            <a:br>
              <a:rPr lang="en-US" altLang="ko-KR" sz="1200" dirty="0"/>
            </a:br>
            <a:br>
              <a:rPr lang="en-US" altLang="ko-KR" sz="1200" dirty="0"/>
            </a:br>
            <a:br>
              <a:rPr lang="en-US" altLang="ko-KR" sz="1200" dirty="0"/>
            </a:br>
            <a:r>
              <a:rPr lang="en-US" altLang="ko-KR" sz="1600" b="1" dirty="0"/>
              <a:t>2. </a:t>
            </a:r>
            <a:r>
              <a:rPr lang="ko-KR" altLang="en-US" sz="1600" b="1" dirty="0"/>
              <a:t>다운로드 </a:t>
            </a:r>
            <a:br>
              <a:rPr lang="en-US" altLang="ko-KR" sz="1200" dirty="0"/>
            </a:br>
            <a:r>
              <a:rPr lang="en-US" altLang="ko-KR" sz="1400" dirty="0"/>
              <a:t>- </a:t>
            </a:r>
            <a:r>
              <a:rPr lang="ko-KR" altLang="en-US" sz="1400" dirty="0"/>
              <a:t>해당 다운로드 버튼은 개별 파일 다운로드 </a:t>
            </a:r>
            <a:br>
              <a:rPr lang="en-US" altLang="ko-KR" sz="1400" dirty="0"/>
            </a:br>
            <a:r>
              <a:rPr lang="en-US" altLang="ko-KR" sz="1400" dirty="0"/>
              <a:t>  </a:t>
            </a:r>
            <a:r>
              <a:rPr lang="ko-KR" altLang="en-US" sz="1400" dirty="0"/>
              <a:t>버튼입니다</a:t>
            </a:r>
            <a:r>
              <a:rPr lang="en-US" altLang="ko-KR" sz="1400" dirty="0"/>
              <a:t>.</a:t>
            </a:r>
            <a:br>
              <a:rPr lang="en-US" altLang="ko-KR" sz="1200" dirty="0"/>
            </a:br>
            <a:br>
              <a:rPr lang="en-US" altLang="ko-KR" sz="1200" dirty="0"/>
            </a:br>
            <a:r>
              <a:rPr lang="en-US" altLang="ko-KR" sz="1600" b="1" dirty="0"/>
              <a:t>3.  </a:t>
            </a:r>
            <a:r>
              <a:rPr lang="ko-KR" altLang="en-US" sz="1600" b="1" dirty="0"/>
              <a:t>다운로드 했을 경우</a:t>
            </a:r>
            <a:br>
              <a:rPr lang="en-US" altLang="ko-KR" sz="1200" dirty="0"/>
            </a:br>
            <a:r>
              <a:rPr lang="ko-KR" altLang="en-US" sz="1400" dirty="0"/>
              <a:t>다운로드를 하게 되면 상태 값은 다운로드 상태가 되며 수정이 안되는 상태로 변경됩니다</a:t>
            </a:r>
            <a:r>
              <a:rPr lang="en-US" altLang="ko-KR" sz="1400" dirty="0"/>
              <a:t>.</a:t>
            </a:r>
            <a:br>
              <a:rPr lang="en-US" altLang="ko-KR" sz="1200" dirty="0"/>
            </a:br>
            <a:r>
              <a:rPr lang="ko-KR" altLang="en-US" sz="1200" dirty="0">
                <a:solidFill>
                  <a:srgbClr val="FF0000"/>
                </a:solidFill>
              </a:rPr>
              <a:t>경로 </a:t>
            </a:r>
            <a:r>
              <a:rPr lang="en-US" altLang="ko-KR" sz="1200" dirty="0">
                <a:solidFill>
                  <a:srgbClr val="FF0000"/>
                </a:solidFill>
              </a:rPr>
              <a:t>: eClick\bin\HealthCheck </a:t>
            </a:r>
            <a:r>
              <a:rPr lang="ko-KR" altLang="en-US" sz="1200" dirty="0">
                <a:solidFill>
                  <a:srgbClr val="FF0000"/>
                </a:solidFill>
              </a:rPr>
              <a:t>에 파일이 저장됩니다</a:t>
            </a:r>
            <a:r>
              <a:rPr lang="en-US" altLang="ko-KR" sz="1200" dirty="0">
                <a:solidFill>
                  <a:srgbClr val="FF0000"/>
                </a:solidFill>
              </a:rPr>
              <a:t>.</a:t>
            </a:r>
            <a:r>
              <a:rPr lang="ko-KR" altLang="en-US" sz="1200" dirty="0">
                <a:solidFill>
                  <a:srgbClr val="FF0000"/>
                </a:solidFill>
              </a:rPr>
              <a:t> </a:t>
            </a:r>
            <a:endParaRPr lang="en-US" altLang="ko-KR" sz="1200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12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0667456-09FC-BC3D-66CB-5459B6EAD222}"/>
              </a:ext>
            </a:extLst>
          </p:cNvPr>
          <p:cNvSpPr/>
          <p:nvPr/>
        </p:nvSpPr>
        <p:spPr>
          <a:xfrm>
            <a:off x="6679405" y="481012"/>
            <a:ext cx="1240632" cy="2571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5E86408-50A5-CE9F-9D0E-B1A875BF5B56}"/>
              </a:ext>
            </a:extLst>
          </p:cNvPr>
          <p:cNvSpPr/>
          <p:nvPr/>
        </p:nvSpPr>
        <p:spPr>
          <a:xfrm>
            <a:off x="7147321" y="1042987"/>
            <a:ext cx="701280" cy="2571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5C87441-7D38-BDD5-2658-480A513110CB}"/>
              </a:ext>
            </a:extLst>
          </p:cNvPr>
          <p:cNvSpPr/>
          <p:nvPr/>
        </p:nvSpPr>
        <p:spPr>
          <a:xfrm>
            <a:off x="328612" y="2322909"/>
            <a:ext cx="7591424" cy="11251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Google Shape;269;p28">
            <a:extLst>
              <a:ext uri="{FF2B5EF4-FFF2-40B4-BE49-F238E27FC236}">
                <a16:creationId xmlns:a16="http://schemas.microsoft.com/office/drawing/2014/main" id="{0CF60E3A-016B-58FE-6B2F-8F3720053191}"/>
              </a:ext>
            </a:extLst>
          </p:cNvPr>
          <p:cNvSpPr txBox="1"/>
          <p:nvPr/>
        </p:nvSpPr>
        <p:spPr>
          <a:xfrm>
            <a:off x="252858" y="1877921"/>
            <a:ext cx="363406" cy="44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ko-KR" altLang="en-US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③</a:t>
            </a:r>
            <a:r>
              <a:rPr lang="en-US" altLang="ko-KR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	</a:t>
            </a:r>
            <a:endParaRPr sz="1733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4" name="Google Shape;269;p28">
            <a:extLst>
              <a:ext uri="{FF2B5EF4-FFF2-40B4-BE49-F238E27FC236}">
                <a16:creationId xmlns:a16="http://schemas.microsoft.com/office/drawing/2014/main" id="{08411DA0-8677-399C-69AE-4EBAE342D212}"/>
              </a:ext>
            </a:extLst>
          </p:cNvPr>
          <p:cNvSpPr txBox="1"/>
          <p:nvPr/>
        </p:nvSpPr>
        <p:spPr>
          <a:xfrm>
            <a:off x="6315999" y="343573"/>
            <a:ext cx="363406" cy="43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ko-KR" altLang="en-US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①</a:t>
            </a:r>
            <a:endParaRPr sz="1733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9" name="Google Shape;269;p28">
            <a:extLst>
              <a:ext uri="{FF2B5EF4-FFF2-40B4-BE49-F238E27FC236}">
                <a16:creationId xmlns:a16="http://schemas.microsoft.com/office/drawing/2014/main" id="{B85DE45E-8D4A-8AF2-2492-9BA4434EAF48}"/>
              </a:ext>
            </a:extLst>
          </p:cNvPr>
          <p:cNvSpPr txBox="1"/>
          <p:nvPr/>
        </p:nvSpPr>
        <p:spPr>
          <a:xfrm>
            <a:off x="6832316" y="742607"/>
            <a:ext cx="363406" cy="44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ko-KR" altLang="en-US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②</a:t>
            </a:r>
            <a:r>
              <a:rPr lang="en-US" altLang="ko-KR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	</a:t>
            </a:r>
            <a:endParaRPr sz="1733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11" name="Google Shape;247;p27">
            <a:extLst>
              <a:ext uri="{FF2B5EF4-FFF2-40B4-BE49-F238E27FC236}">
                <a16:creationId xmlns:a16="http://schemas.microsoft.com/office/drawing/2014/main" id="{6BF467FA-E196-0629-24DF-A4B8ACA9DB1A}"/>
              </a:ext>
            </a:extLst>
          </p:cNvPr>
          <p:cNvSpPr txBox="1">
            <a:spLocks/>
          </p:cNvSpPr>
          <p:nvPr/>
        </p:nvSpPr>
        <p:spPr>
          <a:xfrm>
            <a:off x="0" y="-33594"/>
            <a:ext cx="2244221" cy="4607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9. </a:t>
            </a: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자료연계</a:t>
            </a:r>
          </a:p>
        </p:txBody>
      </p:sp>
    </p:spTree>
    <p:extLst>
      <p:ext uri="{BB962C8B-B14F-4D97-AF65-F5344CB8AC3E}">
        <p14:creationId xmlns:p14="http://schemas.microsoft.com/office/powerpoint/2010/main" val="457949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0D9818E-8562-99C3-E5CF-0735A1E78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583" y="3423126"/>
            <a:ext cx="6010275" cy="28194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D56966E-C5AF-FBB3-1E69-F1041AE74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7214" y="352425"/>
            <a:ext cx="5942050" cy="3076575"/>
          </a:xfrm>
          <a:prstGeom prst="rect">
            <a:avLst/>
          </a:prstGeom>
        </p:spPr>
      </p:pic>
      <p:sp>
        <p:nvSpPr>
          <p:cNvPr id="28" name="Google Shape;512;p50">
            <a:extLst>
              <a:ext uri="{FF2B5EF4-FFF2-40B4-BE49-F238E27FC236}">
                <a16:creationId xmlns:a16="http://schemas.microsoft.com/office/drawing/2014/main" id="{AD08D7B4-94B8-3AF0-A045-735EF65BAE25}"/>
              </a:ext>
            </a:extLst>
          </p:cNvPr>
          <p:cNvSpPr txBox="1"/>
          <p:nvPr/>
        </p:nvSpPr>
        <p:spPr>
          <a:xfrm>
            <a:off x="416825" y="1108925"/>
            <a:ext cx="4852292" cy="254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ko" sz="1200" b="1" dirty="0"/>
              <a:t>연계 자료 생성 버튼을 누르게되면 파일이 생성됩니다.</a:t>
            </a:r>
            <a:endParaRPr sz="1200" b="1" dirty="0"/>
          </a:p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ko" sz="1200" b="1" dirty="0"/>
              <a:t>일괄다운로드 : </a:t>
            </a:r>
            <a:r>
              <a:rPr lang="ko" sz="1200" dirty="0"/>
              <a:t> 다운로드할 파일을 체크박스에 체크 후 일괄다운로드를 하게되면 </a:t>
            </a:r>
            <a:br>
              <a:rPr lang="ko" sz="1200" dirty="0"/>
            </a:br>
            <a:r>
              <a:rPr lang="ko" sz="1200" dirty="0"/>
              <a:t>eClick설치경로에 C:\eClick\bin\HealthCheck</a:t>
            </a:r>
            <a:br>
              <a:rPr lang="ko" sz="1200" dirty="0"/>
            </a:br>
            <a:r>
              <a:rPr lang="ko" sz="1200" dirty="0"/>
              <a:t>HealthCheck에 파일이 생성되고 안에 자동으로 파일이 들어가게됩니다.</a:t>
            </a:r>
            <a:br>
              <a:rPr lang="en-US" altLang="ko" sz="1200" dirty="0"/>
            </a:br>
            <a:br>
              <a:rPr lang="en-US" altLang="ko" sz="1200" dirty="0"/>
            </a:br>
            <a:r>
              <a:rPr lang="ko-KR" altLang="en-US" sz="1200" dirty="0"/>
              <a:t>다운로드 완료된 수검자 파일은 완료 탭으로 넘어가게 됩니다</a:t>
            </a:r>
            <a:r>
              <a:rPr lang="en-US" altLang="ko-KR" sz="1200" dirty="0"/>
              <a:t>.</a:t>
            </a:r>
            <a:endParaRPr sz="1200" dirty="0"/>
          </a:p>
        </p:txBody>
      </p:sp>
      <p:sp>
        <p:nvSpPr>
          <p:cNvPr id="30" name="Google Shape;514;p50">
            <a:extLst>
              <a:ext uri="{FF2B5EF4-FFF2-40B4-BE49-F238E27FC236}">
                <a16:creationId xmlns:a16="http://schemas.microsoft.com/office/drawing/2014/main" id="{469ABABB-7927-DB33-AB71-AF996D7A0355}"/>
              </a:ext>
            </a:extLst>
          </p:cNvPr>
          <p:cNvSpPr/>
          <p:nvPr/>
        </p:nvSpPr>
        <p:spPr>
          <a:xfrm>
            <a:off x="10623712" y="788531"/>
            <a:ext cx="955670" cy="958787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515;p50">
            <a:extLst>
              <a:ext uri="{FF2B5EF4-FFF2-40B4-BE49-F238E27FC236}">
                <a16:creationId xmlns:a16="http://schemas.microsoft.com/office/drawing/2014/main" id="{B77D0F4F-43CE-7D9E-7949-812B9359F4A3}"/>
              </a:ext>
            </a:extLst>
          </p:cNvPr>
          <p:cNvSpPr txBox="1"/>
          <p:nvPr/>
        </p:nvSpPr>
        <p:spPr>
          <a:xfrm>
            <a:off x="486422" y="3657255"/>
            <a:ext cx="4773642" cy="19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ko" sz="1200" b="1" dirty="0">
                <a:latin typeface="+mn-ea"/>
              </a:rPr>
              <a:t>연계자료 파일을 다운로드 하게되면 완로탭에 넘어가게되며</a:t>
            </a:r>
            <a:endParaRPr sz="1200" b="1" dirty="0">
              <a:latin typeface="+mn-e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ko" sz="1200" dirty="0">
                <a:latin typeface="+mn-ea"/>
              </a:rPr>
              <a:t>다운로드 된 파일들만 볼수있고 우클릭으로 파일 삭제가 가능합니다.</a:t>
            </a:r>
            <a:br>
              <a:rPr lang="en-US" altLang="ko" sz="1200" dirty="0">
                <a:latin typeface="+mn-ea"/>
              </a:rPr>
            </a:br>
            <a:br>
              <a:rPr lang="en-US" altLang="ko" sz="1200" dirty="0">
                <a:latin typeface="+mn-ea"/>
              </a:rPr>
            </a:br>
            <a:r>
              <a:rPr lang="en-US" altLang="ko" sz="1100" dirty="0">
                <a:latin typeface="+mn-ea"/>
              </a:rPr>
              <a:t>Ex) </a:t>
            </a:r>
            <a:r>
              <a:rPr lang="ko-KR" altLang="en-US" sz="1100" dirty="0">
                <a:latin typeface="+mn-ea"/>
              </a:rPr>
              <a:t>다운로드 상태인 수검자를 삭제를 하게 되면 다시 수정이 가능하며</a:t>
            </a:r>
            <a:r>
              <a:rPr lang="en-US" altLang="ko-KR" sz="1100" dirty="0">
                <a:latin typeface="+mn-ea"/>
              </a:rPr>
              <a:t> </a:t>
            </a:r>
            <a:r>
              <a:rPr lang="ko-KR" altLang="en-US" sz="1100" dirty="0">
                <a:latin typeface="+mn-ea"/>
              </a:rPr>
              <a:t>다시 파일 생성 또한 가능합니다</a:t>
            </a:r>
            <a:r>
              <a:rPr lang="en-US" altLang="ko-KR" sz="1100" dirty="0">
                <a:latin typeface="+mn-ea"/>
              </a:rPr>
              <a:t>.</a:t>
            </a:r>
            <a:endParaRPr sz="1200" dirty="0">
              <a:latin typeface="+mn-ea"/>
            </a:endParaRPr>
          </a:p>
        </p:txBody>
      </p:sp>
      <p:pic>
        <p:nvPicPr>
          <p:cNvPr id="33" name="Google Shape;517;p50">
            <a:extLst>
              <a:ext uri="{FF2B5EF4-FFF2-40B4-BE49-F238E27FC236}">
                <a16:creationId xmlns:a16="http://schemas.microsoft.com/office/drawing/2014/main" id="{DE0D6DDF-1336-035A-58E7-62463D69C23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8839" y="2942114"/>
            <a:ext cx="1892375" cy="37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518;p50">
            <a:extLst>
              <a:ext uri="{FF2B5EF4-FFF2-40B4-BE49-F238E27FC236}">
                <a16:creationId xmlns:a16="http://schemas.microsoft.com/office/drawing/2014/main" id="{A23223DE-47CA-EAE4-6257-C3E3250EE450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8839" y="5817390"/>
            <a:ext cx="1815333" cy="37847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519;p50">
            <a:extLst>
              <a:ext uri="{FF2B5EF4-FFF2-40B4-BE49-F238E27FC236}">
                <a16:creationId xmlns:a16="http://schemas.microsoft.com/office/drawing/2014/main" id="{406A302A-2A01-1789-9CEA-E1999F01D3EE}"/>
              </a:ext>
            </a:extLst>
          </p:cNvPr>
          <p:cNvSpPr/>
          <p:nvPr/>
        </p:nvSpPr>
        <p:spPr>
          <a:xfrm>
            <a:off x="6509442" y="5870189"/>
            <a:ext cx="654336" cy="320793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513;p50">
            <a:extLst>
              <a:ext uri="{FF2B5EF4-FFF2-40B4-BE49-F238E27FC236}">
                <a16:creationId xmlns:a16="http://schemas.microsoft.com/office/drawing/2014/main" id="{7ECEAB86-58BC-A286-07EC-64A0C275C43D}"/>
              </a:ext>
            </a:extLst>
          </p:cNvPr>
          <p:cNvSpPr/>
          <p:nvPr/>
        </p:nvSpPr>
        <p:spPr>
          <a:xfrm>
            <a:off x="5742150" y="3044651"/>
            <a:ext cx="903094" cy="275938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3DB5F4A5-6BE9-9A03-69DE-1E3692BE0F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451" y="683477"/>
            <a:ext cx="5547131" cy="6652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3000" dirty="0"/>
              <a:t>9-5 </a:t>
            </a:r>
            <a:r>
              <a:rPr lang="ko-KR" altLang="en-US" sz="3000" dirty="0"/>
              <a:t>자료연계 파일 목록</a:t>
            </a:r>
            <a:endParaRPr lang="en-US" altLang="ko-KR" sz="3000" dirty="0"/>
          </a:p>
        </p:txBody>
      </p:sp>
      <p:sp>
        <p:nvSpPr>
          <p:cNvPr id="4" name="Google Shape;247;p27">
            <a:extLst>
              <a:ext uri="{FF2B5EF4-FFF2-40B4-BE49-F238E27FC236}">
                <a16:creationId xmlns:a16="http://schemas.microsoft.com/office/drawing/2014/main" id="{A8A41BE7-1108-44BE-10B8-6152BDADC575}"/>
              </a:ext>
            </a:extLst>
          </p:cNvPr>
          <p:cNvSpPr txBox="1">
            <a:spLocks/>
          </p:cNvSpPr>
          <p:nvPr/>
        </p:nvSpPr>
        <p:spPr>
          <a:xfrm>
            <a:off x="0" y="-33594"/>
            <a:ext cx="2244221" cy="4607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9. </a:t>
            </a: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자료연계</a:t>
            </a:r>
          </a:p>
        </p:txBody>
      </p:sp>
    </p:spTree>
    <p:extLst>
      <p:ext uri="{BB962C8B-B14F-4D97-AF65-F5344CB8AC3E}">
        <p14:creationId xmlns:p14="http://schemas.microsoft.com/office/powerpoint/2010/main" val="22169101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B511FA20-00CC-4EF6-12EF-BB82EC2FACBF}"/>
              </a:ext>
            </a:extLst>
          </p:cNvPr>
          <p:cNvSpPr txBox="1">
            <a:spLocks/>
          </p:cNvSpPr>
          <p:nvPr/>
        </p:nvSpPr>
        <p:spPr bwMode="gray">
          <a:xfrm>
            <a:off x="7840980" y="434340"/>
            <a:ext cx="4117658" cy="56807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Char char="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 3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 3" pitchFamily="18" charset="2"/>
              <a:buChar char="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SzPct val="90000"/>
              <a:buFont typeface="Wingdings 3" pitchFamily="18" charset="2"/>
              <a:buChar char="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3000" dirty="0"/>
              <a:t>9-5 </a:t>
            </a:r>
            <a:r>
              <a:rPr lang="ko-KR" altLang="en-US" sz="3000" dirty="0"/>
              <a:t>자료연계</a:t>
            </a:r>
            <a:br>
              <a:rPr lang="en-US" altLang="ko-KR" sz="3000" dirty="0"/>
            </a:br>
            <a:r>
              <a:rPr lang="en-US" altLang="ko-KR" sz="3000" dirty="0"/>
              <a:t>(</a:t>
            </a:r>
            <a:r>
              <a:rPr lang="ko-KR" altLang="en-US" sz="3000" dirty="0"/>
              <a:t>파일 연계하는 방법</a:t>
            </a:r>
            <a:r>
              <a:rPr lang="en-US" altLang="ko-KR" sz="3000" dirty="0"/>
              <a:t>)</a:t>
            </a:r>
            <a:br>
              <a:rPr lang="en-US" altLang="ko-KR" sz="2000" dirty="0"/>
            </a:br>
            <a:br>
              <a:rPr lang="en-US" altLang="ko-KR" sz="2000" dirty="0"/>
            </a:br>
            <a:r>
              <a:rPr lang="en-US" altLang="ko-KR" sz="1700" b="1" dirty="0"/>
              <a:t>1. </a:t>
            </a:r>
            <a:r>
              <a:rPr lang="ko-KR" altLang="en-US" sz="1700" b="1" dirty="0"/>
              <a:t>공단 포털 홈페이지에 접속 후 </a:t>
            </a:r>
            <a:br>
              <a:rPr lang="en-US" altLang="ko-KR" sz="1600" dirty="0"/>
            </a:br>
            <a:r>
              <a:rPr lang="en-US" altLang="ko-KR" sz="1500" dirty="0"/>
              <a:t>- </a:t>
            </a:r>
            <a:r>
              <a:rPr lang="ko-KR" altLang="en-US" sz="1500" dirty="0"/>
              <a:t>검진결과 </a:t>
            </a:r>
            <a:r>
              <a:rPr lang="en-US" altLang="ko-KR" sz="1500" dirty="0"/>
              <a:t>-&gt; </a:t>
            </a:r>
            <a:r>
              <a:rPr lang="ko-KR" altLang="en-US" sz="1500" dirty="0"/>
              <a:t>검진결과 입력 </a:t>
            </a:r>
            <a:r>
              <a:rPr lang="en-US" altLang="ko-KR" sz="1500" dirty="0"/>
              <a:t>-&gt; </a:t>
            </a:r>
            <a:br>
              <a:rPr lang="en-US" altLang="ko-KR" sz="1500" dirty="0"/>
            </a:br>
            <a:r>
              <a:rPr lang="ko-KR" altLang="en-US" sz="1500" dirty="0"/>
              <a:t>검진결과 자료연계 경로로 이동합니다</a:t>
            </a:r>
            <a:r>
              <a:rPr lang="en-US" altLang="ko-KR" sz="1500" dirty="0"/>
              <a:t>.</a:t>
            </a:r>
          </a:p>
          <a:p>
            <a:pPr>
              <a:lnSpc>
                <a:spcPct val="150000"/>
              </a:lnSpc>
            </a:pPr>
            <a:br>
              <a:rPr lang="en-US" altLang="ko-KR" sz="1400" dirty="0"/>
            </a:br>
            <a:br>
              <a:rPr lang="en-US" altLang="ko-KR" sz="1400" dirty="0"/>
            </a:br>
            <a:r>
              <a:rPr lang="en-US" altLang="ko-KR" sz="1700" b="1" dirty="0"/>
              <a:t>2. </a:t>
            </a:r>
            <a:r>
              <a:rPr lang="ko-KR" altLang="en-US" sz="1700" b="1" dirty="0"/>
              <a:t>검진결과 자료연계 화면</a:t>
            </a:r>
            <a:br>
              <a:rPr lang="en-US" altLang="ko-KR" sz="1400" dirty="0"/>
            </a:br>
            <a:r>
              <a:rPr lang="ko-KR" altLang="en-US" sz="1500" dirty="0"/>
              <a:t>검진 결과 자료연계로 들어오게 되면 </a:t>
            </a:r>
            <a:br>
              <a:rPr lang="en-US" altLang="ko-KR" sz="1500" dirty="0"/>
            </a:br>
            <a:r>
              <a:rPr lang="ko-KR" altLang="en-US" sz="1500" dirty="0"/>
              <a:t>탐색기에서 파일을 선택하여 </a:t>
            </a:r>
            <a:br>
              <a:rPr lang="en-US" altLang="ko-KR" sz="1500" dirty="0"/>
            </a:br>
            <a:r>
              <a:rPr lang="ko-KR" altLang="en-US" sz="1500" dirty="0"/>
              <a:t>드래그 앤 드롭</a:t>
            </a:r>
            <a:r>
              <a:rPr lang="en-US" altLang="ko-KR" sz="1500" dirty="0"/>
              <a:t>(Drag Drop) </a:t>
            </a:r>
            <a:r>
              <a:rPr lang="ko-KR" altLang="en-US" sz="1500" dirty="0"/>
              <a:t>하거나</a:t>
            </a:r>
            <a:r>
              <a:rPr lang="en-US" altLang="ko-KR" sz="1500" dirty="0"/>
              <a:t>,</a:t>
            </a:r>
            <a:br>
              <a:rPr lang="en-US" altLang="ko-KR" sz="1500" dirty="0"/>
            </a:br>
            <a:r>
              <a:rPr lang="ko-KR" altLang="en-US" sz="1500" dirty="0"/>
              <a:t>파일 추가 버튼을 선택하셔서 </a:t>
            </a:r>
            <a:br>
              <a:rPr lang="en-US" altLang="ko-KR" sz="1500" dirty="0"/>
            </a:br>
            <a:r>
              <a:rPr lang="ko-KR" altLang="en-US" sz="1500" dirty="0"/>
              <a:t>파일 탐색기에 있는 건강검진 파일을 선택 하시면 파일이 업로드가 됩니다</a:t>
            </a:r>
            <a:r>
              <a:rPr lang="en-US" altLang="ko-KR" sz="1500" dirty="0"/>
              <a:t>.</a:t>
            </a:r>
            <a:br>
              <a:rPr lang="en-US" altLang="ko-KR" sz="1500" dirty="0"/>
            </a:br>
            <a:endParaRPr lang="en-US" altLang="ko-KR" sz="1500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CB1B15B-53E1-F5B2-7A62-774F285CC40A}"/>
              </a:ext>
            </a:extLst>
          </p:cNvPr>
          <p:cNvGrpSpPr/>
          <p:nvPr/>
        </p:nvGrpSpPr>
        <p:grpSpPr>
          <a:xfrm>
            <a:off x="85792" y="710088"/>
            <a:ext cx="4265229" cy="2718912"/>
            <a:chOff x="459171" y="854868"/>
            <a:chExt cx="7335863" cy="4323713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169CBED6-5320-B065-6003-3A029DFB3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9171" y="854868"/>
              <a:ext cx="7335863" cy="4323713"/>
            </a:xfrm>
            <a:prstGeom prst="rect">
              <a:avLst/>
            </a:prstGeom>
          </p:spPr>
        </p:pic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564B4E7E-2193-0BE5-07D4-AC12D7E1E3E7}"/>
                </a:ext>
              </a:extLst>
            </p:cNvPr>
            <p:cNvSpPr/>
            <p:nvPr/>
          </p:nvSpPr>
          <p:spPr>
            <a:xfrm>
              <a:off x="4633322" y="4390928"/>
              <a:ext cx="816864" cy="2172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8" name="직선 화살표 연결선 7">
              <a:extLst>
                <a:ext uri="{FF2B5EF4-FFF2-40B4-BE49-F238E27FC236}">
                  <a16:creationId xmlns:a16="http://schemas.microsoft.com/office/drawing/2014/main" id="{C10BCCF5-9FA7-D5D2-E9CD-BF50BFD6F4DD}"/>
                </a:ext>
              </a:extLst>
            </p:cNvPr>
            <p:cNvCxnSpPr>
              <a:cxnSpLocks/>
            </p:cNvCxnSpPr>
            <p:nvPr/>
          </p:nvCxnSpPr>
          <p:spPr>
            <a:xfrm>
              <a:off x="2697932" y="1928387"/>
              <a:ext cx="434567" cy="11769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화살표 연결선 10">
              <a:extLst>
                <a:ext uri="{FF2B5EF4-FFF2-40B4-BE49-F238E27FC236}">
                  <a16:creationId xmlns:a16="http://schemas.microsoft.com/office/drawing/2014/main" id="{43E8C7E1-B1AB-974B-B05F-CDDAB042AE14}"/>
                </a:ext>
              </a:extLst>
            </p:cNvPr>
            <p:cNvCxnSpPr>
              <a:cxnSpLocks/>
            </p:cNvCxnSpPr>
            <p:nvPr/>
          </p:nvCxnSpPr>
          <p:spPr>
            <a:xfrm>
              <a:off x="3764732" y="2162268"/>
              <a:ext cx="868590" cy="2228660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2BA24F5F-B1F1-2EC0-BC9A-86BD19DD2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2953" y="2779518"/>
            <a:ext cx="4286224" cy="3190873"/>
          </a:xfrm>
          <a:prstGeom prst="rect">
            <a:avLst/>
          </a:prstGeom>
        </p:spPr>
      </p:pic>
      <p:sp>
        <p:nvSpPr>
          <p:cNvPr id="6" name="Google Shape;269;p28">
            <a:extLst>
              <a:ext uri="{FF2B5EF4-FFF2-40B4-BE49-F238E27FC236}">
                <a16:creationId xmlns:a16="http://schemas.microsoft.com/office/drawing/2014/main" id="{60BE6985-1448-9340-71DD-D9B4ABB7BACC}"/>
              </a:ext>
            </a:extLst>
          </p:cNvPr>
          <p:cNvSpPr txBox="1"/>
          <p:nvPr/>
        </p:nvSpPr>
        <p:spPr>
          <a:xfrm>
            <a:off x="2197329" y="2601606"/>
            <a:ext cx="363406" cy="43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ko-KR" altLang="en-US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①</a:t>
            </a:r>
            <a:endParaRPr sz="1733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9" name="Google Shape;269;p28">
            <a:extLst>
              <a:ext uri="{FF2B5EF4-FFF2-40B4-BE49-F238E27FC236}">
                <a16:creationId xmlns:a16="http://schemas.microsoft.com/office/drawing/2014/main" id="{71CCB4FD-8BD8-9051-1A95-F96FBAC3AD88}"/>
              </a:ext>
            </a:extLst>
          </p:cNvPr>
          <p:cNvSpPr txBox="1"/>
          <p:nvPr/>
        </p:nvSpPr>
        <p:spPr>
          <a:xfrm>
            <a:off x="7395771" y="2625343"/>
            <a:ext cx="363406" cy="44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ko-KR" altLang="en-US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②</a:t>
            </a:r>
            <a:r>
              <a:rPr lang="en-US" altLang="ko-KR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	</a:t>
            </a:r>
            <a:endParaRPr sz="1733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10" name="Google Shape;247;p27">
            <a:extLst>
              <a:ext uri="{FF2B5EF4-FFF2-40B4-BE49-F238E27FC236}">
                <a16:creationId xmlns:a16="http://schemas.microsoft.com/office/drawing/2014/main" id="{00A4E4A5-B4EA-7625-2D3D-9F5BF63114CC}"/>
              </a:ext>
            </a:extLst>
          </p:cNvPr>
          <p:cNvSpPr txBox="1">
            <a:spLocks/>
          </p:cNvSpPr>
          <p:nvPr/>
        </p:nvSpPr>
        <p:spPr>
          <a:xfrm>
            <a:off x="0" y="-33594"/>
            <a:ext cx="2244221" cy="4607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9. </a:t>
            </a: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자료연계</a:t>
            </a:r>
          </a:p>
        </p:txBody>
      </p:sp>
    </p:spTree>
    <p:extLst>
      <p:ext uri="{BB962C8B-B14F-4D97-AF65-F5344CB8AC3E}">
        <p14:creationId xmlns:p14="http://schemas.microsoft.com/office/powerpoint/2010/main" val="42299709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B511FA20-00CC-4EF6-12EF-BB82EC2FACBF}"/>
              </a:ext>
            </a:extLst>
          </p:cNvPr>
          <p:cNvSpPr txBox="1">
            <a:spLocks/>
          </p:cNvSpPr>
          <p:nvPr/>
        </p:nvSpPr>
        <p:spPr bwMode="gray">
          <a:xfrm>
            <a:off x="298763" y="2960483"/>
            <a:ext cx="11805719" cy="3367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Char char="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 3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 3" pitchFamily="18" charset="2"/>
              <a:buChar char="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SzPct val="90000"/>
              <a:buFont typeface="Wingdings 3" pitchFamily="18" charset="2"/>
              <a:buChar char="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3000" dirty="0">
                <a:latin typeface="+mn-ea"/>
              </a:rPr>
              <a:t>자료연계</a:t>
            </a:r>
            <a:r>
              <a:rPr lang="en-US" altLang="ko-KR" sz="3000" dirty="0">
                <a:latin typeface="+mn-ea"/>
              </a:rPr>
              <a:t>(</a:t>
            </a:r>
            <a:r>
              <a:rPr lang="ko-KR" altLang="en-US" sz="3000" dirty="0">
                <a:latin typeface="+mn-ea"/>
              </a:rPr>
              <a:t>파일 연계하는 방법</a:t>
            </a:r>
            <a:r>
              <a:rPr lang="en-US" altLang="ko-KR" sz="3000" dirty="0">
                <a:latin typeface="+mn-ea"/>
              </a:rPr>
              <a:t>)</a:t>
            </a:r>
            <a:br>
              <a:rPr lang="en-US" altLang="ko-KR" sz="3000" b="1" dirty="0">
                <a:latin typeface="+mn-ea"/>
              </a:rPr>
            </a:br>
            <a:br>
              <a:rPr lang="en-US" altLang="ko-KR" sz="1400" dirty="0">
                <a:latin typeface="+mn-ea"/>
              </a:rPr>
            </a:br>
            <a:r>
              <a:rPr lang="en-US" altLang="ko-KR" sz="1400" dirty="0">
                <a:latin typeface="+mn-ea"/>
              </a:rPr>
              <a:t>3.  </a:t>
            </a:r>
            <a:r>
              <a:rPr lang="ko-KR" altLang="en-US" sz="1400" dirty="0">
                <a:latin typeface="+mn-ea"/>
              </a:rPr>
              <a:t>해당 파일을 업로드 하게 되면  파일 안에 수검자들의 검사 결과 값이 올라가게 되며 오류항목이 있는지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처리 결과 메시지 를 확인 합니다</a:t>
            </a:r>
            <a:r>
              <a:rPr lang="en-US" altLang="ko-KR" sz="1400" dirty="0">
                <a:latin typeface="+mn-ea"/>
              </a:rPr>
              <a:t>.</a:t>
            </a:r>
            <a:br>
              <a:rPr lang="en-US" altLang="ko-KR" sz="1400" dirty="0">
                <a:latin typeface="+mn-ea"/>
              </a:rPr>
            </a:br>
            <a:r>
              <a:rPr lang="en-US" altLang="ko-KR" sz="1200" dirty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1200" dirty="0">
                <a:solidFill>
                  <a:srgbClr val="FF0000"/>
                </a:solidFill>
                <a:latin typeface="+mn-ea"/>
              </a:rPr>
              <a:t>해당 오류항목이 발생시 담당자에게 연락주시면 신속하게 해결해드리겠습니다</a:t>
            </a:r>
            <a:r>
              <a:rPr lang="en-US" altLang="ko-KR" sz="1200" dirty="0">
                <a:solidFill>
                  <a:srgbClr val="FF0000"/>
                </a:solidFill>
                <a:latin typeface="+mn-ea"/>
              </a:rPr>
              <a:t>.)</a:t>
            </a:r>
            <a:br>
              <a:rPr lang="en-US" altLang="ko-KR" sz="1400" dirty="0">
                <a:latin typeface="+mn-ea"/>
              </a:rPr>
            </a:br>
            <a:r>
              <a:rPr lang="ko-KR" altLang="en-US" sz="1400" dirty="0">
                <a:solidFill>
                  <a:srgbClr val="FF0000"/>
                </a:solidFill>
                <a:latin typeface="+mn-ea"/>
              </a:rPr>
              <a:t>저장</a:t>
            </a:r>
            <a:r>
              <a:rPr lang="ko-KR" altLang="en-US" sz="1400" dirty="0">
                <a:latin typeface="+mn-ea"/>
              </a:rPr>
              <a:t> 버튼을 누르면 순차적으로 일괄 저장을 시작합니다</a:t>
            </a:r>
            <a:r>
              <a:rPr lang="en-US" altLang="ko-KR" sz="1400" dirty="0">
                <a:latin typeface="+mn-ea"/>
              </a:rPr>
              <a:t>.  </a:t>
            </a:r>
            <a:br>
              <a:rPr lang="en-US" altLang="ko-KR" sz="1400" dirty="0">
                <a:latin typeface="+mn-ea"/>
              </a:rPr>
            </a:br>
            <a:r>
              <a:rPr lang="ko-KR" altLang="en-US" sz="1400" dirty="0">
                <a:latin typeface="+mn-ea"/>
              </a:rPr>
              <a:t>기존에 포털에 저장 되어있지 않은 수검자는 자동으로 등록 처리가 되며 접수실과 동일한 데이터 정보로 저장되게 됩니다</a:t>
            </a:r>
            <a:r>
              <a:rPr lang="en-US" altLang="ko-KR" sz="1400" dirty="0">
                <a:latin typeface="+mn-ea"/>
              </a:rPr>
              <a:t>.</a:t>
            </a:r>
            <a:br>
              <a:rPr lang="en-US" altLang="ko-KR" sz="1400" dirty="0">
                <a:latin typeface="+mn-ea"/>
              </a:rPr>
            </a:br>
            <a:r>
              <a:rPr lang="ko-KR" altLang="en-US" sz="1400" dirty="0">
                <a:latin typeface="+mn-ea"/>
              </a:rPr>
              <a:t>연계 저장 후 수검자를 조회했을 때 해당 등록한 검사 결과 데이터가 저장 됩니다</a:t>
            </a:r>
            <a:r>
              <a:rPr lang="en-US" altLang="ko-KR" sz="1400" dirty="0">
                <a:latin typeface="+mn-ea"/>
              </a:rPr>
              <a:t>.</a:t>
            </a:r>
            <a:br>
              <a:rPr lang="en-US" altLang="ko-KR" sz="1400" dirty="0">
                <a:latin typeface="+mn-ea"/>
              </a:rPr>
            </a:br>
            <a:r>
              <a:rPr lang="ko-KR" altLang="en-US" sz="1400" dirty="0">
                <a:latin typeface="+mn-ea"/>
              </a:rPr>
              <a:t>해당 파일은 올렸을 때 기준으로 한 파일당 하나씩 업로드가 가능합니다</a:t>
            </a:r>
            <a:r>
              <a:rPr lang="en-US" altLang="ko-KR" sz="1400" dirty="0">
                <a:latin typeface="+mn-ea"/>
              </a:rPr>
              <a:t>.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443173C3-7793-018F-D9C2-B5526FDD4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140"/>
            <a:ext cx="12192000" cy="2602343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B63E2CBB-7183-C19E-5FD0-ACA9BB1D52CC}"/>
              </a:ext>
            </a:extLst>
          </p:cNvPr>
          <p:cNvSpPr/>
          <p:nvPr/>
        </p:nvSpPr>
        <p:spPr>
          <a:xfrm>
            <a:off x="8281869" y="1584578"/>
            <a:ext cx="581474" cy="1799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407BB2D-B187-EA79-387A-A956F6210DDB}"/>
              </a:ext>
            </a:extLst>
          </p:cNvPr>
          <p:cNvSpPr/>
          <p:nvPr/>
        </p:nvSpPr>
        <p:spPr>
          <a:xfrm>
            <a:off x="7700395" y="923132"/>
            <a:ext cx="581474" cy="1799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Google Shape;247;p27">
            <a:extLst>
              <a:ext uri="{FF2B5EF4-FFF2-40B4-BE49-F238E27FC236}">
                <a16:creationId xmlns:a16="http://schemas.microsoft.com/office/drawing/2014/main" id="{76C29E8F-5BF0-F365-276B-9002E3959C50}"/>
              </a:ext>
            </a:extLst>
          </p:cNvPr>
          <p:cNvSpPr txBox="1">
            <a:spLocks/>
          </p:cNvSpPr>
          <p:nvPr/>
        </p:nvSpPr>
        <p:spPr>
          <a:xfrm>
            <a:off x="0" y="-33594"/>
            <a:ext cx="2244221" cy="4607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9. </a:t>
            </a: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자료연계</a:t>
            </a:r>
          </a:p>
        </p:txBody>
      </p:sp>
    </p:spTree>
    <p:extLst>
      <p:ext uri="{BB962C8B-B14F-4D97-AF65-F5344CB8AC3E}">
        <p14:creationId xmlns:p14="http://schemas.microsoft.com/office/powerpoint/2010/main" val="4249535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67;p28">
            <a:extLst>
              <a:ext uri="{FF2B5EF4-FFF2-40B4-BE49-F238E27FC236}">
                <a16:creationId xmlns:a16="http://schemas.microsoft.com/office/drawing/2014/main" id="{48C7AD8E-20CF-C5BD-1961-2DCC1E029F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6317" y="629524"/>
            <a:ext cx="10682824" cy="7759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algn="l"/>
            <a:r>
              <a:rPr lang="en-US" altLang="ko" sz="3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2-1 </a:t>
            </a:r>
            <a:r>
              <a:rPr lang="ko" sz="3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API 발급 방법</a:t>
            </a:r>
            <a:endParaRPr sz="30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Google Shape;268;p28">
            <a:extLst>
              <a:ext uri="{FF2B5EF4-FFF2-40B4-BE49-F238E27FC236}">
                <a16:creationId xmlns:a16="http://schemas.microsoft.com/office/drawing/2014/main" id="{5ADA3895-158D-111D-2559-24E2B5378DDB}"/>
              </a:ext>
            </a:extLst>
          </p:cNvPr>
          <p:cNvSpPr txBox="1"/>
          <p:nvPr/>
        </p:nvSpPr>
        <p:spPr>
          <a:xfrm>
            <a:off x="81998" y="2028326"/>
            <a:ext cx="7365673" cy="37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ko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발급 방법</a:t>
            </a:r>
            <a:r>
              <a:rPr lang="en-US" altLang="ko" sz="1600" b="1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: </a:t>
            </a:r>
            <a:endParaRPr sz="1600" b="1" dirty="0"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algn="just"/>
            <a:r>
              <a:rPr lang="ko" altLang="en-US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로그인 후 포털 시스템 메인 화면에서 </a:t>
            </a:r>
            <a:endParaRPr sz="1400" dirty="0"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marL="194729" algn="just">
              <a:buClr>
                <a:schemeClr val="dk2"/>
              </a:buClr>
              <a:buSzPts val="1300"/>
            </a:pPr>
            <a:endParaRPr lang="en-US" altLang="ko" sz="1400" dirty="0"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marL="194729" algn="just">
              <a:buClr>
                <a:schemeClr val="dk2"/>
              </a:buClr>
              <a:buSzPts val="1300"/>
            </a:pPr>
            <a:r>
              <a:rPr lang="ko" altLang="en-US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이용안내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→오</a:t>
            </a:r>
            <a:r>
              <a:rPr lang="ko" altLang="en-US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픈</a:t>
            </a:r>
            <a:r>
              <a:rPr lang="en-US" altLang="ko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API</a:t>
            </a:r>
            <a:r>
              <a:rPr lang="ko" altLang="en-US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안내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→ 검진대상자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API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안내 → 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API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신청 누르면 인증키 발급 됩니다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.</a:t>
            </a:r>
            <a:endParaRPr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B70FEA3A-E72D-0EE9-3DBA-96EE78668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842" y="5282096"/>
            <a:ext cx="4017863" cy="1012862"/>
          </a:xfrm>
          <a:prstGeom prst="rect">
            <a:avLst/>
          </a:prstGeom>
        </p:spPr>
      </p:pic>
      <p:pic>
        <p:nvPicPr>
          <p:cNvPr id="18" name="Google Shape;284;p29">
            <a:extLst>
              <a:ext uri="{FF2B5EF4-FFF2-40B4-BE49-F238E27FC236}">
                <a16:creationId xmlns:a16="http://schemas.microsoft.com/office/drawing/2014/main" id="{6784EA85-F8C0-9A7D-9411-2EC43A195C2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5166" y="1620333"/>
            <a:ext cx="4338500" cy="323619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287;p29">
            <a:extLst>
              <a:ext uri="{FF2B5EF4-FFF2-40B4-BE49-F238E27FC236}">
                <a16:creationId xmlns:a16="http://schemas.microsoft.com/office/drawing/2014/main" id="{6E8CACBC-10CA-4A5A-A729-87B7F22F0CE1}"/>
              </a:ext>
            </a:extLst>
          </p:cNvPr>
          <p:cNvSpPr txBox="1"/>
          <p:nvPr/>
        </p:nvSpPr>
        <p:spPr>
          <a:xfrm>
            <a:off x="11131577" y="1620333"/>
            <a:ext cx="183221" cy="276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altLang="ko" sz="1733" b="1">
                <a:solidFill>
                  <a:schemeClr val="dk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</a:t>
            </a:r>
            <a:endParaRPr sz="1733" b="1">
              <a:solidFill>
                <a:schemeClr val="dk2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pic>
        <p:nvPicPr>
          <p:cNvPr id="21" name="Google Shape;291;p29">
            <a:extLst>
              <a:ext uri="{FF2B5EF4-FFF2-40B4-BE49-F238E27FC236}">
                <a16:creationId xmlns:a16="http://schemas.microsoft.com/office/drawing/2014/main" id="{5091AD71-EBA2-319B-C31B-E325AF3A7BD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04388" y="4230536"/>
            <a:ext cx="936690" cy="33576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92;p29">
            <a:extLst>
              <a:ext uri="{FF2B5EF4-FFF2-40B4-BE49-F238E27FC236}">
                <a16:creationId xmlns:a16="http://schemas.microsoft.com/office/drawing/2014/main" id="{D92261E8-3D26-6540-C6F1-21CA103CDA7E}"/>
              </a:ext>
            </a:extLst>
          </p:cNvPr>
          <p:cNvSpPr/>
          <p:nvPr/>
        </p:nvSpPr>
        <p:spPr>
          <a:xfrm>
            <a:off x="10331149" y="4230536"/>
            <a:ext cx="409919" cy="335768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24" name="Google Shape;293;p29">
            <a:extLst>
              <a:ext uri="{FF2B5EF4-FFF2-40B4-BE49-F238E27FC236}">
                <a16:creationId xmlns:a16="http://schemas.microsoft.com/office/drawing/2014/main" id="{D5AA4484-0152-4095-C5F9-D33DFD813F22}"/>
              </a:ext>
            </a:extLst>
          </p:cNvPr>
          <p:cNvSpPr/>
          <p:nvPr/>
        </p:nvSpPr>
        <p:spPr>
          <a:xfrm>
            <a:off x="7916623" y="5963832"/>
            <a:ext cx="1695314" cy="335768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20BDB134-B66B-A451-5968-8FF61854C9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0354" y="4584618"/>
            <a:ext cx="3253729" cy="675241"/>
          </a:xfrm>
          <a:prstGeom prst="rect">
            <a:avLst/>
          </a:prstGeom>
        </p:spPr>
      </p:pic>
      <p:pic>
        <p:nvPicPr>
          <p:cNvPr id="11" name="Google Shape;270;p28">
            <a:extLst>
              <a:ext uri="{FF2B5EF4-FFF2-40B4-BE49-F238E27FC236}">
                <a16:creationId xmlns:a16="http://schemas.microsoft.com/office/drawing/2014/main" id="{0F288145-9C72-8816-63A6-33BB7FF1AB7F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98170" y="491475"/>
            <a:ext cx="4949271" cy="169677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71;p28">
            <a:extLst>
              <a:ext uri="{FF2B5EF4-FFF2-40B4-BE49-F238E27FC236}">
                <a16:creationId xmlns:a16="http://schemas.microsoft.com/office/drawing/2014/main" id="{9186C62E-7ECE-DBAD-DD86-C3D00BF1989C}"/>
              </a:ext>
            </a:extLst>
          </p:cNvPr>
          <p:cNvSpPr/>
          <p:nvPr/>
        </p:nvSpPr>
        <p:spPr>
          <a:xfrm>
            <a:off x="11394949" y="500588"/>
            <a:ext cx="652491" cy="168001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pic>
        <p:nvPicPr>
          <p:cNvPr id="15" name="Google Shape;272;p28">
            <a:extLst>
              <a:ext uri="{FF2B5EF4-FFF2-40B4-BE49-F238E27FC236}">
                <a16:creationId xmlns:a16="http://schemas.microsoft.com/office/drawing/2014/main" id="{96BB6C58-E09C-0082-2986-2430EB9DFEBB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33146" y="856483"/>
            <a:ext cx="2691525" cy="162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4;p28">
            <a:extLst>
              <a:ext uri="{FF2B5EF4-FFF2-40B4-BE49-F238E27FC236}">
                <a16:creationId xmlns:a16="http://schemas.microsoft.com/office/drawing/2014/main" id="{8A7C1261-3D82-D242-34CD-39B65B6DB461}"/>
              </a:ext>
            </a:extLst>
          </p:cNvPr>
          <p:cNvSpPr/>
          <p:nvPr/>
        </p:nvSpPr>
        <p:spPr>
          <a:xfrm>
            <a:off x="8771353" y="1271506"/>
            <a:ext cx="803995" cy="233919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pic>
        <p:nvPicPr>
          <p:cNvPr id="28" name="Google Shape;275;p28">
            <a:extLst>
              <a:ext uri="{FF2B5EF4-FFF2-40B4-BE49-F238E27FC236}">
                <a16:creationId xmlns:a16="http://schemas.microsoft.com/office/drawing/2014/main" id="{2F90DFAA-3D49-2166-7506-0F7BD5CFD4C4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75328" y="2363178"/>
            <a:ext cx="3101848" cy="123652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277;p28">
            <a:extLst>
              <a:ext uri="{FF2B5EF4-FFF2-40B4-BE49-F238E27FC236}">
                <a16:creationId xmlns:a16="http://schemas.microsoft.com/office/drawing/2014/main" id="{2A30DDC2-0FDC-A0E9-9AEE-F6986FCC4BA2}"/>
              </a:ext>
            </a:extLst>
          </p:cNvPr>
          <p:cNvSpPr/>
          <p:nvPr/>
        </p:nvSpPr>
        <p:spPr>
          <a:xfrm>
            <a:off x="9810970" y="2849585"/>
            <a:ext cx="1023351" cy="12611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31" name="Google Shape;278;p28">
            <a:extLst>
              <a:ext uri="{FF2B5EF4-FFF2-40B4-BE49-F238E27FC236}">
                <a16:creationId xmlns:a16="http://schemas.microsoft.com/office/drawing/2014/main" id="{36CC7C35-3584-172E-4FBE-6F7EFB073B01}"/>
              </a:ext>
            </a:extLst>
          </p:cNvPr>
          <p:cNvSpPr txBox="1"/>
          <p:nvPr/>
        </p:nvSpPr>
        <p:spPr>
          <a:xfrm>
            <a:off x="8633145" y="1031579"/>
            <a:ext cx="219356" cy="16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1733" b="1" dirty="0">
              <a:solidFill>
                <a:schemeClr val="dk2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9" name="Google Shape;269;p28">
            <a:extLst>
              <a:ext uri="{FF2B5EF4-FFF2-40B4-BE49-F238E27FC236}">
                <a16:creationId xmlns:a16="http://schemas.microsoft.com/office/drawing/2014/main" id="{D4D88D23-F59C-4502-8E04-FA417200C00B}"/>
              </a:ext>
            </a:extLst>
          </p:cNvPr>
          <p:cNvSpPr txBox="1"/>
          <p:nvPr/>
        </p:nvSpPr>
        <p:spPr>
          <a:xfrm>
            <a:off x="11142968" y="116242"/>
            <a:ext cx="363406" cy="44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ko-KR" altLang="en-US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①</a:t>
            </a:r>
            <a:endParaRPr sz="1733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3" name="Google Shape;269;p28">
            <a:extLst>
              <a:ext uri="{FF2B5EF4-FFF2-40B4-BE49-F238E27FC236}">
                <a16:creationId xmlns:a16="http://schemas.microsoft.com/office/drawing/2014/main" id="{56AF3CC1-D19B-1109-C770-B54DFD0BFF26}"/>
              </a:ext>
            </a:extLst>
          </p:cNvPr>
          <p:cNvSpPr txBox="1"/>
          <p:nvPr/>
        </p:nvSpPr>
        <p:spPr>
          <a:xfrm>
            <a:off x="8489096" y="920568"/>
            <a:ext cx="363406" cy="44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ko-KR" altLang="en-US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②</a:t>
            </a:r>
            <a:r>
              <a:rPr lang="en-US" altLang="ko-KR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	</a:t>
            </a:r>
            <a:endParaRPr sz="1733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4" name="Google Shape;269;p28">
            <a:extLst>
              <a:ext uri="{FF2B5EF4-FFF2-40B4-BE49-F238E27FC236}">
                <a16:creationId xmlns:a16="http://schemas.microsoft.com/office/drawing/2014/main" id="{D84ABC3E-2396-39FD-BB01-14E356177A0B}"/>
              </a:ext>
            </a:extLst>
          </p:cNvPr>
          <p:cNvSpPr txBox="1"/>
          <p:nvPr/>
        </p:nvSpPr>
        <p:spPr>
          <a:xfrm>
            <a:off x="9528228" y="2497285"/>
            <a:ext cx="363406" cy="44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ko-KR" altLang="en-US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③</a:t>
            </a:r>
            <a:r>
              <a:rPr lang="en-US" altLang="ko-KR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	</a:t>
            </a:r>
            <a:endParaRPr sz="1733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2" name="Google Shape;247;p27">
            <a:extLst>
              <a:ext uri="{FF2B5EF4-FFF2-40B4-BE49-F238E27FC236}">
                <a16:creationId xmlns:a16="http://schemas.microsoft.com/office/drawing/2014/main" id="{540C4D91-8B00-F8EE-641D-4FAEB410FA0B}"/>
              </a:ext>
            </a:extLst>
          </p:cNvPr>
          <p:cNvSpPr txBox="1">
            <a:spLocks/>
          </p:cNvSpPr>
          <p:nvPr/>
        </p:nvSpPr>
        <p:spPr>
          <a:xfrm>
            <a:off x="0" y="-33594"/>
            <a:ext cx="2244221" cy="4607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공단 설정</a:t>
            </a:r>
          </a:p>
        </p:txBody>
      </p:sp>
    </p:spTree>
    <p:extLst>
      <p:ext uri="{BB962C8B-B14F-4D97-AF65-F5344CB8AC3E}">
        <p14:creationId xmlns:p14="http://schemas.microsoft.com/office/powerpoint/2010/main" val="444920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>
            <a:extLst>
              <a:ext uri="{FF2B5EF4-FFF2-40B4-BE49-F238E27FC236}">
                <a16:creationId xmlns:a16="http://schemas.microsoft.com/office/drawing/2014/main" id="{6AC3EE7F-9D8A-C649-487E-5EBC60446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876" y="456401"/>
            <a:ext cx="6181725" cy="1924050"/>
          </a:xfrm>
          <a:prstGeom prst="rect">
            <a:avLst/>
          </a:prstGeom>
        </p:spPr>
      </p:pic>
      <p:sp>
        <p:nvSpPr>
          <p:cNvPr id="2" name="Google Shape;300;p30">
            <a:extLst>
              <a:ext uri="{FF2B5EF4-FFF2-40B4-BE49-F238E27FC236}">
                <a16:creationId xmlns:a16="http://schemas.microsoft.com/office/drawing/2014/main" id="{6C353C24-193D-DB0D-F8A9-D5AC5F7B4B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415" y="629164"/>
            <a:ext cx="10771539" cy="80010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algn="l"/>
            <a:r>
              <a:rPr lang="en-US" altLang="ko" sz="3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2-2 </a:t>
            </a:r>
            <a:r>
              <a:rPr lang="ko" sz="3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IP 설정 방법</a:t>
            </a:r>
            <a:endParaRPr sz="30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Google Shape;301;p30">
            <a:extLst>
              <a:ext uri="{FF2B5EF4-FFF2-40B4-BE49-F238E27FC236}">
                <a16:creationId xmlns:a16="http://schemas.microsoft.com/office/drawing/2014/main" id="{358DBA30-C768-2CEE-F29A-EFA0DDBBF719}"/>
              </a:ext>
            </a:extLst>
          </p:cNvPr>
          <p:cNvSpPr txBox="1"/>
          <p:nvPr/>
        </p:nvSpPr>
        <p:spPr>
          <a:xfrm>
            <a:off x="216104" y="2100700"/>
            <a:ext cx="4861654" cy="37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ko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설정 방법</a:t>
            </a:r>
            <a:r>
              <a:rPr lang="en-US" altLang="ko" sz="1600" b="1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: </a:t>
            </a:r>
            <a:endParaRPr sz="1600" b="1" dirty="0"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r>
              <a:rPr lang="en-US" altLang="ko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- IP </a:t>
            </a:r>
            <a:r>
              <a:rPr lang="ko" altLang="en-US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설정 방법</a:t>
            </a:r>
            <a:endParaRPr sz="1400" dirty="0"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endParaRPr sz="1400" dirty="0"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marL="609585" indent="-414856">
              <a:buClr>
                <a:schemeClr val="dk2"/>
              </a:buClr>
              <a:buSzPts val="1300"/>
              <a:buFont typeface="Calibri"/>
              <a:buAutoNum type="arabicPeriod"/>
            </a:pPr>
            <a:r>
              <a:rPr lang="en-US" altLang="ko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IP</a:t>
            </a:r>
            <a:r>
              <a:rPr lang="ko" altLang="en-US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관리 선택</a:t>
            </a:r>
            <a:endParaRPr sz="1400" dirty="0"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marL="609585" indent="-414856">
              <a:buClr>
                <a:schemeClr val="dk2"/>
              </a:buClr>
              <a:buSzPts val="1300"/>
              <a:buFont typeface="Calibri"/>
              <a:buAutoNum type="arabicPeriod"/>
            </a:pPr>
            <a:r>
              <a:rPr lang="ko" altLang="en-US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행 추가 버튼 선택</a:t>
            </a:r>
            <a:endParaRPr lang="en-US" altLang="ko" sz="1400" dirty="0"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marL="609585" indent="-414856">
              <a:buClr>
                <a:schemeClr val="dk2"/>
              </a:buClr>
              <a:buSzPts val="1300"/>
              <a:buFont typeface="Calibri"/>
              <a:buAutoNum type="arabicPeriod"/>
            </a:pPr>
            <a:r>
              <a:rPr lang="en-US" altLang="ko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IP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입력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marL="609585" indent="-414856">
              <a:buClr>
                <a:schemeClr val="dk2"/>
              </a:buClr>
              <a:buSzPts val="1300"/>
              <a:buFont typeface="Calibri"/>
              <a:buAutoNum type="arabicPeriod"/>
            </a:pP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저장</a:t>
            </a:r>
            <a:endParaRPr lang="en-US" altLang="ko" sz="1400" dirty="0"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marL="609585" indent="-414856">
              <a:buClr>
                <a:schemeClr val="dk2"/>
              </a:buClr>
              <a:buSzPts val="1300"/>
              <a:buFont typeface="Calibri"/>
              <a:buAutoNum type="arabicPeriod"/>
            </a:pPr>
            <a:endParaRPr sz="1733" dirty="0"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endParaRPr lang="en-US" altLang="ko" sz="1733" dirty="0"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r>
              <a:rPr lang="en-US" altLang="ko" sz="1600" b="1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3. IP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설정</a:t>
            </a:r>
            <a:br>
              <a:rPr lang="en-US" altLang="ko" sz="1733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</a:b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내 아이피를 모를 경우 네이버에 내 아이피 </a:t>
            </a:r>
            <a:b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</a:b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검색 후 나오는 아이피 입력 해주시면 됩니다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.</a:t>
            </a:r>
            <a:endParaRPr lang="en-US" altLang="ko" sz="1400" dirty="0"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r>
              <a:rPr lang="ko" altLang="en-US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순서대로 클릭하여 </a:t>
            </a:r>
            <a:r>
              <a:rPr lang="en-US" altLang="ko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IP  </a:t>
            </a:r>
            <a:r>
              <a:rPr lang="ko" altLang="en-US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등록합니다</a:t>
            </a:r>
            <a:r>
              <a:rPr lang="en-US" altLang="ko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. </a:t>
            </a:r>
            <a:endParaRPr sz="1400" dirty="0"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endParaRPr sz="1733" dirty="0">
              <a:solidFill>
                <a:schemeClr val="dk2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endParaRPr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3" name="Google Shape;311;p30">
            <a:extLst>
              <a:ext uri="{FF2B5EF4-FFF2-40B4-BE49-F238E27FC236}">
                <a16:creationId xmlns:a16="http://schemas.microsoft.com/office/drawing/2014/main" id="{E256DDCB-2ABB-8402-B5B7-ABB66A663B0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6568" y="2557467"/>
            <a:ext cx="6837033" cy="217166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" name="Google Shape;312;p30">
            <a:extLst>
              <a:ext uri="{FF2B5EF4-FFF2-40B4-BE49-F238E27FC236}">
                <a16:creationId xmlns:a16="http://schemas.microsoft.com/office/drawing/2014/main" id="{FB2C1113-955A-334F-AE17-2E3C14E9DEB1}"/>
              </a:ext>
            </a:extLst>
          </p:cNvPr>
          <p:cNvSpPr/>
          <p:nvPr/>
        </p:nvSpPr>
        <p:spPr>
          <a:xfrm>
            <a:off x="10007367" y="3313433"/>
            <a:ext cx="562800" cy="262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grpSp>
        <p:nvGrpSpPr>
          <p:cNvPr id="17" name="Google Shape;315;p30">
            <a:extLst>
              <a:ext uri="{FF2B5EF4-FFF2-40B4-BE49-F238E27FC236}">
                <a16:creationId xmlns:a16="http://schemas.microsoft.com/office/drawing/2014/main" id="{6D02AE6E-18E3-C466-3EFC-B5A0BD15ADAA}"/>
              </a:ext>
            </a:extLst>
          </p:cNvPr>
          <p:cNvGrpSpPr/>
          <p:nvPr/>
        </p:nvGrpSpPr>
        <p:grpSpPr>
          <a:xfrm>
            <a:off x="5484185" y="4348200"/>
            <a:ext cx="6200865" cy="2042600"/>
            <a:chOff x="3515488" y="3213975"/>
            <a:chExt cx="4650649" cy="1531950"/>
          </a:xfrm>
        </p:grpSpPr>
        <p:pic>
          <p:nvPicPr>
            <p:cNvPr id="18" name="Google Shape;316;p30">
              <a:extLst>
                <a:ext uri="{FF2B5EF4-FFF2-40B4-BE49-F238E27FC236}">
                  <a16:creationId xmlns:a16="http://schemas.microsoft.com/office/drawing/2014/main" id="{C1E0FBB3-7B38-65C6-7FB6-B5D80A904442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515488" y="3213975"/>
              <a:ext cx="4650649" cy="7890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9" name="Google Shape;317;p30">
              <a:extLst>
                <a:ext uri="{FF2B5EF4-FFF2-40B4-BE49-F238E27FC236}">
                  <a16:creationId xmlns:a16="http://schemas.microsoft.com/office/drawing/2014/main" id="{A9C7B331-E056-792E-C54E-E63D1589B2C9}"/>
                </a:ext>
              </a:extLst>
            </p:cNvPr>
            <p:cNvSpPr/>
            <p:nvPr/>
          </p:nvSpPr>
          <p:spPr>
            <a:xfrm>
              <a:off x="7810025" y="3305975"/>
              <a:ext cx="356100" cy="1965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b="1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endParaRPr>
            </a:p>
          </p:txBody>
        </p:sp>
        <p:sp>
          <p:nvSpPr>
            <p:cNvPr id="20" name="Google Shape;318;p30">
              <a:extLst>
                <a:ext uri="{FF2B5EF4-FFF2-40B4-BE49-F238E27FC236}">
                  <a16:creationId xmlns:a16="http://schemas.microsoft.com/office/drawing/2014/main" id="{8176D46F-BE5C-217F-BC9A-F3C3B5FA928E}"/>
                </a:ext>
              </a:extLst>
            </p:cNvPr>
            <p:cNvSpPr/>
            <p:nvPr/>
          </p:nvSpPr>
          <p:spPr>
            <a:xfrm>
              <a:off x="4572000" y="3741525"/>
              <a:ext cx="2191500" cy="1965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b="1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endParaRPr>
            </a:p>
          </p:txBody>
        </p:sp>
        <p:pic>
          <p:nvPicPr>
            <p:cNvPr id="21" name="Google Shape;319;p30">
              <a:extLst>
                <a:ext uri="{FF2B5EF4-FFF2-40B4-BE49-F238E27FC236}">
                  <a16:creationId xmlns:a16="http://schemas.microsoft.com/office/drawing/2014/main" id="{8931BA7E-2155-1D3C-06D7-4F2617E331A7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515500" y="4002975"/>
              <a:ext cx="4650625" cy="74295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4" name="Google Shape;269;p28">
            <a:extLst>
              <a:ext uri="{FF2B5EF4-FFF2-40B4-BE49-F238E27FC236}">
                <a16:creationId xmlns:a16="http://schemas.microsoft.com/office/drawing/2014/main" id="{F768B8AF-AE2B-F1DC-66A9-B2B7FE8C5794}"/>
              </a:ext>
            </a:extLst>
          </p:cNvPr>
          <p:cNvSpPr txBox="1"/>
          <p:nvPr/>
        </p:nvSpPr>
        <p:spPr>
          <a:xfrm>
            <a:off x="10034526" y="295857"/>
            <a:ext cx="363406" cy="527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ko-KR" altLang="en-US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①</a:t>
            </a:r>
            <a:endParaRPr sz="1733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7" name="Google Shape;269;p28">
            <a:extLst>
              <a:ext uri="{FF2B5EF4-FFF2-40B4-BE49-F238E27FC236}">
                <a16:creationId xmlns:a16="http://schemas.microsoft.com/office/drawing/2014/main" id="{F8CA9B46-2579-A426-8068-72AEA505C029}"/>
              </a:ext>
            </a:extLst>
          </p:cNvPr>
          <p:cNvSpPr txBox="1"/>
          <p:nvPr/>
        </p:nvSpPr>
        <p:spPr>
          <a:xfrm>
            <a:off x="9704072" y="2991309"/>
            <a:ext cx="363406" cy="44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ko-KR" altLang="en-US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②</a:t>
            </a:r>
            <a:r>
              <a:rPr lang="en-US" altLang="ko-KR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	</a:t>
            </a:r>
            <a:endParaRPr sz="1733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8" name="Google Shape;269;p28">
            <a:extLst>
              <a:ext uri="{FF2B5EF4-FFF2-40B4-BE49-F238E27FC236}">
                <a16:creationId xmlns:a16="http://schemas.microsoft.com/office/drawing/2014/main" id="{CC33B8D2-D481-1D43-1774-17BCDE12AC7C}"/>
              </a:ext>
            </a:extLst>
          </p:cNvPr>
          <p:cNvSpPr txBox="1"/>
          <p:nvPr/>
        </p:nvSpPr>
        <p:spPr>
          <a:xfrm>
            <a:off x="6616732" y="4683050"/>
            <a:ext cx="363406" cy="44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ko-KR" altLang="en-US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③</a:t>
            </a:r>
            <a:r>
              <a:rPr lang="en-US" altLang="ko-KR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	</a:t>
            </a:r>
            <a:endParaRPr sz="1733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9" name="Google Shape;269;p28">
            <a:extLst>
              <a:ext uri="{FF2B5EF4-FFF2-40B4-BE49-F238E27FC236}">
                <a16:creationId xmlns:a16="http://schemas.microsoft.com/office/drawing/2014/main" id="{5BFBE7AD-A6F2-A47F-13E2-FE5C94F95E85}"/>
              </a:ext>
            </a:extLst>
          </p:cNvPr>
          <p:cNvSpPr txBox="1"/>
          <p:nvPr/>
        </p:nvSpPr>
        <p:spPr>
          <a:xfrm>
            <a:off x="10953768" y="4116680"/>
            <a:ext cx="363406" cy="44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ko-KR" altLang="en-US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④</a:t>
            </a:r>
            <a:endParaRPr sz="1733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6" name="Google Shape;247;p27">
            <a:extLst>
              <a:ext uri="{FF2B5EF4-FFF2-40B4-BE49-F238E27FC236}">
                <a16:creationId xmlns:a16="http://schemas.microsoft.com/office/drawing/2014/main" id="{78157CF5-2DBC-B847-2DA6-E29FC4ED0447}"/>
              </a:ext>
            </a:extLst>
          </p:cNvPr>
          <p:cNvSpPr txBox="1">
            <a:spLocks/>
          </p:cNvSpPr>
          <p:nvPr/>
        </p:nvSpPr>
        <p:spPr>
          <a:xfrm>
            <a:off x="0" y="-33594"/>
            <a:ext cx="2244221" cy="4607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공단 설정</a:t>
            </a:r>
          </a:p>
        </p:txBody>
      </p:sp>
    </p:spTree>
    <p:extLst>
      <p:ext uri="{BB962C8B-B14F-4D97-AF65-F5344CB8AC3E}">
        <p14:creationId xmlns:p14="http://schemas.microsoft.com/office/powerpoint/2010/main" val="4199153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326;p31">
            <a:extLst>
              <a:ext uri="{FF2B5EF4-FFF2-40B4-BE49-F238E27FC236}">
                <a16:creationId xmlns:a16="http://schemas.microsoft.com/office/drawing/2014/main" id="{DC2885DD-BF02-61DB-A212-0F74DE09C1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780" y="688063"/>
            <a:ext cx="9571717" cy="8691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3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3-1 </a:t>
            </a:r>
            <a:r>
              <a:rPr lang="ko-KR" altLang="en-US" sz="300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검진실</a:t>
            </a:r>
            <a:r>
              <a:rPr lang="ko-KR" altLang="en-US" sz="3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설정</a:t>
            </a:r>
            <a:endParaRPr sz="30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Google Shape;327;p31">
            <a:extLst>
              <a:ext uri="{FF2B5EF4-FFF2-40B4-BE49-F238E27FC236}">
                <a16:creationId xmlns:a16="http://schemas.microsoft.com/office/drawing/2014/main" id="{16439745-A55B-6340-1420-5C71BD7E0043}"/>
              </a:ext>
            </a:extLst>
          </p:cNvPr>
          <p:cNvSpPr txBox="1"/>
          <p:nvPr/>
        </p:nvSpPr>
        <p:spPr>
          <a:xfrm>
            <a:off x="181937" y="1658446"/>
            <a:ext cx="5699345" cy="4611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3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관리자 설정 - 지원실 - 검진실 설정</a:t>
            </a:r>
            <a:endParaRPr sz="1300" dirty="0"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</a:t>
            </a:r>
            <a:r>
              <a:rPr lang="ko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. 검진 사용 : </a:t>
            </a:r>
            <a:r>
              <a:rPr lang="ko" sz="13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건강검진 대상자 자격 확인과 검진 접수를 사용시 체크</a:t>
            </a:r>
            <a:endParaRPr sz="1300" dirty="0"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2</a:t>
            </a:r>
            <a:r>
              <a:rPr lang="ko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. 자격 확인만 사용 : </a:t>
            </a:r>
            <a:r>
              <a:rPr lang="ko" sz="13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건강검진 대상자 자격 확인만 사용하는 경우 체크</a:t>
            </a:r>
            <a:endParaRPr lang="en-US" altLang="ko" sz="1300" dirty="0"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ko" sz="1300" dirty="0"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3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검진인증키</a:t>
            </a: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, </a:t>
            </a:r>
            <a:r>
              <a:rPr lang="ko-KR" altLang="en-US" sz="13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문진인증키</a:t>
            </a: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, </a:t>
            </a:r>
            <a:r>
              <a:rPr lang="ko-KR" altLang="en-US" sz="13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수검인증키</a:t>
            </a: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입력</a:t>
            </a:r>
            <a:endParaRPr lang="en-US" altLang="ko-KR" sz="1300" dirty="0"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검진을 사용할 사업자에 맞게 등록 해주시면 됩니다</a:t>
            </a: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.</a:t>
            </a:r>
            <a:b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</a:br>
            <a:endParaRPr lang="en-US" altLang="ko-KR" sz="1300" dirty="0"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/>
            <a:r>
              <a:rPr lang="ko-KR" altLang="en-US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검진 인증키 </a:t>
            </a:r>
            <a:r>
              <a:rPr lang="en-US" altLang="ko-KR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: </a:t>
            </a: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접수실</a:t>
            </a: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, </a:t>
            </a: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검진 자격조회에 사용되는 </a:t>
            </a: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API </a:t>
            </a: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입니다</a:t>
            </a: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.</a:t>
            </a:r>
          </a:p>
          <a:p>
            <a:pPr lvl="0"/>
            <a:endParaRPr lang="en-US" altLang="ko-KR" sz="1300" dirty="0"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/>
            <a:r>
              <a:rPr lang="ko-KR" altLang="en-US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문진 인증키 </a:t>
            </a:r>
            <a:r>
              <a:rPr lang="en-US" altLang="ko-KR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:</a:t>
            </a:r>
            <a:r>
              <a:rPr lang="ko-KR" altLang="en-US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공단에서 제공하는 문진표 </a:t>
            </a:r>
            <a:r>
              <a:rPr lang="ko-KR" altLang="en-US" sz="13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모바일</a:t>
            </a: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, </a:t>
            </a: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웹 에서 작성시 </a:t>
            </a:r>
            <a:b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</a:b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4</a:t>
            </a: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자리 비밀번호를 입력하면 조회 가능한 </a:t>
            </a: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API </a:t>
            </a: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입니다</a:t>
            </a: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.</a:t>
            </a:r>
          </a:p>
          <a:p>
            <a:pPr lvl="0"/>
            <a:endParaRPr lang="en-US" altLang="ko-KR" sz="1300" dirty="0"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/>
            <a:r>
              <a:rPr lang="ko-KR" altLang="en-US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수검 인증키 </a:t>
            </a:r>
            <a:r>
              <a:rPr lang="en-US" altLang="ko-KR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: </a:t>
            </a: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해당 수검자가 검사가 완료되어 수검 저장 할 수 있는 </a:t>
            </a: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API </a:t>
            </a: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입니다</a:t>
            </a: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.</a:t>
            </a:r>
            <a:endParaRPr lang="ko-KR" altLang="en-US" sz="1300" dirty="0"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endParaRPr lang="ko-KR" altLang="en-US" sz="1300" dirty="0"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ko" sz="1300" dirty="0"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/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국민건강보험 공단 포털 사이트에 </a:t>
            </a:r>
            <a:r>
              <a:rPr lang="ko-KR" altLang="en-US" sz="13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자동 </a:t>
            </a:r>
            <a:r>
              <a:rPr lang="ko-KR" altLang="en-US" sz="1300" b="1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로그인을</a:t>
            </a:r>
            <a:r>
              <a:rPr lang="ko-KR" altLang="en-US" sz="13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설정</a:t>
            </a: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하려면</a:t>
            </a: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,</a:t>
            </a:r>
          </a:p>
          <a:p>
            <a:pPr lvl="0"/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포털 아이디와 비밀번호를 관리자 설정에 등록하여 자동 로그인</a:t>
            </a:r>
            <a:endParaRPr lang="en-US" altLang="ko-KR" sz="1300" dirty="0"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/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기능을 사용 할 수 있습니다</a:t>
            </a: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.</a:t>
            </a:r>
          </a:p>
          <a:p>
            <a:pPr lvl="0"/>
            <a:b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</a:b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자동 로그인은 내부적으로 시도하기 때문에 사용자에게 보이진 않습니다</a:t>
            </a: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.</a:t>
            </a:r>
          </a:p>
          <a:p>
            <a:pPr lvl="0"/>
            <a:endParaRPr sz="1300" dirty="0"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pic>
        <p:nvPicPr>
          <p:cNvPr id="14" name="Google Shape;330;p31">
            <a:extLst>
              <a:ext uri="{FF2B5EF4-FFF2-40B4-BE49-F238E27FC236}">
                <a16:creationId xmlns:a16="http://schemas.microsoft.com/office/drawing/2014/main" id="{E3F454E0-2194-140C-38FE-A3D27387661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3687" y="1909056"/>
            <a:ext cx="2516703" cy="405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6E19E8DD-43F6-6325-28DA-811D0AA90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687" y="2314577"/>
            <a:ext cx="5089699" cy="3654143"/>
          </a:xfrm>
          <a:prstGeom prst="rect">
            <a:avLst/>
          </a:prstGeom>
        </p:spPr>
      </p:pic>
      <p:sp>
        <p:nvSpPr>
          <p:cNvPr id="2" name="Google Shape;247;p27">
            <a:extLst>
              <a:ext uri="{FF2B5EF4-FFF2-40B4-BE49-F238E27FC236}">
                <a16:creationId xmlns:a16="http://schemas.microsoft.com/office/drawing/2014/main" id="{3B73B572-90DD-0804-EAAB-755860468C38}"/>
              </a:ext>
            </a:extLst>
          </p:cNvPr>
          <p:cNvSpPr txBox="1">
            <a:spLocks/>
          </p:cNvSpPr>
          <p:nvPr/>
        </p:nvSpPr>
        <p:spPr>
          <a:xfrm>
            <a:off x="0" y="-33594"/>
            <a:ext cx="2244221" cy="4607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en-US" altLang="ko-KR" sz="12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eClick</a:t>
            </a:r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설정</a:t>
            </a:r>
          </a:p>
        </p:txBody>
      </p:sp>
    </p:spTree>
    <p:extLst>
      <p:ext uri="{BB962C8B-B14F-4D97-AF65-F5344CB8AC3E}">
        <p14:creationId xmlns:p14="http://schemas.microsoft.com/office/powerpoint/2010/main" val="4227265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EB9FC8BE-CA2E-B547-D486-9F86BAFA4DC0}"/>
              </a:ext>
            </a:extLst>
          </p:cNvPr>
          <p:cNvSpPr txBox="1">
            <a:spLocks/>
          </p:cNvSpPr>
          <p:nvPr/>
        </p:nvSpPr>
        <p:spPr bwMode="gray">
          <a:xfrm>
            <a:off x="6958176" y="617219"/>
            <a:ext cx="4914872" cy="4937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Char char="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 3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 3" pitchFamily="18" charset="2"/>
              <a:buChar char="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SzPct val="90000"/>
              <a:buFont typeface="Wingdings 3" pitchFamily="18" charset="2"/>
              <a:buChar char="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3-2 </a:t>
            </a:r>
            <a:r>
              <a:rPr lang="ko-KR" altLang="en-US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의사등록</a:t>
            </a:r>
            <a:b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주민번호</a:t>
            </a:r>
            <a:b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주민번호 생년월일 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&amp;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뒷자리 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자리 까지는 필수로 입력</a:t>
            </a:r>
            <a:b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1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en-US" altLang="ko-KR" sz="9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9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모두 작성하셔도 상관 없습니다</a:t>
            </a:r>
            <a:r>
              <a:rPr lang="en-US" altLang="ko-KR" sz="9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b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검진 체크박스 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검진의사로 설정 하시려면 검진 체크박스를 체크 </a:t>
            </a:r>
            <a:b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1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0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10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설정 하지 않으면  검진실에 의사가 보이지 않습니다</a:t>
            </a:r>
            <a:b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b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주의사항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br>
              <a: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포털에 등록된 의사와 프로그램 의사가 동일해야 청구가</a:t>
            </a:r>
            <a:b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가능하니 </a:t>
            </a:r>
            <a:r>
              <a:rPr lang="ko-KR" altLang="en-US" sz="11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일치시켜주셔야합니다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C531C45-EB5D-6086-6FC0-3428EF673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6" y="400616"/>
            <a:ext cx="6613673" cy="6056768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DFE11912-95F1-A88B-B197-143FA00140CA}"/>
              </a:ext>
            </a:extLst>
          </p:cNvPr>
          <p:cNvSpPr/>
          <p:nvPr/>
        </p:nvSpPr>
        <p:spPr>
          <a:xfrm flipH="1">
            <a:off x="318952" y="3519210"/>
            <a:ext cx="2397615" cy="2040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02880AF-8FBB-7D75-B03E-84E03AB4AC13}"/>
              </a:ext>
            </a:extLst>
          </p:cNvPr>
          <p:cNvSpPr/>
          <p:nvPr/>
        </p:nvSpPr>
        <p:spPr>
          <a:xfrm flipH="1">
            <a:off x="5921537" y="3961321"/>
            <a:ext cx="461683" cy="1874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Google Shape;269;p28">
            <a:extLst>
              <a:ext uri="{FF2B5EF4-FFF2-40B4-BE49-F238E27FC236}">
                <a16:creationId xmlns:a16="http://schemas.microsoft.com/office/drawing/2014/main" id="{FD1ACF62-BC0B-BB9C-C09E-C2D226ECB594}"/>
              </a:ext>
            </a:extLst>
          </p:cNvPr>
          <p:cNvSpPr txBox="1"/>
          <p:nvPr/>
        </p:nvSpPr>
        <p:spPr>
          <a:xfrm>
            <a:off x="137249" y="3131131"/>
            <a:ext cx="363406" cy="44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ko-KR" altLang="en-US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①</a:t>
            </a:r>
            <a:endParaRPr sz="1733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6" name="Google Shape;269;p28">
            <a:extLst>
              <a:ext uri="{FF2B5EF4-FFF2-40B4-BE49-F238E27FC236}">
                <a16:creationId xmlns:a16="http://schemas.microsoft.com/office/drawing/2014/main" id="{4D5B9F32-9C60-4E8B-481D-165711F255CD}"/>
              </a:ext>
            </a:extLst>
          </p:cNvPr>
          <p:cNvSpPr txBox="1"/>
          <p:nvPr/>
        </p:nvSpPr>
        <p:spPr>
          <a:xfrm>
            <a:off x="5633534" y="3610048"/>
            <a:ext cx="363406" cy="44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ko-KR" altLang="en-US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②</a:t>
            </a:r>
            <a:r>
              <a:rPr lang="en-US" altLang="ko-KR"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	</a:t>
            </a:r>
            <a:endParaRPr sz="1733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7" name="Google Shape;247;p27">
            <a:extLst>
              <a:ext uri="{FF2B5EF4-FFF2-40B4-BE49-F238E27FC236}">
                <a16:creationId xmlns:a16="http://schemas.microsoft.com/office/drawing/2014/main" id="{CD025EA5-EE99-10A9-3EE4-51277829E8C8}"/>
              </a:ext>
            </a:extLst>
          </p:cNvPr>
          <p:cNvSpPr txBox="1">
            <a:spLocks/>
          </p:cNvSpPr>
          <p:nvPr/>
        </p:nvSpPr>
        <p:spPr>
          <a:xfrm>
            <a:off x="0" y="-33594"/>
            <a:ext cx="2244221" cy="4607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en-US" altLang="ko-KR" sz="12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eClick</a:t>
            </a:r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설정</a:t>
            </a:r>
          </a:p>
        </p:txBody>
      </p:sp>
    </p:spTree>
    <p:extLst>
      <p:ext uri="{BB962C8B-B14F-4D97-AF65-F5344CB8AC3E}">
        <p14:creationId xmlns:p14="http://schemas.microsoft.com/office/powerpoint/2010/main" val="1690527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7387628" y="658639"/>
            <a:ext cx="4725909" cy="554072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ko-KR" sz="3200" dirty="0">
                <a:latin typeface="+mj-ea"/>
                <a:ea typeface="+mj-ea"/>
              </a:rPr>
              <a:t>4-1 </a:t>
            </a:r>
            <a:r>
              <a:rPr lang="ko-KR" altLang="en-US" sz="3200" dirty="0">
                <a:latin typeface="+mj-ea"/>
                <a:ea typeface="+mj-ea"/>
              </a:rPr>
              <a:t>접수실</a:t>
            </a:r>
            <a:r>
              <a:rPr lang="en-US" altLang="ko-KR" sz="3200" dirty="0">
                <a:latin typeface="+mj-ea"/>
                <a:ea typeface="+mj-ea"/>
              </a:rPr>
              <a:t>(</a:t>
            </a:r>
            <a:r>
              <a:rPr lang="ko-KR" altLang="en-US" sz="3200" dirty="0">
                <a:latin typeface="+mj-ea"/>
                <a:ea typeface="+mj-ea"/>
              </a:rPr>
              <a:t>검진접수</a:t>
            </a:r>
            <a:r>
              <a:rPr lang="en-US" altLang="ko-KR" sz="3200" dirty="0">
                <a:latin typeface="+mj-ea"/>
                <a:ea typeface="+mj-ea"/>
              </a:rPr>
              <a:t>)</a:t>
            </a:r>
            <a:r>
              <a:rPr lang="ko-KR" altLang="en-US" sz="3200" dirty="0">
                <a:latin typeface="+mj-ea"/>
                <a:ea typeface="+mj-ea"/>
              </a:rPr>
              <a:t> </a:t>
            </a:r>
            <a:endParaRPr lang="en-US" altLang="ko-KR" sz="32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-US" altLang="ko-KR" sz="1200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-US" altLang="ko-KR" sz="1200" b="1" dirty="0">
              <a:latin typeface="+mj-ea"/>
              <a:ea typeface="+mj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700" b="1" dirty="0">
                <a:latin typeface="+mj-ea"/>
                <a:ea typeface="+mj-ea"/>
              </a:rPr>
              <a:t>1. </a:t>
            </a:r>
            <a:r>
              <a:rPr lang="ko-KR" altLang="en-US" sz="1700" b="1" dirty="0">
                <a:latin typeface="+mj-ea"/>
                <a:ea typeface="+mj-ea"/>
              </a:rPr>
              <a:t>검진자격확인</a:t>
            </a:r>
            <a:br>
              <a:rPr lang="en-US" altLang="ko-KR" sz="1200" dirty="0">
                <a:latin typeface="+mj-ea"/>
                <a:ea typeface="+mj-ea"/>
              </a:rPr>
            </a:br>
            <a:r>
              <a:rPr lang="en-US" altLang="ko-KR" sz="1200" dirty="0">
                <a:latin typeface="+mj-ea"/>
                <a:ea typeface="+mj-ea"/>
              </a:rPr>
              <a:t> - </a:t>
            </a:r>
            <a:r>
              <a:rPr lang="ko-KR" altLang="en-US" sz="1200" dirty="0">
                <a:latin typeface="+mj-ea"/>
                <a:ea typeface="+mj-ea"/>
              </a:rPr>
              <a:t>검진자격확인 버튼을 누르면 검진자격확인 화면이  됩니다</a:t>
            </a:r>
            <a:r>
              <a:rPr lang="en-US" altLang="ko-KR" sz="1200" dirty="0">
                <a:latin typeface="+mj-ea"/>
                <a:ea typeface="+mj-ea"/>
              </a:rPr>
              <a:t>.</a:t>
            </a:r>
            <a:br>
              <a:rPr lang="en-US" altLang="ko-KR" sz="1200" dirty="0">
                <a:latin typeface="+mj-ea"/>
                <a:ea typeface="+mj-ea"/>
              </a:rPr>
            </a:br>
            <a:endParaRPr lang="en-US" altLang="ko-KR" sz="1200" dirty="0">
              <a:latin typeface="+mj-ea"/>
              <a:ea typeface="+mj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700" b="1" dirty="0">
                <a:latin typeface="+mj-ea"/>
                <a:ea typeface="+mj-ea"/>
              </a:rPr>
              <a:t>2. </a:t>
            </a:r>
            <a:r>
              <a:rPr lang="ko-KR" altLang="en-US" sz="1700" b="1" dirty="0">
                <a:latin typeface="+mj-ea"/>
                <a:ea typeface="+mj-ea"/>
              </a:rPr>
              <a:t>대상검진</a:t>
            </a:r>
            <a:br>
              <a:rPr lang="en-US" altLang="ko-KR" sz="1200" dirty="0">
                <a:latin typeface="+mj-ea"/>
                <a:ea typeface="+mj-ea"/>
              </a:rPr>
            </a:br>
            <a:r>
              <a:rPr lang="en-US" altLang="ko-KR" sz="1500" dirty="0">
                <a:latin typeface="+mj-ea"/>
                <a:ea typeface="+mj-ea"/>
              </a:rPr>
              <a:t> - </a:t>
            </a:r>
            <a:r>
              <a:rPr lang="ko-KR" altLang="en-US" sz="1500" dirty="0">
                <a:latin typeface="+mj-ea"/>
                <a:ea typeface="+mj-ea"/>
              </a:rPr>
              <a:t>해당 검사 항목을 선택 후 확인 버튼을 </a:t>
            </a:r>
            <a:r>
              <a:rPr lang="ko-KR" altLang="en-US" sz="1500" dirty="0" err="1">
                <a:latin typeface="+mj-ea"/>
                <a:ea typeface="+mj-ea"/>
              </a:rPr>
              <a:t>눌러주시면</a:t>
            </a:r>
            <a:r>
              <a:rPr lang="ko-KR" altLang="en-US" sz="1500" dirty="0">
                <a:latin typeface="+mj-ea"/>
                <a:ea typeface="+mj-ea"/>
              </a:rPr>
              <a:t> 접수가 가능합니다</a:t>
            </a:r>
            <a:r>
              <a:rPr lang="en-US" altLang="ko-KR" sz="1500" dirty="0">
                <a:latin typeface="+mj-ea"/>
                <a:ea typeface="+mj-ea"/>
              </a:rPr>
              <a:t>.</a:t>
            </a:r>
            <a:br>
              <a:rPr lang="en-US" altLang="ko-KR" sz="1500" dirty="0">
                <a:latin typeface="+mj-ea"/>
                <a:ea typeface="+mj-ea"/>
              </a:rPr>
            </a:br>
            <a:br>
              <a:rPr lang="en-US" altLang="ko-KR" sz="1500" dirty="0">
                <a:latin typeface="+mj-ea"/>
                <a:ea typeface="+mj-ea"/>
              </a:rPr>
            </a:br>
            <a:br>
              <a:rPr lang="en-US" altLang="ko-KR" sz="1500" dirty="0">
                <a:latin typeface="+mj-ea"/>
                <a:ea typeface="+mj-ea"/>
              </a:rPr>
            </a:br>
            <a:br>
              <a:rPr lang="en-US" altLang="ko-KR" sz="1500" dirty="0">
                <a:latin typeface="+mj-ea"/>
                <a:ea typeface="+mj-ea"/>
              </a:rPr>
            </a:br>
            <a:endParaRPr lang="en-US" altLang="ko-KR" sz="1500" dirty="0">
              <a:latin typeface="+mj-ea"/>
              <a:ea typeface="+mj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500" dirty="0">
                <a:latin typeface="+mj-ea"/>
                <a:ea typeface="+mj-ea"/>
              </a:rPr>
              <a:t>위에 대상검진은 해당년도 국가 검진 대상자인 항목만 활성화 되게 되어있습니다</a:t>
            </a:r>
            <a:r>
              <a:rPr lang="en-US" altLang="ko-KR" sz="1500" dirty="0">
                <a:latin typeface="+mj-ea"/>
                <a:ea typeface="+mj-ea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1200" dirty="0">
              <a:latin typeface="+mj-ea"/>
              <a:ea typeface="+mj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300" dirty="0">
                <a:solidFill>
                  <a:srgbClr val="FF0000"/>
                </a:solidFill>
                <a:latin typeface="+mj-ea"/>
                <a:ea typeface="+mj-ea"/>
              </a:rPr>
              <a:t>※ </a:t>
            </a:r>
            <a:r>
              <a:rPr lang="ko-KR" altLang="en-US" sz="1300" dirty="0">
                <a:solidFill>
                  <a:srgbClr val="FF0000"/>
                </a:solidFill>
                <a:latin typeface="+mj-ea"/>
                <a:ea typeface="+mj-ea"/>
              </a:rPr>
              <a:t>자세히 버튼을 누르게 되면 상세하게 정보 확인이 가능합니다</a:t>
            </a:r>
            <a:r>
              <a:rPr lang="en-US" altLang="ko-KR" sz="1300" dirty="0">
                <a:solidFill>
                  <a:srgbClr val="FF0000"/>
                </a:solidFill>
                <a:latin typeface="+mj-ea"/>
                <a:ea typeface="+mj-ea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300" dirty="0">
                <a:solidFill>
                  <a:srgbClr val="FF0000"/>
                </a:solidFill>
                <a:latin typeface="+mj-ea"/>
                <a:ea typeface="+mj-ea"/>
              </a:rPr>
              <a:t> (</a:t>
            </a:r>
            <a:r>
              <a:rPr lang="ko-KR" altLang="en-US" sz="1300" dirty="0">
                <a:solidFill>
                  <a:srgbClr val="FF0000"/>
                </a:solidFill>
                <a:latin typeface="+mj-ea"/>
                <a:ea typeface="+mj-ea"/>
              </a:rPr>
              <a:t>자세히 버튼은 다음장에 설명</a:t>
            </a:r>
            <a:r>
              <a:rPr lang="en-US" altLang="ko-KR" sz="1300" dirty="0">
                <a:solidFill>
                  <a:srgbClr val="FF0000"/>
                </a:solidFill>
                <a:latin typeface="+mj-ea"/>
                <a:ea typeface="+mj-ea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1200" dirty="0">
              <a:latin typeface="+mj-ea"/>
              <a:ea typeface="+mj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1200" dirty="0">
              <a:latin typeface="+mj-ea"/>
              <a:ea typeface="+mj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1200" dirty="0">
              <a:latin typeface="+mj-ea"/>
              <a:ea typeface="+mj-ea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1D344C6-9FA0-FD46-4865-2ADFEC5A9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697" y="3639497"/>
            <a:ext cx="3023197" cy="920671"/>
          </a:xfrm>
          <a:prstGeom prst="rect">
            <a:avLst/>
          </a:prstGeom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23A02F1F-C05C-0400-F38B-482E9E89BF78}"/>
              </a:ext>
            </a:extLst>
          </p:cNvPr>
          <p:cNvGrpSpPr/>
          <p:nvPr/>
        </p:nvGrpSpPr>
        <p:grpSpPr>
          <a:xfrm>
            <a:off x="194396" y="335280"/>
            <a:ext cx="7193232" cy="5686362"/>
            <a:chOff x="194396" y="170835"/>
            <a:chExt cx="7193232" cy="5850807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8A95D0E3-FE95-EFB0-F23D-AFDC54388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4396" y="170835"/>
              <a:ext cx="7193232" cy="5850807"/>
            </a:xfrm>
            <a:prstGeom prst="rect">
              <a:avLst/>
            </a:prstGeom>
          </p:spPr>
        </p:pic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5CD2930D-B433-D6C4-E0D4-FD2021E50421}"/>
                </a:ext>
              </a:extLst>
            </p:cNvPr>
            <p:cNvSpPr/>
            <p:nvPr/>
          </p:nvSpPr>
          <p:spPr>
            <a:xfrm>
              <a:off x="2404483" y="1248336"/>
              <a:ext cx="541917" cy="16674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FB9ABB9-F76C-CD34-7031-2FB1979475AD}"/>
                </a:ext>
              </a:extLst>
            </p:cNvPr>
            <p:cNvSpPr txBox="1"/>
            <p:nvPr/>
          </p:nvSpPr>
          <p:spPr>
            <a:xfrm>
              <a:off x="662232" y="2888712"/>
              <a:ext cx="215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/>
                <a:t>4</a:t>
              </a:r>
              <a:endParaRPr lang="ko-KR" altLang="en-US" dirty="0"/>
            </a:p>
          </p:txBody>
        </p:sp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23B7E1D-5E7A-5527-64AE-310C40E0C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04483" y="1690132"/>
              <a:ext cx="3023197" cy="3170019"/>
            </a:xfrm>
            <a:prstGeom prst="rect">
              <a:avLst/>
            </a:prstGeom>
          </p:spPr>
        </p:pic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448BF9EF-5C28-DD22-7256-60A274032A40}"/>
                </a:ext>
              </a:extLst>
            </p:cNvPr>
            <p:cNvSpPr/>
            <p:nvPr/>
          </p:nvSpPr>
          <p:spPr>
            <a:xfrm>
              <a:off x="2404482" y="3245584"/>
              <a:ext cx="541917" cy="16674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Google Shape;269;p28">
              <a:extLst>
                <a:ext uri="{FF2B5EF4-FFF2-40B4-BE49-F238E27FC236}">
                  <a16:creationId xmlns:a16="http://schemas.microsoft.com/office/drawing/2014/main" id="{292DE4D1-D11E-83BD-A8FD-BC6B06406FC5}"/>
                </a:ext>
              </a:extLst>
            </p:cNvPr>
            <p:cNvSpPr txBox="1"/>
            <p:nvPr/>
          </p:nvSpPr>
          <p:spPr>
            <a:xfrm>
              <a:off x="2582993" y="849978"/>
              <a:ext cx="363406" cy="444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ko-KR" altLang="en-US" sz="1733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/>
                  <a:sym typeface="Calibri"/>
                </a:rPr>
                <a:t>①</a:t>
              </a:r>
              <a:endParaRPr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endParaRPr>
            </a:p>
          </p:txBody>
        </p:sp>
        <p:sp>
          <p:nvSpPr>
            <p:cNvPr id="6" name="Google Shape;269;p28">
              <a:extLst>
                <a:ext uri="{FF2B5EF4-FFF2-40B4-BE49-F238E27FC236}">
                  <a16:creationId xmlns:a16="http://schemas.microsoft.com/office/drawing/2014/main" id="{B8C86F2A-B7F4-89FC-2CD6-F13EE74CD30B}"/>
                </a:ext>
              </a:extLst>
            </p:cNvPr>
            <p:cNvSpPr txBox="1"/>
            <p:nvPr/>
          </p:nvSpPr>
          <p:spPr>
            <a:xfrm>
              <a:off x="2123414" y="3206506"/>
              <a:ext cx="363406" cy="444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ko-KR" altLang="en-US" sz="1733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/>
                  <a:sym typeface="Calibri"/>
                </a:rPr>
                <a:t>②</a:t>
              </a:r>
              <a:r>
                <a:rPr lang="en-US" altLang="ko-KR" sz="1733" b="1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/>
                  <a:sym typeface="Calibri"/>
                </a:rPr>
                <a:t>	</a:t>
              </a:r>
              <a:endParaRPr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endParaRPr>
            </a:p>
          </p:txBody>
        </p:sp>
        <p:sp>
          <p:nvSpPr>
            <p:cNvPr id="8" name="Google Shape;269;p28">
              <a:extLst>
                <a:ext uri="{FF2B5EF4-FFF2-40B4-BE49-F238E27FC236}">
                  <a16:creationId xmlns:a16="http://schemas.microsoft.com/office/drawing/2014/main" id="{8D6E7211-1531-3CA2-031A-E92EE9B2F70E}"/>
                </a:ext>
              </a:extLst>
            </p:cNvPr>
            <p:cNvSpPr txBox="1"/>
            <p:nvPr/>
          </p:nvSpPr>
          <p:spPr>
            <a:xfrm>
              <a:off x="3328422" y="4229473"/>
              <a:ext cx="363406" cy="444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ko-KR" altLang="en-US" sz="1733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/>
                  <a:sym typeface="Calibri"/>
                </a:rPr>
                <a:t>③</a:t>
              </a:r>
              <a:r>
                <a:rPr lang="en-US" altLang="ko-KR" sz="1733" b="1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/>
                  <a:sym typeface="Calibri"/>
                </a:rPr>
                <a:t>	</a:t>
              </a:r>
              <a:endParaRPr sz="1733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488C9C8B-00BF-D8F5-00E2-AF9C8CA0D400}"/>
                </a:ext>
              </a:extLst>
            </p:cNvPr>
            <p:cNvSpPr/>
            <p:nvPr/>
          </p:nvSpPr>
          <p:spPr>
            <a:xfrm>
              <a:off x="3561810" y="4647358"/>
              <a:ext cx="638998" cy="20374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Google Shape;247;p27">
            <a:extLst>
              <a:ext uri="{FF2B5EF4-FFF2-40B4-BE49-F238E27FC236}">
                <a16:creationId xmlns:a16="http://schemas.microsoft.com/office/drawing/2014/main" id="{894AC9F2-CA67-A17F-EE38-C03EC892734B}"/>
              </a:ext>
            </a:extLst>
          </p:cNvPr>
          <p:cNvSpPr txBox="1">
            <a:spLocks/>
          </p:cNvSpPr>
          <p:nvPr/>
        </p:nvSpPr>
        <p:spPr>
          <a:xfrm>
            <a:off x="0" y="-33594"/>
            <a:ext cx="2244221" cy="4607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검진접수</a:t>
            </a:r>
          </a:p>
        </p:txBody>
      </p:sp>
    </p:spTree>
    <p:extLst>
      <p:ext uri="{BB962C8B-B14F-4D97-AF65-F5344CB8AC3E}">
        <p14:creationId xmlns:p14="http://schemas.microsoft.com/office/powerpoint/2010/main" val="141698698"/>
      </p:ext>
    </p:extLst>
  </p:cSld>
  <p:clrMapOvr>
    <a:masterClrMapping/>
  </p:clrMapOvr>
</p:sld>
</file>

<file path=ppt/theme/theme1.xml><?xml version="1.0" encoding="utf-8"?>
<a:theme xmlns:a="http://schemas.openxmlformats.org/drawingml/2006/main" name="New_Simple01">
  <a:themeElements>
    <a:clrScheme name="New_Simple01">
      <a:dk1>
        <a:sysClr val="windowText" lastClr="000000"/>
      </a:dk1>
      <a:lt1>
        <a:sysClr val="window" lastClr="FFFFFF"/>
      </a:lt1>
      <a:dk2>
        <a:srgbClr val="562B71"/>
      </a:dk2>
      <a:lt2>
        <a:srgbClr val="DFF0F7"/>
      </a:lt2>
      <a:accent1>
        <a:srgbClr val="6BA2DF"/>
      </a:accent1>
      <a:accent2>
        <a:srgbClr val="C0504D"/>
      </a:accent2>
      <a:accent3>
        <a:srgbClr val="9BBB59"/>
      </a:accent3>
      <a:accent4>
        <a:srgbClr val="8064A2"/>
      </a:accent4>
      <a:accent5>
        <a:srgbClr val="AA5E74"/>
      </a:accent5>
      <a:accent6>
        <a:srgbClr val="EF9031"/>
      </a:accent6>
      <a:hlink>
        <a:srgbClr val="FF0000"/>
      </a:hlink>
      <a:folHlink>
        <a:srgbClr val="92D050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TM10237555[[fn=심플 테마]]</Template>
  <TotalTime>14144</TotalTime>
  <Words>3046</Words>
  <Application>Microsoft Office PowerPoint</Application>
  <PresentationFormat>와이드스크린</PresentationFormat>
  <Paragraphs>361</Paragraphs>
  <Slides>43</Slides>
  <Notes>42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49" baseType="lpstr">
      <vt:lpstr>맑은 고딕</vt:lpstr>
      <vt:lpstr>Arial</vt:lpstr>
      <vt:lpstr>Calibri</vt:lpstr>
      <vt:lpstr>Tw Cen MT</vt:lpstr>
      <vt:lpstr>Wingdings 3</vt:lpstr>
      <vt:lpstr>New_Simple01</vt:lpstr>
      <vt:lpstr>건강검진</vt:lpstr>
      <vt:lpstr>PowerPoint 프레젠테이션</vt:lpstr>
      <vt:lpstr>1-1 공단 로그인</vt:lpstr>
      <vt:lpstr>1-2 공단 아이디 생성</vt:lpstr>
      <vt:lpstr>2-1 API 발급 방법</vt:lpstr>
      <vt:lpstr>2-2 IP 설정 방법</vt:lpstr>
      <vt:lpstr>3-1 검진실 설정</vt:lpstr>
      <vt:lpstr>PowerPoint 프레젠테이션</vt:lpstr>
      <vt:lpstr>PowerPoint 프레젠테이션</vt:lpstr>
      <vt:lpstr>PowerPoint 프레젠테이션</vt:lpstr>
      <vt:lpstr>4-2 접수실 이메일 등록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정호</dc:creator>
  <cp:lastModifiedBy>click</cp:lastModifiedBy>
  <cp:revision>307</cp:revision>
  <cp:lastPrinted>2024-09-09T13:12:03Z</cp:lastPrinted>
  <dcterms:created xsi:type="dcterms:W3CDTF">2019-03-15T07:24:12Z</dcterms:created>
  <dcterms:modified xsi:type="dcterms:W3CDTF">2024-11-13T00:57:05Z</dcterms:modified>
</cp:coreProperties>
</file>